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0"/>
  </p:notesMasterIdLst>
  <p:sldIdLst>
    <p:sldId id="260" r:id="rId2"/>
    <p:sldId id="262" r:id="rId3"/>
    <p:sldId id="284" r:id="rId4"/>
    <p:sldId id="292" r:id="rId5"/>
    <p:sldId id="285" r:id="rId6"/>
    <p:sldId id="271" r:id="rId7"/>
    <p:sldId id="261" r:id="rId8"/>
    <p:sldId id="264" r:id="rId9"/>
    <p:sldId id="286" r:id="rId10"/>
    <p:sldId id="263" r:id="rId11"/>
    <p:sldId id="287" r:id="rId12"/>
    <p:sldId id="295" r:id="rId13"/>
    <p:sldId id="294" r:id="rId14"/>
    <p:sldId id="265" r:id="rId15"/>
    <p:sldId id="279" r:id="rId16"/>
    <p:sldId id="280" r:id="rId17"/>
    <p:sldId id="281" r:id="rId18"/>
    <p:sldId id="269" r:id="rId19"/>
    <p:sldId id="296" r:id="rId20"/>
    <p:sldId id="268" r:id="rId21"/>
    <p:sldId id="300" r:id="rId22"/>
    <p:sldId id="298" r:id="rId23"/>
    <p:sldId id="299" r:id="rId24"/>
    <p:sldId id="283" r:id="rId25"/>
    <p:sldId id="290" r:id="rId26"/>
    <p:sldId id="293" r:id="rId27"/>
    <p:sldId id="289" r:id="rId28"/>
    <p:sldId id="291" r:id="rId29"/>
  </p:sldIdLst>
  <p:sldSz cx="9144000" cy="6858000" type="screen4x3"/>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1" autoAdjust="0"/>
    <p:restoredTop sz="71124" autoAdjust="0"/>
  </p:normalViewPr>
  <p:slideViewPr>
    <p:cSldViewPr snapToGrid="0">
      <p:cViewPr varScale="1">
        <p:scale>
          <a:sx n="49" d="100"/>
          <a:sy n="49" d="100"/>
        </p:scale>
        <p:origin x="1620" y="48"/>
      </p:cViewPr>
      <p:guideLst/>
    </p:cSldViewPr>
  </p:slideViewPr>
  <p:notesTextViewPr>
    <p:cViewPr>
      <p:scale>
        <a:sx n="1" d="1"/>
        <a:sy n="1" d="1"/>
      </p:scale>
      <p:origin x="0" y="0"/>
    </p:cViewPr>
  </p:notesTextViewPr>
  <p:sorterViewPr>
    <p:cViewPr>
      <p:scale>
        <a:sx n="100" d="100"/>
        <a:sy n="100" d="100"/>
      </p:scale>
      <p:origin x="0" y="-32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2"/>
            <a:ext cx="3037840" cy="466435"/>
          </a:xfrm>
          <a:prstGeom prst="rect">
            <a:avLst/>
          </a:prstGeom>
        </p:spPr>
        <p:txBody>
          <a:bodyPr vert="horz" lIns="92757" tIns="46378" rIns="92757" bIns="46378" rtlCol="0"/>
          <a:lstStyle>
            <a:lvl1pPr algn="r">
              <a:defRPr sz="1200"/>
            </a:lvl1pPr>
          </a:lstStyle>
          <a:p>
            <a:fld id="{996115CA-65C6-451A-ABBB-FFD2304A65B2}" type="datetimeFigureOut">
              <a:rPr lang="en-US" smtClean="0"/>
              <a:t>9/6/2016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4"/>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4"/>
          </a:xfrm>
          <a:prstGeom prst="rect">
            <a:avLst/>
          </a:prstGeom>
        </p:spPr>
        <p:txBody>
          <a:bodyPr vert="horz" lIns="92757" tIns="46378" rIns="92757" bIns="46378"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a:t>
            </a:fld>
            <a:endParaRPr lang="en-US"/>
          </a:p>
        </p:txBody>
      </p:sp>
    </p:spTree>
    <p:extLst>
      <p:ext uri="{BB962C8B-B14F-4D97-AF65-F5344CB8AC3E}">
        <p14:creationId xmlns:p14="http://schemas.microsoft.com/office/powerpoint/2010/main" val="123010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Concept:</a:t>
            </a:r>
            <a:r>
              <a:rPr lang="en-US" dirty="0" smtClean="0"/>
              <a:t> Discussion-based exercises, as the name suggests, center on participant discussion. </a:t>
            </a:r>
            <a:endParaRPr lang="en-US" sz="1200" b="0" i="0" u="none" strike="noStrike" kern="1200" baseline="0" dirty="0" smtClean="0">
              <a:solidFill>
                <a:schemeClr val="tx1"/>
              </a:solidFill>
              <a:latin typeface="+mn-lt"/>
              <a:ea typeface="+mn-ea"/>
              <a:cs typeface="+mn-cs"/>
            </a:endParaRPr>
          </a:p>
          <a:p>
            <a:r>
              <a:rPr lang="en-US" dirty="0" smtClean="0"/>
              <a:t>These types of exercises:</a:t>
            </a:r>
          </a:p>
          <a:p>
            <a:pPr marL="171450" indent="-171450">
              <a:buFont typeface="Arial" panose="020B0604020202020204" pitchFamily="34" charset="0"/>
              <a:buChar char="•"/>
            </a:pPr>
            <a:r>
              <a:rPr lang="en-US" dirty="0" smtClean="0"/>
              <a:t>Provide a forum for discussing or developing plans, agreements, training and procedures.</a:t>
            </a:r>
          </a:p>
          <a:p>
            <a:pPr marL="171450" indent="-171450">
              <a:buFont typeface="Arial" panose="020B0604020202020204" pitchFamily="34" charset="0"/>
              <a:buChar char="•"/>
            </a:pPr>
            <a:r>
              <a:rPr lang="en-US" dirty="0" smtClean="0"/>
              <a:t>Are generally less complicated than operations-based types.</a:t>
            </a:r>
          </a:p>
          <a:p>
            <a:pPr marL="171450" indent="-171450">
              <a:buFont typeface="Arial" panose="020B0604020202020204" pitchFamily="34" charset="0"/>
              <a:buChar char="•"/>
            </a:pPr>
            <a:r>
              <a:rPr lang="en-US" dirty="0" smtClean="0"/>
              <a:t>Typically focus on strategic, policy-oriented issues.</a:t>
            </a:r>
          </a:p>
          <a:p>
            <a:pPr marL="171450" indent="-171450">
              <a:buFont typeface="Arial" panose="020B0604020202020204" pitchFamily="34" charset="0"/>
              <a:buChar char="•"/>
            </a:pPr>
            <a:r>
              <a:rPr lang="en-US" dirty="0" smtClean="0"/>
              <a:t>Include seminars, workshops, tabletops, and games.</a:t>
            </a:r>
          </a:p>
          <a:p>
            <a:pPr marL="171450" indent="-171450">
              <a:buFont typeface="Arial" panose="020B0604020202020204" pitchFamily="34" charset="0"/>
              <a:buChar char="•"/>
            </a:pPr>
            <a:r>
              <a:rPr lang="en-US" dirty="0" smtClean="0"/>
              <a:t>Do not involve deployment of resources.</a:t>
            </a:r>
          </a:p>
          <a:p>
            <a:r>
              <a:rPr lang="en-US" b="1" dirty="0" smtClean="0"/>
              <a:t>Quick Tip: </a:t>
            </a:r>
            <a:r>
              <a:rPr lang="en-US" dirty="0" smtClean="0"/>
              <a:t>A facilitator or a presenter usually leads the discussions in these exercises, helping to keep participants on track and ensuring that exercise objectives are met.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look at each in further detail.</a:t>
            </a:r>
          </a:p>
        </p:txBody>
      </p:sp>
      <p:sp>
        <p:nvSpPr>
          <p:cNvPr id="4" name="Slide Number Placeholder 3"/>
          <p:cNvSpPr>
            <a:spLocks noGrp="1"/>
          </p:cNvSpPr>
          <p:nvPr>
            <p:ph type="sldNum" sz="quarter" idx="10"/>
          </p:nvPr>
        </p:nvSpPr>
        <p:spPr/>
        <p:txBody>
          <a:bodyPr/>
          <a:lstStyle/>
          <a:p>
            <a:fld id="{DE04DE7C-65D2-4C1F-BFF6-2FC5449BA8E1}" type="slidenum">
              <a:rPr lang="en-US" smtClean="0"/>
              <a:t>10</a:t>
            </a:fld>
            <a:endParaRPr lang="en-US"/>
          </a:p>
        </p:txBody>
      </p:sp>
    </p:spTree>
    <p:extLst>
      <p:ext uri="{BB962C8B-B14F-4D97-AF65-F5344CB8AC3E}">
        <p14:creationId xmlns:p14="http://schemas.microsoft.com/office/powerpoint/2010/main" val="21642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Seminars- Key Concept</a:t>
            </a:r>
            <a:r>
              <a:rPr lang="en-US" dirty="0" smtClean="0"/>
              <a:t>: A seminar is an informal discussion-based exercise led by a presenter or facilitator, used to teach or orientate participants. </a:t>
            </a:r>
          </a:p>
          <a:p>
            <a:pPr marL="0" indent="0">
              <a:buFont typeface="Arial" panose="020B0604020202020204" pitchFamily="34" charset="0"/>
              <a:buNone/>
            </a:pPr>
            <a:r>
              <a:rPr lang="en-US" dirty="0" smtClean="0"/>
              <a:t>In a seminar:</a:t>
            </a:r>
          </a:p>
          <a:p>
            <a:pPr marL="171450" indent="-171450">
              <a:buFont typeface="Arial" panose="020B0604020202020204" pitchFamily="34" charset="0"/>
              <a:buChar char="•"/>
            </a:pPr>
            <a:r>
              <a:rPr lang="en-US" dirty="0" smtClean="0"/>
              <a:t>Orientate participants to new or existing plans, policies, or procedures.</a:t>
            </a:r>
          </a:p>
          <a:p>
            <a:pPr marL="171450" indent="-171450">
              <a:buFont typeface="Arial" panose="020B0604020202020204" pitchFamily="34" charset="0"/>
              <a:buChar char="•"/>
            </a:pPr>
            <a:r>
              <a:rPr lang="en-US" dirty="0" smtClean="0"/>
              <a:t>Research or assess interagency capabilities or inter-jurisdictional operations.</a:t>
            </a:r>
          </a:p>
          <a:p>
            <a:pPr marL="171450" indent="-171450">
              <a:buFont typeface="Arial" panose="020B0604020202020204" pitchFamily="34" charset="0"/>
              <a:buChar char="•"/>
            </a:pPr>
            <a:r>
              <a:rPr lang="en-US" dirty="0" smtClean="0"/>
              <a:t>Construct a common framework of understanding. </a:t>
            </a:r>
          </a:p>
          <a:p>
            <a:r>
              <a:rPr lang="en-US" sz="1200" b="1" i="0" u="none" strike="noStrike" kern="1200" baseline="0" dirty="0" smtClean="0">
                <a:solidFill>
                  <a:schemeClr val="tx1"/>
                </a:solidFill>
                <a:latin typeface="+mn-lt"/>
                <a:ea typeface="+mn-ea"/>
                <a:cs typeface="+mn-cs"/>
              </a:rPr>
              <a:t>Seminar examples: </a:t>
            </a:r>
            <a:r>
              <a:rPr lang="en-US" sz="1200" b="0" i="0" u="none" strike="noStrike" kern="1200" baseline="0" dirty="0" smtClean="0">
                <a:solidFill>
                  <a:schemeClr val="tx1"/>
                </a:solidFill>
                <a:latin typeface="+mn-lt"/>
                <a:ea typeface="+mn-ea"/>
                <a:cs typeface="+mn-cs"/>
              </a:rPr>
              <a:t>A Local or Tribal Public Health Agency may carry out an Seminar exercise by touring your local EOC, visiting the location where you plan on holding mass vaccination clinics or points of dispensing. Or touring your local 911 dispatch center. </a:t>
            </a:r>
          </a:p>
          <a:p>
            <a:r>
              <a:rPr lang="en-US" b="1" dirty="0" smtClean="0"/>
              <a:t>Workshops - </a:t>
            </a:r>
            <a:r>
              <a:rPr lang="en-US" dirty="0" smtClean="0"/>
              <a:t>Key Concept: A workshop is a formal discussion-based exercise led by a facilitator or presenter, used to build or achieve a product. </a:t>
            </a:r>
          </a:p>
          <a:p>
            <a:r>
              <a:rPr lang="en-US" dirty="0" smtClean="0"/>
              <a:t>In a workshop, participants:</a:t>
            </a:r>
          </a:p>
          <a:p>
            <a:pPr marL="171450" indent="-171450">
              <a:buFont typeface="Arial" panose="020B0604020202020204" pitchFamily="34" charset="0"/>
              <a:buChar char="•"/>
            </a:pPr>
            <a:r>
              <a:rPr lang="en-US" dirty="0" smtClean="0"/>
              <a:t>Develop new ideas, processes, or procedures.</a:t>
            </a:r>
          </a:p>
          <a:p>
            <a:pPr marL="171450" indent="-171450">
              <a:buFont typeface="Arial" panose="020B0604020202020204" pitchFamily="34" charset="0"/>
              <a:buChar char="•"/>
            </a:pPr>
            <a:r>
              <a:rPr lang="en-US" dirty="0" smtClean="0"/>
              <a:t>Develop a written product as a group in coordinated activities.</a:t>
            </a:r>
          </a:p>
          <a:p>
            <a:pPr marL="171450" indent="-171450">
              <a:buFont typeface="Arial" panose="020B0604020202020204" pitchFamily="34" charset="0"/>
              <a:buChar char="•"/>
            </a:pPr>
            <a:r>
              <a:rPr lang="en-US" dirty="0" smtClean="0"/>
              <a:t>Obtain consensus.</a:t>
            </a:r>
          </a:p>
          <a:p>
            <a:pPr marL="171450" indent="-171450">
              <a:buFont typeface="Arial" panose="020B0604020202020204" pitchFamily="34" charset="0"/>
              <a:buChar char="•"/>
            </a:pPr>
            <a:r>
              <a:rPr lang="en-US" dirty="0" smtClean="0"/>
              <a:t>Collect or share information.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Examples:</a:t>
            </a:r>
          </a:p>
          <a:p>
            <a:r>
              <a:rPr lang="en-US" sz="1200" b="0" i="0" u="none" strike="noStrike" kern="1200" baseline="0" dirty="0" smtClean="0">
                <a:solidFill>
                  <a:schemeClr val="tx1"/>
                </a:solidFill>
                <a:latin typeface="+mn-lt"/>
                <a:ea typeface="+mn-ea"/>
                <a:cs typeface="+mn-cs"/>
              </a:rPr>
              <a:t>We are currently working with our I.T. group to conduct a workshop for the leads in their department as they initiate a new continuity plan. The workshop will involve staff members who have no familiarity with the new process. </a:t>
            </a:r>
          </a:p>
          <a:p>
            <a:r>
              <a:rPr lang="en-US" sz="1200" b="0" i="0" u="none" strike="noStrike" kern="1200" baseline="0" dirty="0" smtClean="0">
                <a:solidFill>
                  <a:schemeClr val="tx1"/>
                </a:solidFill>
                <a:latin typeface="+mn-lt"/>
                <a:ea typeface="+mn-ea"/>
                <a:cs typeface="+mn-cs"/>
              </a:rPr>
              <a:t>DOC Orientation for every new member of the MDH response team.</a:t>
            </a:r>
          </a:p>
          <a:p>
            <a:r>
              <a:rPr lang="en-US" sz="1200" b="0" i="0" u="none" strike="noStrike" kern="1200" baseline="0" dirty="0" smtClean="0">
                <a:solidFill>
                  <a:schemeClr val="tx1"/>
                </a:solidFill>
                <a:latin typeface="+mn-lt"/>
                <a:ea typeface="+mn-ea"/>
                <a:cs typeface="+mn-cs"/>
              </a:rPr>
              <a:t>DPMU  Open House</a:t>
            </a:r>
          </a:p>
        </p:txBody>
      </p:sp>
      <p:sp>
        <p:nvSpPr>
          <p:cNvPr id="4" name="Slide Number Placeholder 3"/>
          <p:cNvSpPr>
            <a:spLocks noGrp="1"/>
          </p:cNvSpPr>
          <p:nvPr>
            <p:ph type="sldNum" sz="quarter" idx="10"/>
          </p:nvPr>
        </p:nvSpPr>
        <p:spPr/>
        <p:txBody>
          <a:bodyPr/>
          <a:lstStyle/>
          <a:p>
            <a:fld id="{DE04DE7C-65D2-4C1F-BFF6-2FC5449BA8E1}" type="slidenum">
              <a:rPr lang="en-US" smtClean="0"/>
              <a:t>11</a:t>
            </a:fld>
            <a:endParaRPr lang="en-US"/>
          </a:p>
        </p:txBody>
      </p:sp>
    </p:spTree>
    <p:extLst>
      <p:ext uri="{BB962C8B-B14F-4D97-AF65-F5344CB8AC3E}">
        <p14:creationId xmlns:p14="http://schemas.microsoft.com/office/powerpoint/2010/main" val="4089282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 TTX is a low-stress event to create discussion of a simulated situation. Participants discuss issues in depth and make decisions using slow-paced problem-solving methods in contrast to the fast-paced, spontaneous decision making typical of actual or simulated emergency conditions.</a:t>
            </a:r>
          </a:p>
          <a:p>
            <a:r>
              <a:rPr lang="en-US" b="0" dirty="0" smtClean="0"/>
              <a:t>TTXs are designed as an </a:t>
            </a:r>
            <a:r>
              <a:rPr lang="en-US" b="1" dirty="0" smtClean="0"/>
              <a:t>early step along the way to functional and full-scale exercises</a:t>
            </a:r>
            <a:r>
              <a:rPr lang="en-US" b="0" dirty="0" smtClean="0"/>
              <a:t>. Constructive problem solving is the goal of such an exercise. </a:t>
            </a:r>
            <a:r>
              <a:rPr lang="en-US" b="1" dirty="0" smtClean="0"/>
              <a:t>A copy of the appropriate emergency plan and other pertinent materials are available for reference during a TTX</a:t>
            </a:r>
            <a:r>
              <a:rPr lang="en-US" b="0" dirty="0" smtClean="0"/>
              <a:t>. A staff person is assigned to act as recorder, documenting actions taken during a TTX; these notations serve as a reference tool for evaluating the exercise.</a:t>
            </a:r>
          </a:p>
          <a:p>
            <a:endParaRPr lang="en-US" b="1" dirty="0" smtClean="0"/>
          </a:p>
          <a:p>
            <a:r>
              <a:rPr lang="en-US" b="1" dirty="0" smtClean="0"/>
              <a:t>Tabletop Exercises - Key Concept: </a:t>
            </a:r>
            <a:r>
              <a:rPr lang="en-US" dirty="0" smtClean="0"/>
              <a:t>A tabletop exercise (TTX) involves senior staff, elected or appointed officials, or other key personnel in an informal group discussion centered on a hypothetical scenario. </a:t>
            </a:r>
          </a:p>
          <a:p>
            <a:r>
              <a:rPr lang="en-US" b="1" dirty="0" smtClean="0"/>
              <a:t>Goals</a:t>
            </a:r>
            <a:r>
              <a:rPr lang="en-US" b="1" baseline="0" dirty="0" smtClean="0"/>
              <a:t> -</a:t>
            </a:r>
            <a:r>
              <a:rPr lang="en-US" dirty="0" smtClean="0"/>
              <a:t>In a TTX, participants:</a:t>
            </a:r>
          </a:p>
          <a:p>
            <a:pPr marL="171450" indent="-171450">
              <a:buFont typeface="Arial" panose="020B0604020202020204" pitchFamily="34" charset="0"/>
              <a:buChar char="•"/>
            </a:pPr>
            <a:r>
              <a:rPr lang="en-US" dirty="0" smtClean="0"/>
              <a:t>Identify strengths and shortfalls.</a:t>
            </a:r>
          </a:p>
          <a:p>
            <a:pPr marL="171450" indent="-171450">
              <a:buFont typeface="Arial" panose="020B0604020202020204" pitchFamily="34" charset="0"/>
              <a:buChar char="•"/>
            </a:pPr>
            <a:r>
              <a:rPr lang="en-US" dirty="0" smtClean="0"/>
              <a:t>Enhance understanding of new concepts.</a:t>
            </a:r>
          </a:p>
          <a:p>
            <a:pPr marL="171450" indent="-171450">
              <a:buFont typeface="Arial" panose="020B0604020202020204" pitchFamily="34" charset="0"/>
              <a:buChar char="•"/>
            </a:pPr>
            <a:r>
              <a:rPr lang="en-US" dirty="0" smtClean="0"/>
              <a:t>Seek to change existing attitudes and perspectives.</a:t>
            </a:r>
          </a:p>
          <a:p>
            <a:endParaRPr lang="en-US" sz="1200" b="0" i="0" u="none" strike="noStrike" kern="1200" baseline="0" dirty="0" smtClean="0">
              <a:solidFill>
                <a:schemeClr val="tx1"/>
              </a:solidFill>
              <a:latin typeface="+mn-lt"/>
              <a:ea typeface="+mn-ea"/>
              <a:cs typeface="+mn-cs"/>
            </a:endParaRPr>
          </a:p>
          <a:p>
            <a:endParaRPr lang="en-US" b="1" dirty="0" smtClean="0"/>
          </a:p>
          <a:p>
            <a:r>
              <a:rPr lang="en-US" b="1" dirty="0" smtClean="0"/>
              <a:t>Game- Key Concept: </a:t>
            </a:r>
            <a:r>
              <a:rPr lang="en-US" dirty="0" smtClean="0"/>
              <a:t>A game is a simulation of operations using rules, data, and procedures designed to depict an actual or assumed real-life situation. </a:t>
            </a:r>
          </a:p>
          <a:p>
            <a:pPr marL="0" indent="0">
              <a:buFont typeface="Arial" panose="020B0604020202020204" pitchFamily="34" charset="0"/>
              <a:buNone/>
            </a:pPr>
            <a:r>
              <a:rPr lang="en-US" b="1" dirty="0" smtClean="0"/>
              <a:t>Goals - </a:t>
            </a:r>
            <a:r>
              <a:rPr lang="en-US" dirty="0" smtClean="0"/>
              <a:t>In a game, participants: </a:t>
            </a:r>
          </a:p>
          <a:p>
            <a:pPr marL="171450" indent="-171450">
              <a:buFont typeface="Arial" panose="020B0604020202020204" pitchFamily="34" charset="0"/>
              <a:buChar char="•"/>
            </a:pPr>
            <a:r>
              <a:rPr lang="en-US" dirty="0" smtClean="0"/>
              <a:t>Explore the processes and consequences of decision-making.</a:t>
            </a:r>
          </a:p>
          <a:p>
            <a:pPr marL="171450" indent="-171450">
              <a:buFont typeface="Arial" panose="020B0604020202020204" pitchFamily="34" charset="0"/>
              <a:buChar char="•"/>
            </a:pPr>
            <a:r>
              <a:rPr lang="en-US" dirty="0" smtClean="0"/>
              <a:t>Conduct "what-if" analyses of existing plans.</a:t>
            </a:r>
          </a:p>
          <a:p>
            <a:pPr marL="171450" indent="-171450">
              <a:buFont typeface="Arial" panose="020B0604020202020204" pitchFamily="34" charset="0"/>
              <a:buChar char="•"/>
            </a:pPr>
            <a:r>
              <a:rPr lang="en-US" dirty="0" smtClean="0"/>
              <a:t>Test existing and potential strategies.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an online game the MDH consulted on and worked with the University of Minnesota to help public health practice their knowledge and skills of the incident command system – specifically the roles in ICS. It’s a game that can be found in MN.TRAIN, it’s called Global Outbreak: A Public Health ICS Simulation Course ID 1043402</a:t>
            </a:r>
          </a:p>
        </p:txBody>
      </p:sp>
      <p:sp>
        <p:nvSpPr>
          <p:cNvPr id="4" name="Slide Number Placeholder 3"/>
          <p:cNvSpPr>
            <a:spLocks noGrp="1"/>
          </p:cNvSpPr>
          <p:nvPr>
            <p:ph type="sldNum" sz="quarter" idx="10"/>
          </p:nvPr>
        </p:nvSpPr>
        <p:spPr/>
        <p:txBody>
          <a:bodyPr/>
          <a:lstStyle/>
          <a:p>
            <a:fld id="{DE04DE7C-65D2-4C1F-BFF6-2FC5449BA8E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4979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 want to hear from you. What have your experiences been with discussion based exercises? Have you had workshops? Games? Tabletops?</a:t>
            </a:r>
          </a:p>
        </p:txBody>
      </p:sp>
      <p:sp>
        <p:nvSpPr>
          <p:cNvPr id="4" name="Slide Number Placeholder 3"/>
          <p:cNvSpPr>
            <a:spLocks noGrp="1"/>
          </p:cNvSpPr>
          <p:nvPr>
            <p:ph type="sldNum" sz="quarter" idx="10"/>
          </p:nvPr>
        </p:nvSpPr>
        <p:spPr/>
        <p:txBody>
          <a:bodyPr/>
          <a:lstStyle/>
          <a:p>
            <a:fld id="{DE04DE7C-65D2-4C1F-BFF6-2FC5449BA8E1}" type="slidenum">
              <a:rPr lang="en-US" smtClean="0"/>
              <a:t>13</a:t>
            </a:fld>
            <a:endParaRPr lang="en-US"/>
          </a:p>
        </p:txBody>
      </p:sp>
    </p:spTree>
    <p:extLst>
      <p:ext uri="{BB962C8B-B14F-4D97-AF65-F5344CB8AC3E}">
        <p14:creationId xmlns:p14="http://schemas.microsoft.com/office/powerpoint/2010/main" val="20687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Operations-Based Exercises</a:t>
            </a:r>
          </a:p>
          <a:p>
            <a:r>
              <a:rPr lang="en-US" dirty="0" smtClean="0"/>
              <a:t>These types of exercises:</a:t>
            </a:r>
          </a:p>
          <a:p>
            <a:pPr marL="171450" indent="-171450">
              <a:buFont typeface="Arial" panose="020B0604020202020204" pitchFamily="34" charset="0"/>
              <a:buChar char="•"/>
            </a:pPr>
            <a:r>
              <a:rPr lang="en-US" dirty="0" smtClean="0"/>
              <a:t>Involve deployment of resources and personnel.</a:t>
            </a:r>
          </a:p>
          <a:p>
            <a:pPr marL="171450" indent="-171450">
              <a:buFont typeface="Arial" panose="020B0604020202020204" pitchFamily="34" charset="0"/>
              <a:buChar char="•"/>
            </a:pPr>
            <a:r>
              <a:rPr lang="en-US" dirty="0" smtClean="0"/>
              <a:t>Are more complex than discussion-based types.</a:t>
            </a:r>
          </a:p>
          <a:p>
            <a:pPr marL="171450" indent="-171450">
              <a:buFont typeface="Arial" panose="020B0604020202020204" pitchFamily="34" charset="0"/>
              <a:buChar char="•"/>
            </a:pPr>
            <a:r>
              <a:rPr lang="en-US" dirty="0" smtClean="0"/>
              <a:t>Require execution of plans, policies, agreements, and procedures.</a:t>
            </a:r>
          </a:p>
          <a:p>
            <a:pPr marL="171450" indent="-171450">
              <a:buFont typeface="Arial" panose="020B0604020202020204" pitchFamily="34" charset="0"/>
              <a:buChar char="•"/>
            </a:pPr>
            <a:r>
              <a:rPr lang="en-US" dirty="0" smtClean="0"/>
              <a:t>Clarify roles and responsibilities.</a:t>
            </a:r>
          </a:p>
          <a:p>
            <a:pPr marL="171450" indent="-171450">
              <a:buFont typeface="Arial" panose="020B0604020202020204" pitchFamily="34" charset="0"/>
              <a:buChar char="•"/>
            </a:pPr>
            <a:r>
              <a:rPr lang="en-US" dirty="0" smtClean="0"/>
              <a:t>Improve individual and team performances.</a:t>
            </a:r>
          </a:p>
          <a:p>
            <a:pPr marL="171450" indent="-171450">
              <a:buFont typeface="Arial" panose="020B0604020202020204" pitchFamily="34" charset="0"/>
              <a:buChar char="•"/>
            </a:pPr>
            <a:r>
              <a:rPr lang="en-US" dirty="0" smtClean="0"/>
              <a:t>Include drills and both functional and full-scale exercises.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Operations based exercises include drills, FEs and FSEs. Let’s look at the</a:t>
            </a:r>
            <a:r>
              <a:rPr lang="en-US" baseline="0" dirty="0" smtClean="0"/>
              <a:t> 3 operations based exercises in further detail</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14</a:t>
            </a:fld>
            <a:endParaRPr lang="en-US"/>
          </a:p>
        </p:txBody>
      </p:sp>
    </p:spTree>
    <p:extLst>
      <p:ext uri="{BB962C8B-B14F-4D97-AF65-F5344CB8AC3E}">
        <p14:creationId xmlns:p14="http://schemas.microsoft.com/office/powerpoint/2010/main" val="1329144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purpose of a drill is to use repetition to instruct thoroughly. Drills can be used to test personnel training, response time, interagency cooperation and resources, and workforce and equipment capabilities. Drills optimally take place after orientation; staff should have an understanding of the agency function that will be tested in the drill and be given an opportunity to ask questions.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 a drill begins depends on the type of drill being conducted. Drill categories include but are not limited to notification, communication, command post, and evacuation. In most cases, a general briefing by the drill designer sets the scene and reviews the drill’s purpose and objectives. Operational procedures and safety precautions are reviewed before the drill begins. Personnel are required to report, either in person or by telephone or e-mail, to a designated drill site or contact location. Both planned and spontaneous messages sustain the drill’s action.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Example: Command &amp; General Staff Notification and Assembly Drill</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15</a:t>
            </a:fld>
            <a:endParaRPr lang="en-US"/>
          </a:p>
        </p:txBody>
      </p:sp>
    </p:spTree>
    <p:extLst>
      <p:ext uri="{BB962C8B-B14F-4D97-AF65-F5344CB8AC3E}">
        <p14:creationId xmlns:p14="http://schemas.microsoft.com/office/powerpoint/2010/main" val="1659224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purpose of an FE is to test and evaluate the capabilities of an emergency response system. Events and situations that would actually occur over an extended period of time are depicted or described.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Time transitions advance the activity while staying within the time allotted for the exercise (e.g., “It is now 24 hours later”). The objectives of an FE determine how it is to be organized. For example, a “no-notice” exercise does not have a start time; in such an exercise, the objectives would include testing staff members’ ability to move into their emergency response roles and activities quickly and efficiently. Other FEs, however, may be announced in advance.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Immediately before the start of the FE, participants are briefed on the objectives, procedures, time frame, and recording requirements. FEs depend on reaction to simulated information delivered by paper, telephone, or radio to individuals or agencies that must then coordinate responses with other players. These messages can be pre-scripted or developed by the simulation cell during the course of the exercise.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Recently I was involved in a Disaster Portable Morgue Unit Functional Exercise. This one was announced in advanced but involved the team setting up the unit without the full knowledge of the space allotted and the number of individuals that would be participating. Lessons learned involved space requirements needed, supplies that should be available and personnel working with unknown individuals.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16</a:t>
            </a:fld>
            <a:endParaRPr lang="en-US"/>
          </a:p>
        </p:txBody>
      </p:sp>
    </p:spTree>
    <p:extLst>
      <p:ext uri="{BB962C8B-B14F-4D97-AF65-F5344CB8AC3E}">
        <p14:creationId xmlns:p14="http://schemas.microsoft.com/office/powerpoint/2010/main" val="2139701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purpose of an FSE is to test and evaluate a major portion of the emergency operations plan in an interactive manner over an extended period. FSEs typically involve more than one agency. As with an FE, the objectives of an FSE must be specified, and the actual exercise begins with a simulated event that prompts the initiation of the plan. An FSE differs from a functional drill in that field personnel from the participating agencies physically proceed to the location of the mock emergency. The FSE includes all of the activities taking place at the emergency operations center (EOC) as well as on-scene use of simulated victims, equipment, and workforce. Activities at the scene serve as input and require coordination with the EOC.</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FSE combines the planned and spontaneous messages characteristic of FEs with actions from the field.</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17</a:t>
            </a:fld>
            <a:endParaRPr lang="en-US"/>
          </a:p>
        </p:txBody>
      </p:sp>
    </p:spTree>
    <p:extLst>
      <p:ext uri="{BB962C8B-B14F-4D97-AF65-F5344CB8AC3E}">
        <p14:creationId xmlns:p14="http://schemas.microsoft.com/office/powerpoint/2010/main" val="1754775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a:t>
            </a:r>
            <a:r>
              <a:rPr lang="en-US" baseline="0" dirty="0" smtClean="0"/>
              <a:t> many samples that can be adapted to work within your community. Let’s talk about those and let’s share ideas about how you’ve all been involved in exercises in the past.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18</a:t>
            </a:fld>
            <a:endParaRPr lang="en-US"/>
          </a:p>
        </p:txBody>
      </p:sp>
    </p:spTree>
    <p:extLst>
      <p:ext uri="{BB962C8B-B14F-4D97-AF65-F5344CB8AC3E}">
        <p14:creationId xmlns:p14="http://schemas.microsoft.com/office/powerpoint/2010/main" val="1998327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team may be a team of one or two people with some support from your agency staff. Or maybe you collaborate within your Community Health Board (CHB) structure, or a neighboring city, county or tribal community to design/develop your exercises. Or you may sometimes work with your health care coalition on designing and participating in exercises.</a:t>
            </a:r>
          </a:p>
          <a:p>
            <a:endParaRPr lang="en-US" dirty="0" smtClean="0"/>
          </a:p>
          <a:p>
            <a:r>
              <a:rPr lang="en-US" dirty="0" smtClean="0"/>
              <a:t>The Exercise Planning Team should be assembled from key participating agencies, organizations and jurisdictions. The scope and type of exercise or scenario should also help determine the team's membership. If your scenario is</a:t>
            </a:r>
            <a:r>
              <a:rPr lang="en-US" baseline="0" dirty="0" smtClean="0"/>
              <a:t> a flood, maybe you want some environmental health staff from the MDH district offices on your exercise planning team. If your scenario involves an infectious disease, then you might include your regional epidemiologist on your exercise planning team as a subject matter expert.</a:t>
            </a:r>
          </a:p>
          <a:p>
            <a:endParaRPr lang="en-US" baseline="0" dirty="0" smtClean="0"/>
          </a:p>
          <a:p>
            <a:r>
              <a:rPr lang="en-US" baseline="0" dirty="0" smtClean="0"/>
              <a:t>Maybe you are just testing one component of your plan, so all you need are internal staff members on your planning team.</a:t>
            </a:r>
          </a:p>
          <a:p>
            <a:r>
              <a:rPr lang="en-US" baseline="0" dirty="0" smtClean="0"/>
              <a:t>Many of you may have teamed up with your local emergency manager for your exercise planning or you look to your coalition members to be part of an exercise planning team.</a:t>
            </a:r>
            <a:endParaRPr lang="en-US" dirty="0" smtClean="0"/>
          </a:p>
          <a:p>
            <a:endParaRPr lang="en-US" dirty="0" smtClean="0"/>
          </a:p>
          <a:p>
            <a:r>
              <a:rPr lang="en-US" dirty="0" smtClean="0"/>
              <a:t>The team's size should be manageable and flexible - capable of expanding or shrinking, given the demands of the timeline and its associated tasks. </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19</a:t>
            </a:fld>
            <a:endParaRPr lang="en-US"/>
          </a:p>
        </p:txBody>
      </p:sp>
    </p:spTree>
    <p:extLst>
      <p:ext uri="{BB962C8B-B14F-4D97-AF65-F5344CB8AC3E}">
        <p14:creationId xmlns:p14="http://schemas.microsoft.com/office/powerpoint/2010/main" val="362673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r>
              <a:rPr lang="en-US" dirty="0" smtClean="0"/>
              <a:t>1 hour</a:t>
            </a:r>
            <a:r>
              <a:rPr lang="en-US" baseline="0" dirty="0" smtClean="0"/>
              <a:t> timeframe</a:t>
            </a:r>
          </a:p>
          <a:p>
            <a:r>
              <a:rPr lang="en-US" baseline="0" dirty="0" smtClean="0"/>
              <a:t>What are exercises and why should they be conducted?</a:t>
            </a:r>
          </a:p>
          <a:p>
            <a:r>
              <a:rPr lang="en-US" baseline="0" dirty="0" smtClean="0"/>
              <a:t>What types of exercises exist? During this segment, I will ask for volunteers to share some experiences with exercises so please be thinking about ideas to share with the group. </a:t>
            </a:r>
          </a:p>
          <a:p>
            <a:r>
              <a:rPr lang="en-US" dirty="0" smtClean="0"/>
              <a:t>How does the planning process work?</a:t>
            </a:r>
          </a:p>
          <a:p>
            <a:r>
              <a:rPr lang="en-US" dirty="0" smtClean="0"/>
              <a:t>How should</a:t>
            </a:r>
            <a:r>
              <a:rPr lang="en-US" baseline="0" dirty="0" smtClean="0"/>
              <a:t> partners be identified and involved?</a:t>
            </a:r>
          </a:p>
          <a:p>
            <a:r>
              <a:rPr lang="en-US" baseline="0" dirty="0" smtClean="0"/>
              <a:t>Q&amp;A</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a:t>
            </a:fld>
            <a:endParaRPr lang="en-US"/>
          </a:p>
        </p:txBody>
      </p:sp>
    </p:spTree>
    <p:extLst>
      <p:ext uri="{BB962C8B-B14F-4D97-AF65-F5344CB8AC3E}">
        <p14:creationId xmlns:p14="http://schemas.microsoft.com/office/powerpoint/2010/main" val="3361733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Cross</a:t>
            </a:r>
          </a:p>
          <a:p>
            <a:r>
              <a:rPr lang="en-US" dirty="0" smtClean="0"/>
              <a:t>Faith-based Organizations</a:t>
            </a:r>
          </a:p>
          <a:p>
            <a:r>
              <a:rPr lang="en-US" dirty="0" smtClean="0"/>
              <a:t>Healthcare entities</a:t>
            </a:r>
          </a:p>
          <a:p>
            <a:r>
              <a:rPr lang="en-US" dirty="0" smtClean="0"/>
              <a:t>Schools</a:t>
            </a:r>
          </a:p>
          <a:p>
            <a:r>
              <a:rPr lang="en-US" dirty="0" smtClean="0"/>
              <a:t>Law</a:t>
            </a:r>
            <a:r>
              <a:rPr lang="en-US" baseline="0" dirty="0" smtClean="0"/>
              <a:t> Enforcement</a:t>
            </a:r>
          </a:p>
          <a:p>
            <a:r>
              <a:rPr lang="en-US" baseline="0" dirty="0" smtClean="0"/>
              <a:t>Fire</a:t>
            </a:r>
          </a:p>
          <a:p>
            <a:endParaRPr lang="en-US" baseline="0" dirty="0" smtClean="0"/>
          </a:p>
          <a:p>
            <a:r>
              <a:rPr lang="en-US" baseline="0" dirty="0" smtClean="0"/>
              <a:t>Most of these organizations or agencies love to participate as it really helps them find the areas for improvement in their current planning. Reach out to them locally or through your county emergency manager.</a:t>
            </a:r>
          </a:p>
          <a:p>
            <a:endParaRPr lang="en-US" baseline="0" dirty="0" smtClean="0"/>
          </a:p>
          <a:p>
            <a:r>
              <a:rPr lang="en-US" baseline="0" dirty="0" smtClean="0"/>
              <a:t>EMS, Hospitals, White Earth Nation, Public Health Coalitions, American Red Cross</a:t>
            </a:r>
          </a:p>
          <a:p>
            <a:endParaRPr lang="en-US" baseline="0" dirty="0" smtClean="0"/>
          </a:p>
          <a:p>
            <a:r>
              <a:rPr lang="en-US" dirty="0" smtClean="0"/>
              <a:t>Other examples from the audience?</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20</a:t>
            </a:fld>
            <a:endParaRPr lang="en-US"/>
          </a:p>
        </p:txBody>
      </p:sp>
    </p:spTree>
    <p:extLst>
      <p:ext uri="{BB962C8B-B14F-4D97-AF65-F5344CB8AC3E}">
        <p14:creationId xmlns:p14="http://schemas.microsoft.com/office/powerpoint/2010/main" val="1472678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team’s size will depend on the functions and tasks involved in the exercise and also on the scope of a particular exercise. The roles and responsibilities for the planning team must be clearly defined and should include delegation of responsibilities among team members. An ICS system works best in planning exercises as well, especially if you are planning an large scale exercise such as for your coalition, or with your response partners within your county or CHB.</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 keeping in mind that we are planning for a large exercise, this graphic is helpful in demonstrating how the exercise planning team could be organized.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image, the orange boxes denote the minimum positions recommended on an exercise planning team. I would argue that for an internal agency tabletop exercise, you wouldn’t need “Transportation” or “Food”, but you would need Logistics; someone to find and reserve the room, obtain any equipment you need, make copies of exercise materials, etc. One person can play multiple roles.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Command Role or the Lead Planner and sometimes is the Exercise Director</a:t>
            </a:r>
            <a:r>
              <a:rPr lang="en-US" sz="1200" b="0" i="0" u="none" strike="noStrike" kern="1200" baseline="0" dirty="0" smtClean="0">
                <a:solidFill>
                  <a:schemeClr val="tx1"/>
                </a:solidFill>
                <a:latin typeface="+mn-lt"/>
                <a:ea typeface="+mn-ea"/>
                <a:cs typeface="+mn-cs"/>
              </a:rPr>
              <a:t>. Assigns tasks and responsibilities, establishes the timeline, and guides and monitors exercise development. Typically, this role consists of a single team leader—often the health director or the bioterrorism (BT) coordinator. In cases where large departments or large-scale exercises are involved, other staff members may assist the team leader.</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Operations Group</a:t>
            </a:r>
            <a:r>
              <a:rPr lang="en-US" sz="1200" b="0" i="0" u="none" strike="noStrike" kern="1200" baseline="0" dirty="0" smtClean="0">
                <a:solidFill>
                  <a:schemeClr val="tx1"/>
                </a:solidFill>
                <a:latin typeface="+mn-lt"/>
                <a:ea typeface="+mn-ea"/>
                <a:cs typeface="+mn-cs"/>
              </a:rPr>
              <a:t>. Ensures scenario accuracy and applicability, and defines the evaluation criteria. Participants in this group typically include departmental subject matter experts and technical experts (e.g., epidemiologists for surveillance activities, environmental health specialists for environmental health sampling, and public health nurses for mass prophylaxis and immunization clinic set up).</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Planning Group</a:t>
            </a:r>
            <a:r>
              <a:rPr lang="en-US" sz="1200" b="0" i="0" u="none" strike="noStrike" kern="1200" baseline="0" dirty="0" smtClean="0">
                <a:solidFill>
                  <a:schemeClr val="tx1"/>
                </a:solidFill>
                <a:latin typeface="+mn-lt"/>
                <a:ea typeface="+mn-ea"/>
                <a:cs typeface="+mn-cs"/>
              </a:rPr>
              <a:t>. Collects and reviews all policies and procedures applicable to the exercise. Also develops simulation and </a:t>
            </a:r>
            <a:r>
              <a:rPr lang="en-US" sz="1200" b="0" i="1" u="none" strike="noStrike" kern="1200" baseline="0" dirty="0" smtClean="0">
                <a:solidFill>
                  <a:schemeClr val="tx1"/>
                </a:solidFill>
                <a:latin typeface="+mn-lt"/>
                <a:ea typeface="+mn-ea"/>
                <a:cs typeface="+mn-cs"/>
              </a:rPr>
              <a:t>injects </a:t>
            </a:r>
            <a:r>
              <a:rPr lang="en-US" sz="1200" b="0" i="0" u="none" strike="noStrike" kern="1200" baseline="0" dirty="0" smtClean="0">
                <a:solidFill>
                  <a:schemeClr val="tx1"/>
                </a:solidFill>
                <a:latin typeface="+mn-lt"/>
                <a:ea typeface="+mn-ea"/>
                <a:cs typeface="+mn-cs"/>
              </a:rPr>
              <a:t>(i.e., intermediate changes or challenges to the exercise participants) needed to sustain exercise flow. Planning will also recruit evaluators and controllers and develop the EEGs, exercise evaluation guides and will provide the evaluator/controller training. In small departments or for small-scale exercises, the planning group may be combined with the operations group.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Logistics Group</a:t>
            </a:r>
            <a:r>
              <a:rPr lang="en-US" sz="1200" b="0" i="0" u="none" strike="noStrike" kern="1200" baseline="0" dirty="0" smtClean="0">
                <a:solidFill>
                  <a:schemeClr val="tx1"/>
                </a:solidFill>
                <a:latin typeface="+mn-lt"/>
                <a:ea typeface="+mn-ea"/>
                <a:cs typeface="+mn-cs"/>
              </a:rPr>
              <a:t>. Gathers all supplies, materials, equipment, services, and facilities required for the implementation of the exercise. For small-scale exercises, the logistics group may consist of a single senior administrative support person working closely with the planning group.</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Administration/Finance Group</a:t>
            </a:r>
            <a:r>
              <a:rPr lang="en-US" sz="1200" b="0" i="0" u="none" strike="noStrike" kern="1200" baseline="0" dirty="0" smtClean="0">
                <a:solidFill>
                  <a:schemeClr val="tx1"/>
                </a:solidFill>
                <a:latin typeface="+mn-lt"/>
                <a:ea typeface="+mn-ea"/>
                <a:cs typeface="+mn-cs"/>
              </a:rPr>
              <a:t>. Keeps an account of the costs involved in conducting an exercise. For small agencies, this group may consist of a single individual, who may be the same administrative support person assigned to the logistics role.</a:t>
            </a:r>
            <a:endParaRPr lang="en-US" dirty="0" smtClean="0"/>
          </a:p>
          <a:p>
            <a:endParaRPr lang="en-US" dirty="0" smtClean="0"/>
          </a:p>
          <a:p>
            <a:r>
              <a:rPr lang="en-US" dirty="0" smtClean="0"/>
              <a:t>Again, you don’t have to have</a:t>
            </a:r>
            <a:r>
              <a:rPr lang="en-US" baseline="0" dirty="0" smtClean="0"/>
              <a:t> all of these positions filled for every exercise you plan. This was just a demonstration of how you can use the ICS structure to help organize your exercise planning team.</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21</a:t>
            </a:fld>
            <a:endParaRPr lang="en-US"/>
          </a:p>
        </p:txBody>
      </p:sp>
    </p:spTree>
    <p:extLst>
      <p:ext uri="{BB962C8B-B14F-4D97-AF65-F5344CB8AC3E}">
        <p14:creationId xmlns:p14="http://schemas.microsoft.com/office/powerpoint/2010/main" val="4171153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Conferences are the official meetings held by the planning team to develop and coordinate an exercise. </a:t>
            </a:r>
            <a:r>
              <a:rPr lang="en-US" baseline="0" dirty="0" smtClean="0"/>
              <a:t>Following the HSEEP model helps guide you or your planning team through this exercise development process.</a:t>
            </a:r>
          </a:p>
          <a:p>
            <a:endParaRPr lang="en-US" baseline="0" dirty="0" smtClean="0"/>
          </a:p>
          <a:p>
            <a:r>
              <a:rPr lang="en-US" baseline="0" dirty="0" smtClean="0"/>
              <a:t>There are five different planning conferences and depending on the type of exercise you are doing and the scope and size of it, you may not need to have all of these meetings or conferences.</a:t>
            </a:r>
          </a:p>
          <a:p>
            <a:endParaRPr lang="en-US" baseline="0" dirty="0" smtClean="0"/>
          </a:p>
          <a:p>
            <a:r>
              <a:rPr lang="en-US" baseline="0" dirty="0" smtClean="0"/>
              <a:t>There are specific agendas for each of these conferences that help guide you in what you should accomplish at each conference. </a:t>
            </a:r>
          </a:p>
          <a:p>
            <a:endParaRPr lang="en-US" baseline="0" dirty="0" smtClean="0"/>
          </a:p>
          <a:p>
            <a:r>
              <a:rPr lang="en-US" dirty="0" smtClean="0"/>
              <a:t>The </a:t>
            </a:r>
            <a:r>
              <a:rPr lang="en-US" b="1" dirty="0" smtClean="0"/>
              <a:t>Concept and Objectives</a:t>
            </a:r>
            <a:r>
              <a:rPr lang="en-US" b="1" baseline="0" dirty="0" smtClean="0"/>
              <a:t> Conference</a:t>
            </a:r>
            <a:r>
              <a:rPr lang="en-US" dirty="0" smtClean="0"/>
              <a:t> is exactly what it sounds like– where you identify the type of exercise,</a:t>
            </a:r>
            <a:r>
              <a:rPr lang="en-US" baseline="0" dirty="0" smtClean="0"/>
              <a:t> scope, objectives and purpose of the exercise.</a:t>
            </a:r>
          </a:p>
          <a:p>
            <a:endParaRPr lang="en-US" baseline="0" dirty="0" smtClean="0"/>
          </a:p>
          <a:p>
            <a:r>
              <a:rPr lang="en-US" b="1" baseline="0" dirty="0" smtClean="0"/>
              <a:t>Initial Planning Conference- </a:t>
            </a:r>
            <a:r>
              <a:rPr lang="en-US" baseline="0" dirty="0" smtClean="0"/>
              <a:t>gather input from exercise planning team, start assigning tasks to members, firm up the exercise timeline…Here at MDH, we often combine the Concept and Objectives conference with the Initial Planning conference for our internal functional exercises we hold in our department operations center.</a:t>
            </a:r>
          </a:p>
          <a:p>
            <a:endParaRPr lang="en-US" dirty="0" smtClean="0"/>
          </a:p>
          <a:p>
            <a:r>
              <a:rPr lang="en-US" sz="1200" b="1" i="0" u="none" strike="noStrike" kern="1200" baseline="0" dirty="0" smtClean="0">
                <a:solidFill>
                  <a:schemeClr val="tx1"/>
                </a:solidFill>
                <a:latin typeface="+mn-lt"/>
                <a:ea typeface="+mn-ea"/>
                <a:cs typeface="+mn-cs"/>
              </a:rPr>
              <a:t>Mid-Term Planning Conference </a:t>
            </a:r>
            <a:r>
              <a:rPr lang="en-US" sz="1200" b="0" i="0" u="none" strike="noStrike" kern="1200" baseline="0" dirty="0" smtClean="0">
                <a:solidFill>
                  <a:schemeClr val="tx1"/>
                </a:solidFill>
                <a:latin typeface="+mn-lt"/>
                <a:ea typeface="+mn-ea"/>
                <a:cs typeface="+mn-cs"/>
              </a:rPr>
              <a:t>is Usually only for Operations-Based exercises- this </a:t>
            </a:r>
            <a:r>
              <a:rPr lang="en-US" sz="1200" b="0" i="0" u="none" strike="noStrike" kern="1200" baseline="0" dirty="0" err="1" smtClean="0">
                <a:solidFill>
                  <a:schemeClr val="tx1"/>
                </a:solidFill>
                <a:latin typeface="+mn-lt"/>
                <a:ea typeface="+mn-ea"/>
                <a:cs typeface="+mn-cs"/>
              </a:rPr>
              <a:t>conf</a:t>
            </a:r>
            <a:r>
              <a:rPr lang="en-US" sz="1200" b="0" i="0" u="none" strike="noStrike" kern="1200" baseline="0" dirty="0" smtClean="0">
                <a:solidFill>
                  <a:schemeClr val="tx1"/>
                </a:solidFill>
                <a:latin typeface="+mn-lt"/>
                <a:ea typeface="+mn-ea"/>
                <a:cs typeface="+mn-cs"/>
              </a:rPr>
              <a:t> is where you Resolve logistical and organizational issues, such as staffing, scheduling. May be held separately, or in conjunction with, Master Scenario Events List (MSEL) Conference.</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22</a:t>
            </a:fld>
            <a:endParaRPr lang="en-US"/>
          </a:p>
        </p:txBody>
      </p:sp>
    </p:spTree>
    <p:extLst>
      <p:ext uri="{BB962C8B-B14F-4D97-AF65-F5344CB8AC3E}">
        <p14:creationId xmlns:p14="http://schemas.microsoft.com/office/powerpoint/2010/main" val="1478882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MSEL, not measles! </a:t>
            </a:r>
          </a:p>
          <a:p>
            <a:endParaRPr lang="en-US" dirty="0" smtClean="0"/>
          </a:p>
          <a:p>
            <a:r>
              <a:rPr lang="en-US" dirty="0" smtClean="0"/>
              <a:t>MSEL stands for </a:t>
            </a:r>
            <a:r>
              <a:rPr lang="en-US" b="1" dirty="0" smtClean="0"/>
              <a:t>Master Scenario Events List </a:t>
            </a:r>
            <a:r>
              <a:rPr lang="en-US" dirty="0" smtClean="0"/>
              <a:t>and it’s a chronological layout of the</a:t>
            </a:r>
            <a:r>
              <a:rPr lang="en-US" baseline="0" dirty="0" smtClean="0"/>
              <a:t> specific activities that will occur during your exercise that will prompt your exercise players to react. </a:t>
            </a:r>
          </a:p>
          <a:p>
            <a:endParaRPr lang="en-US" dirty="0" smtClean="0"/>
          </a:p>
          <a:p>
            <a:r>
              <a:rPr lang="en-US" dirty="0" smtClean="0"/>
              <a:t>You</a:t>
            </a:r>
            <a:r>
              <a:rPr lang="en-US" baseline="0" dirty="0" smtClean="0"/>
              <a:t> only need a MSEL Planning Conference for a functional or full scale exercise. There is no need for a MSEL for tabletop exercises. But at this conference, you have a draft of the MSEL and you review it, add injects to it, and ensure expected actions.</a:t>
            </a:r>
          </a:p>
          <a:p>
            <a:endParaRPr lang="en-US" baseline="0" dirty="0" smtClean="0"/>
          </a:p>
          <a:p>
            <a:r>
              <a:rPr lang="en-US" baseline="0" dirty="0" smtClean="0"/>
              <a:t>The </a:t>
            </a:r>
            <a:r>
              <a:rPr lang="en-US" b="1" baseline="0" dirty="0" smtClean="0"/>
              <a:t>Final Planning Conference </a:t>
            </a:r>
            <a:r>
              <a:rPr lang="en-US" baseline="0" dirty="0" smtClean="0"/>
              <a:t>is where the planning team will finalize and approve all of the exercise material and documents. Logistics for the exercise are finalized.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23</a:t>
            </a:fld>
            <a:endParaRPr lang="en-US"/>
          </a:p>
        </p:txBody>
      </p:sp>
    </p:spTree>
    <p:extLst>
      <p:ext uri="{BB962C8B-B14F-4D97-AF65-F5344CB8AC3E}">
        <p14:creationId xmlns:p14="http://schemas.microsoft.com/office/powerpoint/2010/main" val="1272537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 going to highlight –briefly– the responsibilities of the Exercise Planning Team. I will go over these responsibilities much more in-depth in Webinar #2 Exercise Goals and Scenario. So the exercise Planning Team’s overall responsibilities include:</a:t>
            </a:r>
          </a:p>
          <a:p>
            <a:endParaRPr lang="en-US" sz="1200" b="0" i="0" u="none" strike="noStrike" kern="1200" baseline="0" dirty="0" smtClean="0">
              <a:solidFill>
                <a:schemeClr val="tx1"/>
              </a:solidFill>
              <a:latin typeface="+mn-lt"/>
              <a:ea typeface="+mn-ea"/>
              <a:cs typeface="+mn-cs"/>
            </a:endParaRPr>
          </a:p>
          <a:p>
            <a:pPr marL="228600" indent="-228600">
              <a:buFont typeface="+mj-lt"/>
              <a:buAutoNum type="arabicPeriod"/>
            </a:pPr>
            <a:r>
              <a:rPr lang="en-US" sz="1200" b="0" i="0" u="none" strike="noStrike" kern="1200" baseline="0" dirty="0" smtClean="0">
                <a:solidFill>
                  <a:schemeClr val="tx1"/>
                </a:solidFill>
                <a:latin typeface="+mn-lt"/>
                <a:ea typeface="+mn-ea"/>
                <a:cs typeface="+mn-cs"/>
              </a:rPr>
              <a:t>Establish the objectives for the exercise. Why are you exercising? What will you be testing? Remember to make the objectives SMART (which we will cover in Webinar #2)</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smtClean="0">
                <a:solidFill>
                  <a:schemeClr val="tx1"/>
                </a:solidFill>
                <a:latin typeface="+mn-lt"/>
                <a:ea typeface="+mn-ea"/>
                <a:cs typeface="+mn-cs"/>
              </a:rPr>
              <a:t>Define the exercise purpose and goal.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kern="1200" baseline="0" dirty="0" smtClean="0">
                <a:solidFill>
                  <a:schemeClr val="tx1"/>
                </a:solidFill>
                <a:latin typeface="+mn-lt"/>
                <a:ea typeface="+mn-ea"/>
                <a:cs typeface="+mn-cs"/>
              </a:rPr>
              <a:t>Set a timeline for the planning process – using a Master Task List can come in handy for this– I gave you a template- this includes scheduling events, location, date, time, and duration of the exercise</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The Planning Team creates the exercise scenario; – I like using real life incidents and reshaping them to make them relevant to our agency. You might choose a scenario based on your hazard vulnerability assessment. And there’s a wealth of exercise scenarios you can find on the web. (in your Resources)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Identifies controllers, evaluators and prepares all documentation and exercise materials (The situation Manual, the Exercise Plan, the MSEL, the EEGS, etc.)</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If your exercise is big enough, the Planning Team is responsible for the exercise organization, including communication needs, rules of conduct, security and safety issues, and logistics, e.g., parking, assembly areas for observers or staging of equipment, transportation, restrooms, food/water for participants, maps and directions, etc.</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And the members of the exercise planning team often are the exercise controllers, and evaluators and they provide training for other controllers, and evaluators recruited. Exercise Planning team members are NOT exercise players! </a:t>
            </a:r>
          </a:p>
          <a:p>
            <a:pPr marL="0" indent="0">
              <a:buFont typeface="+mj-lt"/>
              <a:buNone/>
            </a:pPr>
            <a:endParaRPr lang="en-US" sz="1200" b="0" i="0" u="none" strike="noStrike" kern="1200" baseline="0" dirty="0" smtClean="0">
              <a:solidFill>
                <a:schemeClr val="tx1"/>
              </a:solidFill>
              <a:latin typeface="+mn-lt"/>
              <a:ea typeface="+mn-ea"/>
              <a:cs typeface="+mn-cs"/>
            </a:endParaRPr>
          </a:p>
          <a:p>
            <a:pPr marL="0" indent="0">
              <a:buFont typeface="+mj-lt"/>
              <a:buNone/>
            </a:pPr>
            <a:r>
              <a:rPr lang="en-US" sz="1200" b="0" i="0" u="none" strike="noStrike" kern="1200" baseline="0" dirty="0" smtClean="0">
                <a:solidFill>
                  <a:schemeClr val="tx1"/>
                </a:solidFill>
                <a:latin typeface="+mn-lt"/>
                <a:ea typeface="+mn-ea"/>
                <a:cs typeface="+mn-cs"/>
              </a:rPr>
              <a:t>As I said, I will </a:t>
            </a:r>
            <a:r>
              <a:rPr lang="en-US" sz="1200" b="0" i="0" u="none" strike="noStrike" kern="1200" baseline="0" dirty="0" smtClean="0">
                <a:solidFill>
                  <a:schemeClr val="tx1"/>
                </a:solidFill>
                <a:latin typeface="+mn-lt"/>
                <a:ea typeface="+mn-ea"/>
                <a:cs typeface="+mn-cs"/>
              </a:rPr>
              <a:t>cover these </a:t>
            </a:r>
            <a:r>
              <a:rPr lang="en-US" sz="1200" b="0" i="0" u="none" strike="noStrike" kern="1200" baseline="0" dirty="0" smtClean="0">
                <a:solidFill>
                  <a:schemeClr val="tx1"/>
                </a:solidFill>
                <a:latin typeface="+mn-lt"/>
                <a:ea typeface="+mn-ea"/>
                <a:cs typeface="+mn-cs"/>
              </a:rPr>
              <a:t>responsibilities much more in-depth in Webinar #2 Exercise Goals and Scenario.  </a:t>
            </a:r>
          </a:p>
        </p:txBody>
      </p:sp>
      <p:sp>
        <p:nvSpPr>
          <p:cNvPr id="4" name="Slide Number Placeholder 3"/>
          <p:cNvSpPr>
            <a:spLocks noGrp="1"/>
          </p:cNvSpPr>
          <p:nvPr>
            <p:ph type="sldNum" sz="quarter" idx="10"/>
          </p:nvPr>
        </p:nvSpPr>
        <p:spPr/>
        <p:txBody>
          <a:bodyPr/>
          <a:lstStyle/>
          <a:p>
            <a:fld id="{DE04DE7C-65D2-4C1F-BFF6-2FC5449BA8E1}" type="slidenum">
              <a:rPr lang="en-US" smtClean="0"/>
              <a:t>24</a:t>
            </a:fld>
            <a:endParaRPr lang="en-US"/>
          </a:p>
        </p:txBody>
      </p:sp>
    </p:spTree>
    <p:extLst>
      <p:ext uri="{BB962C8B-B14F-4D97-AF65-F5344CB8AC3E}">
        <p14:creationId xmlns:p14="http://schemas.microsoft.com/office/powerpoint/2010/main" val="4184534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 we’ve discussed using the HSEEP exercise program as guidance to help you design your exercises– there’s a lot of templates available from the HSEEP </a:t>
            </a:r>
            <a:r>
              <a:rPr lang="en-US" baseline="0" dirty="0" err="1" smtClean="0"/>
              <a:t>preptoolkit</a:t>
            </a:r>
            <a:r>
              <a:rPr lang="en-US" baseline="0" dirty="0" smtClean="0"/>
              <a:t> website.  </a:t>
            </a:r>
          </a:p>
          <a:p>
            <a:endParaRPr lang="en-US" baseline="0" dirty="0" smtClean="0"/>
          </a:p>
          <a:p>
            <a:r>
              <a:rPr lang="en-US" baseline="0" dirty="0" smtClean="0"/>
              <a:t>We’ve examined several different types of exercises.  We’ve talked a bit about some examples of each types of exercise and had the chance to share a bit about what our experiences are.</a:t>
            </a:r>
          </a:p>
          <a:p>
            <a:endParaRPr lang="en-US" baseline="0" dirty="0" smtClean="0"/>
          </a:p>
          <a:p>
            <a:r>
              <a:rPr lang="en-US" baseline="0" dirty="0" smtClean="0"/>
              <a:t>And finally we reviewed how using an exercise planning team will help develop…</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25</a:t>
            </a:fld>
            <a:endParaRPr lang="en-US"/>
          </a:p>
        </p:txBody>
      </p:sp>
    </p:spTree>
    <p:extLst>
      <p:ext uri="{BB962C8B-B14F-4D97-AF65-F5344CB8AC3E}">
        <p14:creationId xmlns:p14="http://schemas.microsoft.com/office/powerpoint/2010/main" val="2795219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was the first in a series of webinars that MDH will be presenting on exercises. The next webinar will be in 2 weeks and will discuss how to identify goals and develop a scenario. Please feel free to register for these if you are interested.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26</a:t>
            </a:fld>
            <a:endParaRPr lang="en-US"/>
          </a:p>
        </p:txBody>
      </p:sp>
    </p:spTree>
    <p:extLst>
      <p:ext uri="{BB962C8B-B14F-4D97-AF65-F5344CB8AC3E}">
        <p14:creationId xmlns:p14="http://schemas.microsoft.com/office/powerpoint/2010/main" val="513293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list of common exercise definitions and the list of the Public Health Preparedness Capabilities will be distributed following this session. Is there anything else that you would find useful to help you move forward in creating exercises for your community?</a:t>
            </a:r>
          </a:p>
          <a:p>
            <a:endParaRPr lang="en-US" baseline="0" dirty="0" smtClean="0"/>
          </a:p>
          <a:p>
            <a:r>
              <a:rPr lang="en-US" baseline="0" dirty="0" smtClean="0"/>
              <a:t>The next webinar, titled Identifying Goals and Developing a Scenario will be held in 2 weeks. </a:t>
            </a:r>
          </a:p>
          <a:p>
            <a:endParaRPr lang="en-US" baseline="0" dirty="0" smtClean="0"/>
          </a:p>
          <a:p>
            <a:r>
              <a:rPr lang="en-US" baseline="0" dirty="0" smtClean="0"/>
              <a:t>Thank </a:t>
            </a:r>
            <a:r>
              <a:rPr lang="en-US" baseline="0" dirty="0" smtClean="0"/>
              <a:t>you.</a:t>
            </a:r>
            <a:endParaRPr lang="en-US" baseline="0" dirty="0" smtClean="0"/>
          </a:p>
        </p:txBody>
      </p:sp>
      <p:sp>
        <p:nvSpPr>
          <p:cNvPr id="4" name="Slide Number Placeholder 3"/>
          <p:cNvSpPr>
            <a:spLocks noGrp="1"/>
          </p:cNvSpPr>
          <p:nvPr>
            <p:ph type="sldNum" sz="quarter" idx="10"/>
          </p:nvPr>
        </p:nvSpPr>
        <p:spPr/>
        <p:txBody>
          <a:bodyPr/>
          <a:lstStyle/>
          <a:p>
            <a:fld id="{DE04DE7C-65D2-4C1F-BFF6-2FC5449BA8E1}" type="slidenum">
              <a:rPr lang="en-US" smtClean="0"/>
              <a:t>27</a:t>
            </a:fld>
            <a:endParaRPr lang="en-US"/>
          </a:p>
        </p:txBody>
      </p:sp>
    </p:spTree>
    <p:extLst>
      <p:ext uri="{BB962C8B-B14F-4D97-AF65-F5344CB8AC3E}">
        <p14:creationId xmlns:p14="http://schemas.microsoft.com/office/powerpoint/2010/main" val="582379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28</a:t>
            </a:fld>
            <a:endParaRPr lang="en-US"/>
          </a:p>
        </p:txBody>
      </p:sp>
    </p:spTree>
    <p:extLst>
      <p:ext uri="{BB962C8B-B14F-4D97-AF65-F5344CB8AC3E}">
        <p14:creationId xmlns:p14="http://schemas.microsoft.com/office/powerpoint/2010/main" val="176479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US" dirty="0" smtClean="0"/>
              <a:t>Discuss basics of exercise planning and where you can find resources to help you with your exercise planning/development</a:t>
            </a:r>
          </a:p>
          <a:p>
            <a:pPr marL="514350" indent="-514350">
              <a:buAutoNum type="arabicPeriod"/>
            </a:pPr>
            <a:r>
              <a:rPr lang="en-US" dirty="0" smtClean="0"/>
              <a:t>Describe types of exercises</a:t>
            </a:r>
          </a:p>
          <a:p>
            <a:pPr marL="514350" indent="-514350">
              <a:buAutoNum type="arabicPeriod"/>
            </a:pPr>
            <a:r>
              <a:rPr lang="en-US" dirty="0" smtClean="0"/>
              <a:t>Determine potential members of exercise planning teams</a:t>
            </a:r>
          </a:p>
          <a:p>
            <a:pPr marL="514350" indent="-514350">
              <a:buAutoNum type="arabicPeriod"/>
            </a:pPr>
            <a:r>
              <a:rPr lang="en-US" strike="noStrike" dirty="0" smtClean="0"/>
              <a:t>Identify partners that may be involved in your exercises</a:t>
            </a:r>
          </a:p>
          <a:p>
            <a:endParaRPr lang="en-US" dirty="0" smtClean="0"/>
          </a:p>
          <a:p>
            <a:r>
              <a:rPr lang="en-US" dirty="0" smtClean="0"/>
              <a:t>This</a:t>
            </a:r>
            <a:r>
              <a:rPr lang="en-US" baseline="0" dirty="0" smtClean="0"/>
              <a:t> course is worth 1 hour of continuing education credits. </a:t>
            </a:r>
          </a:p>
        </p:txBody>
      </p:sp>
      <p:sp>
        <p:nvSpPr>
          <p:cNvPr id="4" name="Slide Number Placeholder 3"/>
          <p:cNvSpPr>
            <a:spLocks noGrp="1"/>
          </p:cNvSpPr>
          <p:nvPr>
            <p:ph type="sldNum" sz="quarter" idx="10"/>
          </p:nvPr>
        </p:nvSpPr>
        <p:spPr/>
        <p:txBody>
          <a:bodyPr/>
          <a:lstStyle/>
          <a:p>
            <a:fld id="{DE04DE7C-65D2-4C1F-BFF6-2FC5449BA8E1}" type="slidenum">
              <a:rPr lang="en-US" smtClean="0"/>
              <a:t>3</a:t>
            </a:fld>
            <a:endParaRPr lang="en-US"/>
          </a:p>
        </p:txBody>
      </p:sp>
    </p:spTree>
    <p:extLst>
      <p:ext uri="{BB962C8B-B14F-4D97-AF65-F5344CB8AC3E}">
        <p14:creationId xmlns:p14="http://schemas.microsoft.com/office/powerpoint/2010/main" val="313893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National Preparedness Goal defines what it means for the whole community to be prepared for all types of disasters and emergencies. The goal itself is: </a:t>
            </a:r>
            <a:r>
              <a:rPr lang="en-US" sz="1200" b="0" i="1" u="none" strike="noStrike" kern="1200" baseline="0" dirty="0" smtClean="0">
                <a:solidFill>
                  <a:schemeClr val="tx1"/>
                </a:solidFill>
                <a:latin typeface="+mn-lt"/>
                <a:ea typeface="+mn-ea"/>
                <a:cs typeface="+mn-cs"/>
              </a:rPr>
              <a:t>“A secure and resilient nation with the capabilities required across the whole community to prevent, protect against, mitigate, respond to, and recover from the threats and hazards that pose the greatest risk.”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National Preparedness Goal is capabilities based (as is public health emergency preparedness) and organized into the five mission areas of Prevention, Protection, Mitigation, Response, and Recovery.  The National Preparedness Goal also identifies core capabilities which serve as preparedness tools and provide a common language for preparedness activities.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4</a:t>
            </a:fld>
            <a:endParaRPr lang="en-US"/>
          </a:p>
        </p:txBody>
      </p:sp>
    </p:spTree>
    <p:extLst>
      <p:ext uri="{BB962C8B-B14F-4D97-AF65-F5344CB8AC3E}">
        <p14:creationId xmlns:p14="http://schemas.microsoft.com/office/powerpoint/2010/main" val="303996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Well, the CDC has aligned public health preparedness around the Public Health Emergency Preparedness (PHEP) capabilities. This serves as our preparedness tool and provides a common language for public health preparedness.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a step toward strengthened preparedness, the Department of Homeland Security developed and implemented an Exercise Evaluation Program, HSEEP, to enhance and support prevention, response, and recovery capabilities at federal, state, and local levels. The program seeks to “standardize the language and concepts used by various agencies and organizations in the exercise planning process” (DHS, 2002).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(Mention which of the capabilities locals have commonly exercised over the years)</a:t>
            </a:r>
          </a:p>
        </p:txBody>
      </p:sp>
      <p:sp>
        <p:nvSpPr>
          <p:cNvPr id="4" name="Slide Number Placeholder 3"/>
          <p:cNvSpPr>
            <a:spLocks noGrp="1"/>
          </p:cNvSpPr>
          <p:nvPr>
            <p:ph type="sldNum" sz="quarter" idx="10"/>
          </p:nvPr>
        </p:nvSpPr>
        <p:spPr/>
        <p:txBody>
          <a:bodyPr/>
          <a:lstStyle/>
          <a:p>
            <a:fld id="{DE04DE7C-65D2-4C1F-BFF6-2FC5449BA8E1}" type="slidenum">
              <a:rPr lang="en-US" smtClean="0"/>
              <a:t>5</a:t>
            </a:fld>
            <a:endParaRPr lang="en-US"/>
          </a:p>
        </p:txBody>
      </p:sp>
    </p:spTree>
    <p:extLst>
      <p:ext uri="{BB962C8B-B14F-4D97-AF65-F5344CB8AC3E}">
        <p14:creationId xmlns:p14="http://schemas.microsoft.com/office/powerpoint/2010/main" val="298943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It is critical for all exercise participants to be able to recognize the terms used to describe various exercise roles and responsibilities as well as other important exercise terminology.  You have a sheet of exercise terms and definitions that I sent you</a:t>
            </a:r>
            <a:r>
              <a:rPr lang="en-US" sz="1200" b="1"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emergency preparedness exercise program is meant to move an agency toward even better emergency preparedness. HSEEP is guidance. It’s a tool to use that is capability based and objective driven. It involves the “whole community” and it provides a common methodology for designing, developing, conducting, evaluating, and improving exercises and planning.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Whole Community approach attempts to engage the full capacity of the private and nonprofit sectors, including businesses, faith-based and disability organizations, and the general public, in conjunction with the participation of local, tribal, state, territorial, and Federal governmental partners.  By using the “whole community” philosophy in preparedness, it provides for a more effective path to societal security and community resilience is built. ) </a:t>
            </a: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Depending on the scope and scale of the emergency preparedness exercises, they may involve many individuals, both internal (from within local public health) and external (from other response sectors). (whole community)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Emergency preparedness exercises should be focused on the Public Health Preparedness </a:t>
            </a:r>
            <a:r>
              <a:rPr lang="en-US" sz="1200" b="1" i="0" u="none" strike="noStrike" kern="1200" baseline="0" dirty="0" smtClean="0">
                <a:solidFill>
                  <a:schemeClr val="tx1"/>
                </a:solidFill>
                <a:latin typeface="+mn-lt"/>
                <a:ea typeface="+mn-ea"/>
                <a:cs typeface="+mn-cs"/>
              </a:rPr>
              <a:t>Capabilities</a:t>
            </a:r>
            <a:r>
              <a:rPr lang="en-US" sz="1200" b="0" i="0" u="none" strike="noStrike" kern="1200" baseline="0" dirty="0" smtClean="0">
                <a:solidFill>
                  <a:schemeClr val="tx1"/>
                </a:solidFill>
                <a:latin typeface="+mn-lt"/>
                <a:ea typeface="+mn-ea"/>
                <a:cs typeface="+mn-cs"/>
              </a:rPr>
              <a:t> for emergency response. Exercises should be consistent with HSEEP, which serves as a framework for all emergency response disciplines and offers useful guidelines and formats for exercise development. Efforts should be made to coordinate exercise activities at the state and federal levels and with other partners and response disciplines.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finally, exercise planning must include criteria that will allow assessment of how well a Local or Tribal Public Health Agency performs under the conditions of a specific public health emergency or disaster. They define various levels of response performance. Measures of these criteria will provide the basis for additional planning, training, conducting, and evaluation of public health response operations. This will be discussed in further detail in our 3</a:t>
            </a:r>
            <a:r>
              <a:rPr lang="en-US" sz="1200" b="0" i="0" u="none" strike="noStrike" kern="1200" baseline="30000" dirty="0" smtClean="0">
                <a:solidFill>
                  <a:schemeClr val="tx1"/>
                </a:solidFill>
                <a:latin typeface="+mn-lt"/>
                <a:ea typeface="+mn-ea"/>
                <a:cs typeface="+mn-cs"/>
              </a:rPr>
              <a:t>rd</a:t>
            </a:r>
            <a:r>
              <a:rPr lang="en-US" sz="1200" b="0" i="0" u="none" strike="noStrike" kern="1200" baseline="0" dirty="0" smtClean="0">
                <a:solidFill>
                  <a:schemeClr val="tx1"/>
                </a:solidFill>
                <a:latin typeface="+mn-lt"/>
                <a:ea typeface="+mn-ea"/>
                <a:cs typeface="+mn-cs"/>
              </a:rPr>
              <a:t> and 4</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webinars.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rgbClr val="FF0000"/>
                </a:solidFill>
                <a:latin typeface="+mn-lt"/>
                <a:ea typeface="+mn-ea"/>
                <a:cs typeface="+mn-cs"/>
              </a:rPr>
              <a:t>As we examine this graphic, we see that Program Management covers the entire cycle. Each of the internal segments, however, connect with the previous section as well as the next section.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Ultimately, the segments all work together to make the jurisdiction as a whole, stronger.</a:t>
            </a:r>
          </a:p>
        </p:txBody>
      </p:sp>
      <p:sp>
        <p:nvSpPr>
          <p:cNvPr id="4" name="Slide Number Placeholder 3"/>
          <p:cNvSpPr>
            <a:spLocks noGrp="1"/>
          </p:cNvSpPr>
          <p:nvPr>
            <p:ph type="sldNum" sz="quarter" idx="10"/>
          </p:nvPr>
        </p:nvSpPr>
        <p:spPr/>
        <p:txBody>
          <a:bodyPr/>
          <a:lstStyle/>
          <a:p>
            <a:fld id="{DE04DE7C-65D2-4C1F-BFF6-2FC5449BA8E1}" type="slidenum">
              <a:rPr lang="en-US" smtClean="0"/>
              <a:t>6</a:t>
            </a:fld>
            <a:endParaRPr lang="en-US"/>
          </a:p>
        </p:txBody>
      </p:sp>
    </p:spTree>
    <p:extLst>
      <p:ext uri="{BB962C8B-B14F-4D97-AF65-F5344CB8AC3E}">
        <p14:creationId xmlns:p14="http://schemas.microsoft.com/office/powerpoint/2010/main" val="327121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t>
            </a:r>
            <a:r>
              <a:rPr lang="en-US" baseline="0" dirty="0" smtClean="0"/>
              <a:t> exercises always successful? Not for sure but they are certainly better than sitting around letting somebody or something else do the work or putting it off until tomorrow.</a:t>
            </a:r>
          </a:p>
          <a:p>
            <a:endParaRPr lang="en-US" baseline="0" dirty="0" smtClean="0"/>
          </a:p>
          <a:p>
            <a:r>
              <a:rPr lang="en-US" baseline="0" dirty="0" smtClean="0"/>
              <a:t>We always get something out of the process that could help us improve in the future. This series of webinars is designed to help you put together some plans to design exercises for your community and to improve the emergency preparedness for you and those you work with.</a:t>
            </a:r>
          </a:p>
          <a:p>
            <a:endParaRPr lang="en-US" baseline="0" dirty="0" smtClean="0"/>
          </a:p>
          <a:p>
            <a:r>
              <a:rPr lang="en-US" baseline="0" dirty="0" smtClean="0"/>
              <a:t>There are always lessons learned and no exercise is ever a failure.</a:t>
            </a:r>
          </a:p>
        </p:txBody>
      </p:sp>
      <p:sp>
        <p:nvSpPr>
          <p:cNvPr id="4" name="Slide Number Placeholder 3"/>
          <p:cNvSpPr>
            <a:spLocks noGrp="1"/>
          </p:cNvSpPr>
          <p:nvPr>
            <p:ph type="sldNum" sz="quarter" idx="10"/>
          </p:nvPr>
        </p:nvSpPr>
        <p:spPr/>
        <p:txBody>
          <a:bodyPr/>
          <a:lstStyle/>
          <a:p>
            <a:fld id="{DE04DE7C-65D2-4C1F-BFF6-2FC5449BA8E1}" type="slidenum">
              <a:rPr lang="en-US" smtClean="0"/>
              <a:t>7</a:t>
            </a:fld>
            <a:endParaRPr lang="en-US"/>
          </a:p>
        </p:txBody>
      </p:sp>
    </p:spTree>
    <p:extLst>
      <p:ext uri="{BB962C8B-B14F-4D97-AF65-F5344CB8AC3E}">
        <p14:creationId xmlns:p14="http://schemas.microsoft.com/office/powerpoint/2010/main" val="295043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Building</a:t>
            </a:r>
            <a:r>
              <a:rPr lang="en-US" b="1" baseline="0" dirty="0" smtClean="0">
                <a:solidFill>
                  <a:srgbClr val="FF0000"/>
                </a:solidFill>
              </a:rPr>
              <a:t> block approach - </a:t>
            </a:r>
            <a:r>
              <a:rPr lang="en-US" b="1" dirty="0" smtClean="0"/>
              <a:t>Key Concept: </a:t>
            </a:r>
            <a:r>
              <a:rPr lang="en-US" dirty="0" smtClean="0"/>
              <a:t>Exercises should be planned in a cycle that increases in complexity. Each successive exercise should build on the scale and experience of the previous one. </a:t>
            </a:r>
          </a:p>
          <a:p>
            <a:endParaRPr lang="en-US" dirty="0" smtClean="0">
              <a:solidFill>
                <a:srgbClr val="FF0000"/>
              </a:solidFill>
            </a:endParaRPr>
          </a:p>
          <a:p>
            <a:r>
              <a:rPr lang="en-US" dirty="0" smtClean="0"/>
              <a:t>There are seven accepted types of exercises in the building block approach. Each exercise type falls into one of two categories.</a:t>
            </a:r>
          </a:p>
          <a:p>
            <a:r>
              <a:rPr lang="en-US" dirty="0" smtClean="0"/>
              <a:t>The most basic exercise type in the building block approach is the seminar, which involves brief discussions of preparedness strategies and goals. </a:t>
            </a:r>
          </a:p>
          <a:p>
            <a:r>
              <a:rPr lang="en-US" dirty="0" smtClean="0"/>
              <a:t>At the other end of the spectrum, the most complex, full-scale exercises can involve thousands of participants in responder gear, using equipment, trucks, evacuation routes, and actors, to simulate real emergency procedures. </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8</a:t>
            </a:fld>
            <a:endParaRPr lang="en-US"/>
          </a:p>
        </p:txBody>
      </p:sp>
    </p:spTree>
    <p:extLst>
      <p:ext uri="{BB962C8B-B14F-4D97-AF65-F5344CB8AC3E}">
        <p14:creationId xmlns:p14="http://schemas.microsoft.com/office/powerpoint/2010/main" val="4108641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Exercise is the generic term for a range of activities that test emergency response readiness, evaluate an emergency response plan, and assess the success of training and development programs. There are 2 main groups or types of exercises: There are discussion based– such as Workshops, Seminars, and tabletop exercises. And there are Operations-based  exercises like drills, functional exercises and full-scale exercises. </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9</a:t>
            </a:fld>
            <a:endParaRPr lang="en-US"/>
          </a:p>
        </p:txBody>
      </p:sp>
    </p:spTree>
    <p:extLst>
      <p:ext uri="{BB962C8B-B14F-4D97-AF65-F5344CB8AC3E}">
        <p14:creationId xmlns:p14="http://schemas.microsoft.com/office/powerpoint/2010/main" val="388936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tx2"/>
        </a:solidFill>
        <a:effectLst/>
      </p:bgPr>
    </p:bg>
    <p:spTree>
      <p:nvGrpSpPr>
        <p:cNvPr id="1" name=""/>
        <p:cNvGrpSpPr/>
        <p:nvPr/>
      </p:nvGrpSpPr>
      <p:grpSpPr>
        <a:xfrm>
          <a:off x="0" y="0"/>
          <a:ext cx="0" cy="0"/>
          <a:chOff x="0" y="0"/>
          <a:chExt cx="0" cy="0"/>
        </a:xfrm>
      </p:grpSpPr>
      <p:sp>
        <p:nvSpPr>
          <p:cNvPr id="12" name="Text Placeholder 9"/>
          <p:cNvSpPr>
            <a:spLocks noGrp="1"/>
          </p:cNvSpPr>
          <p:nvPr>
            <p:ph type="body" sz="quarter" idx="11" hasCustomPrompt="1"/>
          </p:nvPr>
        </p:nvSpPr>
        <p:spPr>
          <a:xfrm>
            <a:off x="384561" y="6409297"/>
            <a:ext cx="8539386" cy="263723"/>
          </a:xfrm>
        </p:spPr>
        <p:txBody>
          <a:bodyPr>
            <a:noAutofit/>
          </a:bodyPr>
          <a:lstStyle>
            <a:lvl1pPr marL="0" indent="0">
              <a:lnSpc>
                <a:spcPts val="1050"/>
              </a:lnSpc>
              <a:spcBef>
                <a:spcPts val="0"/>
              </a:spcBef>
              <a:buFontTx/>
              <a:buNone/>
              <a:defRPr sz="1050" b="1" baseline="0">
                <a:solidFill>
                  <a:schemeClr val="bg1"/>
                </a:solidFill>
                <a:latin typeface="+mn-lt"/>
              </a:defRPr>
            </a:lvl1pPr>
          </a:lstStyle>
          <a:p>
            <a:pPr lvl="0"/>
            <a:r>
              <a:rPr lang="en-US" dirty="0" smtClean="0"/>
              <a:t>PROGRAM NAME</a:t>
            </a:r>
            <a:endParaRPr lang="en-US" dirty="0"/>
          </a:p>
        </p:txBody>
      </p:sp>
      <p:sp>
        <p:nvSpPr>
          <p:cNvPr id="3" name="Date Placeholder 2"/>
          <p:cNvSpPr>
            <a:spLocks noGrp="1"/>
          </p:cNvSpPr>
          <p:nvPr>
            <p:ph type="dt" sz="half" idx="12"/>
          </p:nvPr>
        </p:nvSpPr>
        <p:spPr/>
        <p:txBody>
          <a:bodyPr/>
          <a:lstStyle/>
          <a:p>
            <a:fld id="{79751B3F-B4E5-4AA7-A6F6-8B0E6F438C48}" type="datetimeFigureOut">
              <a:rPr lang="en-US" smtClean="0"/>
              <a:pPr/>
              <a:t>9/6/2016</a:t>
            </a:fld>
            <a:endParaRPr lang="en-US" dirty="0"/>
          </a:p>
        </p:txBody>
      </p:sp>
      <p:sp>
        <p:nvSpPr>
          <p:cNvPr id="4" name="Slide Number Placeholder 3"/>
          <p:cNvSpPr>
            <a:spLocks noGrp="1"/>
          </p:cNvSpPr>
          <p:nvPr>
            <p:ph type="sldNum" sz="quarter" idx="13"/>
          </p:nvPr>
        </p:nvSpPr>
        <p:spPr/>
        <p:txBody>
          <a:bodyPr/>
          <a:lstStyle/>
          <a:p>
            <a:fld id="{50B26D62-EBDC-4CB4-84B4-338D23F7DACE}" type="slidenum">
              <a:rPr lang="en-US" smtClean="0"/>
              <a:t>‹#›</a:t>
            </a:fld>
            <a:endParaRPr lang="en-US" dirty="0"/>
          </a:p>
        </p:txBody>
      </p:sp>
      <p:sp>
        <p:nvSpPr>
          <p:cNvPr id="8" name="Subtitle 2"/>
          <p:cNvSpPr>
            <a:spLocks noGrp="1"/>
          </p:cNvSpPr>
          <p:nvPr>
            <p:ph type="subTitle" idx="1" hasCustomPrompt="1"/>
          </p:nvPr>
        </p:nvSpPr>
        <p:spPr>
          <a:xfrm>
            <a:off x="457199" y="2942751"/>
            <a:ext cx="8230500" cy="2022725"/>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Subtitle…</a:t>
            </a:r>
            <a:endParaRPr lang="en-US" dirty="0"/>
          </a:p>
        </p:txBody>
      </p:sp>
      <p:sp>
        <p:nvSpPr>
          <p:cNvPr id="9" name="Title Placeholder 1"/>
          <p:cNvSpPr>
            <a:spLocks noGrp="1"/>
          </p:cNvSpPr>
          <p:nvPr>
            <p:ph type="title" hasCustomPrompt="1"/>
          </p:nvPr>
        </p:nvSpPr>
        <p:spPr>
          <a:xfrm>
            <a:off x="457199" y="457202"/>
            <a:ext cx="8230500" cy="2267893"/>
          </a:xfrm>
          <a:prstGeom prst="rect">
            <a:avLst/>
          </a:prstGeom>
        </p:spPr>
        <p:txBody>
          <a:bodyPr vert="horz" lIns="91440" tIns="45720" rIns="91440" bIns="45720" rtlCol="0" anchor="b" anchorCtr="0">
            <a:noAutofit/>
          </a:bodyPr>
          <a:lstStyle>
            <a:lvl1pPr>
              <a:defRPr baseline="0"/>
            </a:lvl1pPr>
          </a:lstStyle>
          <a:p>
            <a:r>
              <a:rPr lang="en-US" dirty="0" smtClean="0"/>
              <a:t>Title…</a:t>
            </a:r>
            <a:endParaRPr lang="en-US" dirty="0"/>
          </a:p>
        </p:txBody>
      </p:sp>
      <p:pic>
        <p:nvPicPr>
          <p:cNvPr id="5" name="Picture 4" descr="logo 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702" y="5945982"/>
            <a:ext cx="3086099" cy="457200"/>
          </a:xfrm>
          <a:prstGeom prst="rect">
            <a:avLst/>
          </a:prstGeom>
        </p:spPr>
      </p:pic>
    </p:spTree>
    <p:extLst>
      <p:ext uri="{BB962C8B-B14F-4D97-AF65-F5344CB8AC3E}">
        <p14:creationId xmlns:p14="http://schemas.microsoft.com/office/powerpoint/2010/main" val="26840036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Content Placeholder 2"/>
          <p:cNvSpPr>
            <a:spLocks noGrp="1"/>
          </p:cNvSpPr>
          <p:nvPr>
            <p:ph sz="half" idx="1" hasCustomPrompt="1"/>
          </p:nvPr>
        </p:nvSpPr>
        <p:spPr>
          <a:xfrm>
            <a:off x="1143001" y="2057400"/>
            <a:ext cx="6857999" cy="3886200"/>
          </a:xfrm>
        </p:spPr>
        <p:txBody>
          <a:bodyPr/>
          <a:lstStyle>
            <a:lvl1pPr>
              <a:defRPr/>
            </a:lvl1pPr>
            <a:lvl2pPr>
              <a:defRPr/>
            </a:lvl2pPr>
            <a:lvl3pPr>
              <a:defRPr/>
            </a:lvl3pPr>
            <a:lvl4pPr>
              <a:buClr>
                <a:schemeClr val="bg2"/>
              </a:buClr>
              <a:buSzPct val="50000"/>
              <a:defRPr/>
            </a:lvl4pPr>
            <a:lvl5pPr>
              <a:buSzPct val="50000"/>
              <a:defRPr/>
            </a:lvl5p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9/6/2016</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10" name="Title 1"/>
          <p:cNvSpPr>
            <a:spLocks noGrp="1"/>
          </p:cNvSpPr>
          <p:nvPr>
            <p:ph type="title" hasCustomPrompt="1"/>
          </p:nvPr>
        </p:nvSpPr>
        <p:spPr>
          <a:xfrm>
            <a:off x="457200" y="457200"/>
            <a:ext cx="8230499" cy="1381028"/>
          </a:xfrm>
        </p:spPr>
        <p:txBody>
          <a:bodyPr anchor="b" anchorCtr="0"/>
          <a:lstStyle>
            <a:lvl1pPr>
              <a:lnSpc>
                <a:spcPct val="100000"/>
              </a:lnSpc>
              <a:defRPr lang="en-US" sz="4000" dirty="0"/>
            </a:lvl1pPr>
          </a:lstStyle>
          <a:p>
            <a:r>
              <a:rPr lang="en-US" dirty="0" smtClean="0"/>
              <a:t>Slide headline</a:t>
            </a:r>
            <a:endParaRPr lang="en-US" dirty="0"/>
          </a:p>
        </p:txBody>
      </p:sp>
    </p:spTree>
    <p:extLst>
      <p:ext uri="{BB962C8B-B14F-4D97-AF65-F5344CB8AC3E}">
        <p14:creationId xmlns:p14="http://schemas.microsoft.com/office/powerpoint/2010/main" val="37348933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userDrawn="1">
          <p15:clr>
            <a:srgbClr val="FBAE40"/>
          </p15:clr>
        </p15:guide>
        <p15:guide id="2" pos="720" userDrawn="1">
          <p15:clr>
            <a:srgbClr val="FBAE40"/>
          </p15:clr>
        </p15:guide>
        <p15:guide id="3" pos="50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51B3F-B4E5-4AA7-A6F6-8B0E6F438C48}" type="datetimeFigureOut">
              <a:rPr lang="en-US" smtClean="0"/>
              <a:pPr/>
              <a:t>9/6/2016</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2" hasCustomPrompt="1"/>
          </p:nvPr>
        </p:nvSpPr>
        <p:spPr>
          <a:xfrm>
            <a:off x="457201" y="2057400"/>
            <a:ext cx="4040981" cy="3497314"/>
          </a:xfr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9" name="Content Placeholder 3"/>
          <p:cNvSpPr>
            <a:spLocks noGrp="1"/>
          </p:cNvSpPr>
          <p:nvPr>
            <p:ph sz="half" idx="12" hasCustomPrompt="1"/>
          </p:nvPr>
        </p:nvSpPr>
        <p:spPr>
          <a:xfrm>
            <a:off x="4679272" y="2065457"/>
            <a:ext cx="4008427" cy="3497314"/>
          </a:xfrm>
        </p:spPr>
        <p:txBody>
          <a:bodyPr/>
          <a:lstStyle>
            <a:lvl1pPr>
              <a:defRPr/>
            </a:lvl1pPr>
            <a:lvl2pPr>
              <a:defRPr/>
            </a:lvl2pPr>
            <a:lvl3pPr>
              <a:defRPr/>
            </a:lvl3pPr>
          </a:lstStyle>
          <a:p>
            <a:pPr lvl="0"/>
            <a:r>
              <a:rPr lang="en-US" dirty="0" smtClean="0"/>
              <a:t>First level list</a:t>
            </a:r>
          </a:p>
          <a:p>
            <a:pPr lvl="1"/>
            <a:r>
              <a:rPr lang="en-US" dirty="0" smtClean="0"/>
              <a:t>Second level list</a:t>
            </a:r>
          </a:p>
          <a:p>
            <a:pPr lvl="2"/>
            <a:r>
              <a:rPr lang="en-US" dirty="0" smtClean="0"/>
              <a:t>Third </a:t>
            </a:r>
            <a:r>
              <a:rPr lang="en-US" dirty="0" err="1" smtClean="0"/>
              <a:t>levellist</a:t>
            </a:r>
            <a:endParaRPr lang="en-US" dirty="0" smtClean="0"/>
          </a:p>
        </p:txBody>
      </p:sp>
      <p:sp>
        <p:nvSpPr>
          <p:cNvPr id="10" name="Title 1"/>
          <p:cNvSpPr>
            <a:spLocks noGrp="1"/>
          </p:cNvSpPr>
          <p:nvPr>
            <p:ph type="title" hasCustomPrompt="1"/>
          </p:nvPr>
        </p:nvSpPr>
        <p:spPr>
          <a:xfrm>
            <a:off x="457200" y="457200"/>
            <a:ext cx="8230499" cy="1381028"/>
          </a:xfrm>
        </p:spPr>
        <p:txBody>
          <a:bodyPr anchor="b" anchorCtr="0"/>
          <a:lstStyle>
            <a:lvl1pPr>
              <a:lnSpc>
                <a:spcPts val="3750"/>
              </a:lnSpc>
              <a:defRPr lang="en-US" sz="4500" dirty="0" smtClean="0"/>
            </a:lvl1pPr>
          </a:lstStyle>
          <a:p>
            <a:r>
              <a:rPr lang="en-US" dirty="0" smtClean="0"/>
              <a:t>Slide headline</a:t>
            </a:r>
            <a:endParaRPr lang="en-US" dirty="0"/>
          </a:p>
        </p:txBody>
      </p:sp>
    </p:spTree>
    <p:extLst>
      <p:ext uri="{BB962C8B-B14F-4D97-AF65-F5344CB8AC3E}">
        <p14:creationId xmlns:p14="http://schemas.microsoft.com/office/powerpoint/2010/main" val="8598882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6050" y="4782646"/>
            <a:ext cx="8208197" cy="1050996"/>
          </a:xfrm>
        </p:spPr>
        <p:txBody>
          <a:bodyPr anchor="t"/>
          <a:lstStyle>
            <a:lvl1pPr>
              <a:defRPr sz="3000"/>
            </a:lvl1pPr>
          </a:lstStyle>
          <a:p>
            <a:r>
              <a:rPr lang="en-US" dirty="0" smtClean="0"/>
              <a:t>Caption</a:t>
            </a:r>
            <a:endParaRPr lang="en-US" dirty="0"/>
          </a:p>
        </p:txBody>
      </p:sp>
      <p:sp>
        <p:nvSpPr>
          <p:cNvPr id="2" name="Date Placeholder 1"/>
          <p:cNvSpPr>
            <a:spLocks noGrp="1"/>
          </p:cNvSpPr>
          <p:nvPr>
            <p:ph type="dt" sz="half" idx="11"/>
          </p:nvPr>
        </p:nvSpPr>
        <p:spPr/>
        <p:txBody>
          <a:bodyPr/>
          <a:lstStyle/>
          <a:p>
            <a:fld id="{79751B3F-B4E5-4AA7-A6F6-8B0E6F438C48}" type="datetimeFigureOut">
              <a:rPr lang="en-US" smtClean="0"/>
              <a:pPr/>
              <a:t>9/6/2016</a:t>
            </a:fld>
            <a:endParaRPr lang="en-US" dirty="0"/>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dirty="0"/>
          </a:p>
        </p:txBody>
      </p:sp>
      <p:sp>
        <p:nvSpPr>
          <p:cNvPr id="6" name="Picture Placeholder 8"/>
          <p:cNvSpPr>
            <a:spLocks noGrp="1"/>
          </p:cNvSpPr>
          <p:nvPr>
            <p:ph type="pic" sz="quarter" idx="13" hasCustomPrompt="1"/>
          </p:nvPr>
        </p:nvSpPr>
        <p:spPr>
          <a:xfrm>
            <a:off x="0" y="2"/>
            <a:ext cx="9144000" cy="4768405"/>
          </a:xfrm>
        </p:spPr>
        <p:txBody>
          <a:bodyPr anchor="ctr"/>
          <a:lstStyle>
            <a:lvl1pPr marL="0" indent="0" algn="ctr">
              <a:buNone/>
              <a:defRPr/>
            </a:lvl1pPr>
          </a:lstStyle>
          <a:p>
            <a:r>
              <a:rPr lang="en-US" dirty="0" smtClean="0"/>
              <a:t>Image</a:t>
            </a:r>
            <a:endParaRPr lang="en-US" dirty="0"/>
          </a:p>
        </p:txBody>
      </p:sp>
    </p:spTree>
    <p:extLst>
      <p:ext uri="{BB962C8B-B14F-4D97-AF65-F5344CB8AC3E}">
        <p14:creationId xmlns:p14="http://schemas.microsoft.com/office/powerpoint/2010/main" val="251392664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751B3F-B4E5-4AA7-A6F6-8B0E6F438C48}" type="datetimeFigureOut">
              <a:rPr lang="en-US" smtClean="0"/>
              <a:pPr/>
              <a:t>9/6/2016</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spTree>
    <p:extLst>
      <p:ext uri="{BB962C8B-B14F-4D97-AF65-F5344CB8AC3E}">
        <p14:creationId xmlns:p14="http://schemas.microsoft.com/office/powerpoint/2010/main" val="10819539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457200"/>
            <a:ext cx="8197046" cy="1985058"/>
          </a:xfrm>
          <a:prstGeom prst="rect">
            <a:avLst/>
          </a:prstGeom>
        </p:spPr>
        <p:txBody>
          <a:bodyPr vert="horz" lIns="91440" tIns="45720" rIns="91440" bIns="45720" rtlCol="0" anchor="b" anchorCtr="0">
            <a:noAutofit/>
          </a:bodyPr>
          <a:lstStyle/>
          <a:p>
            <a:r>
              <a:rPr lang="en-US" dirty="0" smtClean="0"/>
              <a:t>Master title</a:t>
            </a:r>
            <a:endParaRPr lang="en-US" dirty="0"/>
          </a:p>
        </p:txBody>
      </p:sp>
      <p:sp>
        <p:nvSpPr>
          <p:cNvPr id="3" name="Text Placeholder 2"/>
          <p:cNvSpPr>
            <a:spLocks noGrp="1"/>
          </p:cNvSpPr>
          <p:nvPr>
            <p:ph type="body" idx="1"/>
          </p:nvPr>
        </p:nvSpPr>
        <p:spPr>
          <a:xfrm>
            <a:off x="1170432" y="2662176"/>
            <a:ext cx="6858000" cy="3056897"/>
          </a:xfrm>
          <a:prstGeom prst="rect">
            <a:avLst/>
          </a:prstGeom>
        </p:spPr>
        <p:txBody>
          <a:bodyPr vert="horz" lIns="91440" tIns="45720" rIns="91440" bIns="45720" rtlCol="0">
            <a:normAutofit/>
          </a:bodyPr>
          <a:lstStyle/>
          <a:p>
            <a:pPr lvl="0"/>
            <a:r>
              <a:rPr lang="en-US" dirty="0" smtClean="0"/>
              <a:t>First level list</a:t>
            </a:r>
          </a:p>
          <a:p>
            <a:pPr lvl="1"/>
            <a:r>
              <a:rPr lang="en-US" dirty="0" smtClean="0"/>
              <a:t>Second level list</a:t>
            </a:r>
          </a:p>
          <a:p>
            <a:pPr lvl="2"/>
            <a:r>
              <a:rPr lang="en-US" dirty="0" smtClean="0"/>
              <a:t>Third level list</a:t>
            </a:r>
          </a:p>
          <a:p>
            <a:pPr lvl="3"/>
            <a:r>
              <a:rPr lang="en-US" dirty="0" smtClean="0"/>
              <a:t>Fourth level list</a:t>
            </a:r>
          </a:p>
          <a:p>
            <a:pPr lvl="4"/>
            <a:r>
              <a:rPr lang="en-US" dirty="0" smtClean="0"/>
              <a:t>Fifth level list</a:t>
            </a:r>
            <a:endParaRPr lang="en-US" dirty="0"/>
          </a:p>
        </p:txBody>
      </p:sp>
      <p:sp>
        <p:nvSpPr>
          <p:cNvPr id="4" name="Date Placeholder 3"/>
          <p:cNvSpPr>
            <a:spLocks noGrp="1"/>
          </p:cNvSpPr>
          <p:nvPr>
            <p:ph type="dt" sz="half" idx="2"/>
          </p:nvPr>
        </p:nvSpPr>
        <p:spPr>
          <a:xfrm>
            <a:off x="7976753" y="5956198"/>
            <a:ext cx="710946" cy="245047"/>
          </a:xfrm>
          <a:prstGeom prst="rect">
            <a:avLst/>
          </a:prstGeom>
        </p:spPr>
        <p:txBody>
          <a:bodyPr vert="horz" lIns="91440" tIns="45720" rIns="91440" bIns="45720" rtlCol="0" anchor="ctr"/>
          <a:lstStyle>
            <a:lvl1pPr algn="r">
              <a:defRPr sz="675">
                <a:solidFill>
                  <a:schemeClr val="tx1">
                    <a:tint val="75000"/>
                  </a:schemeClr>
                </a:solidFill>
              </a:defRPr>
            </a:lvl1pPr>
          </a:lstStyle>
          <a:p>
            <a:fld id="{79751B3F-B4E5-4AA7-A6F6-8B0E6F438C48}" type="datetimeFigureOut">
              <a:rPr lang="en-US" smtClean="0"/>
              <a:pPr/>
              <a:t>9/6/2016</a:t>
            </a:fld>
            <a:endParaRPr lang="en-US" dirty="0"/>
          </a:p>
        </p:txBody>
      </p:sp>
      <p:sp>
        <p:nvSpPr>
          <p:cNvPr id="6" name="Slide Number Placeholder 5"/>
          <p:cNvSpPr>
            <a:spLocks noGrp="1"/>
          </p:cNvSpPr>
          <p:nvPr>
            <p:ph type="sldNum" sz="quarter" idx="4"/>
          </p:nvPr>
        </p:nvSpPr>
        <p:spPr>
          <a:xfrm>
            <a:off x="7976753" y="6400802"/>
            <a:ext cx="710946" cy="245047"/>
          </a:xfrm>
          <a:prstGeom prst="rect">
            <a:avLst/>
          </a:prstGeom>
        </p:spPr>
        <p:txBody>
          <a:bodyPr vert="horz" lIns="91440" tIns="45720" rIns="91440" bIns="45720" rtlCol="0" anchor="ctr"/>
          <a:lstStyle>
            <a:lvl1pPr algn="r">
              <a:defRPr sz="675">
                <a:solidFill>
                  <a:schemeClr val="tx1">
                    <a:tint val="75000"/>
                  </a:schemeClr>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3145137777"/>
      </p:ext>
    </p:extLst>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3" r:id="rId4"/>
    <p:sldLayoutId id="2147483667" r:id="rId5"/>
  </p:sldLayoutIdLst>
  <p:timing>
    <p:tnLst>
      <p:par>
        <p:cTn id="1" dur="indefinite" restart="never" nodeType="tmRoot"/>
      </p:par>
    </p:tnLst>
  </p:timing>
  <p:txStyles>
    <p:titleStyle>
      <a:lvl1pPr algn="ctr" defTabSz="514350" rtl="0" eaLnBrk="1" latinLnBrk="0" hangingPunct="1">
        <a:lnSpc>
          <a:spcPct val="100000"/>
        </a:lnSpc>
        <a:spcBef>
          <a:spcPct val="0"/>
        </a:spcBef>
        <a:buNone/>
        <a:defRPr sz="6000" kern="1200">
          <a:solidFill>
            <a:schemeClr val="bg1"/>
          </a:solidFill>
          <a:latin typeface="+mj-lt"/>
          <a:ea typeface="+mj-ea"/>
          <a:cs typeface="+mj-cs"/>
        </a:defRPr>
      </a:lvl1pPr>
    </p:titleStyle>
    <p:bodyStyle>
      <a:lvl1pPr marL="457200" indent="-457200" algn="l" defTabSz="514350" rtl="0" eaLnBrk="1" latinLnBrk="0" hangingPunct="1">
        <a:lnSpc>
          <a:spcPct val="100000"/>
        </a:lnSpc>
        <a:spcBef>
          <a:spcPts val="1200"/>
        </a:spcBef>
        <a:buClr>
          <a:schemeClr val="bg2"/>
        </a:buClr>
        <a:buSzPct val="75000"/>
        <a:buFont typeface="Wingdings" panose="05000000000000000000" pitchFamily="2" charset="2"/>
        <a:buChar char="§"/>
        <a:defRPr sz="3000" b="1" kern="1200" spc="56" baseline="0">
          <a:solidFill>
            <a:schemeClr val="bg1"/>
          </a:solidFill>
          <a:latin typeface="+mn-lt"/>
          <a:ea typeface="+mn-ea"/>
          <a:cs typeface="+mn-cs"/>
        </a:defRPr>
      </a:lvl1pPr>
      <a:lvl2pPr marL="914400" indent="-457200" algn="l" defTabSz="514350" rtl="0" eaLnBrk="1" latinLnBrk="0" hangingPunct="1">
        <a:lnSpc>
          <a:spcPct val="100000"/>
        </a:lnSpc>
        <a:spcBef>
          <a:spcPts val="600"/>
        </a:spcBef>
        <a:buClr>
          <a:schemeClr val="bg2"/>
        </a:buClr>
        <a:buSzPct val="75000"/>
        <a:buFont typeface="Wingdings" panose="05000000000000000000" pitchFamily="2" charset="2"/>
        <a:buChar char="§"/>
        <a:defRPr sz="3000" b="0" kern="1200" spc="56" baseline="0">
          <a:solidFill>
            <a:schemeClr val="bg1"/>
          </a:solidFill>
          <a:latin typeface="+mn-lt"/>
          <a:ea typeface="+mn-ea"/>
          <a:cs typeface="+mn-cs"/>
        </a:defRPr>
      </a:lvl2pPr>
      <a:lvl3pPr marL="1371600" indent="-457200" algn="l" defTabSz="514350" rtl="0" eaLnBrk="1" latinLnBrk="0" hangingPunct="1">
        <a:lnSpc>
          <a:spcPct val="100000"/>
        </a:lnSpc>
        <a:spcBef>
          <a:spcPts val="600"/>
        </a:spcBef>
        <a:buClr>
          <a:schemeClr val="bg1"/>
        </a:buClr>
        <a:buSzPct val="75000"/>
        <a:buFont typeface="Wingdings" panose="05000000000000000000" pitchFamily="2" charset="2"/>
        <a:buChar char="§"/>
        <a:defRPr sz="3000" kern="1200" spc="56" baseline="0">
          <a:solidFill>
            <a:schemeClr val="bg1"/>
          </a:solidFill>
          <a:latin typeface="+mn-lt"/>
          <a:ea typeface="+mn-ea"/>
          <a:cs typeface="+mn-cs"/>
        </a:defRPr>
      </a:lvl3pPr>
      <a:lvl4pPr marL="1828800" indent="-457200" algn="l" defTabSz="514350" rtl="0" eaLnBrk="1" latinLnBrk="0" hangingPunct="1">
        <a:lnSpc>
          <a:spcPct val="100000"/>
        </a:lnSpc>
        <a:spcBef>
          <a:spcPts val="600"/>
        </a:spcBef>
        <a:buSzPct val="75000"/>
        <a:buFont typeface="Wingdings" panose="05000000000000000000" pitchFamily="2" charset="2"/>
        <a:buChar char="§"/>
        <a:defRPr sz="2400" kern="1200" spc="56" baseline="0">
          <a:solidFill>
            <a:schemeClr val="bg1"/>
          </a:solidFill>
          <a:latin typeface="+mn-lt"/>
          <a:ea typeface="+mn-ea"/>
          <a:cs typeface="+mn-cs"/>
        </a:defRPr>
      </a:lvl4pPr>
      <a:lvl5pPr marL="2286000" indent="-457200" algn="l" defTabSz="514350" rtl="0" eaLnBrk="1" latinLnBrk="0" hangingPunct="1">
        <a:lnSpc>
          <a:spcPct val="100000"/>
        </a:lnSpc>
        <a:spcBef>
          <a:spcPts val="600"/>
        </a:spcBef>
        <a:buClr>
          <a:schemeClr val="bg2"/>
        </a:buClr>
        <a:buSzPct val="75000"/>
        <a:buFont typeface="Wingdings" panose="05000000000000000000" pitchFamily="2" charset="2"/>
        <a:buChar char="§"/>
        <a:defRPr sz="2400" kern="1200" spc="56" baseline="0">
          <a:solidFill>
            <a:schemeClr val="bg1"/>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288" userDrawn="1">
          <p15:clr>
            <a:srgbClr val="F26B43"/>
          </p15:clr>
        </p15:guide>
        <p15:guide id="4" orient="horz" pos="4032" userDrawn="1">
          <p15:clr>
            <a:srgbClr val="F26B43"/>
          </p15:clr>
        </p15:guide>
        <p15:guide id="5" orient="horz" pos="37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reptoolkit.org/web/hseep-resourc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reptoolkit.org/web/hseep-resour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r>
              <a:rPr lang="en-US" dirty="0" smtClean="0"/>
              <a:t>Health Partnerships Division</a:t>
            </a:r>
            <a:endParaRPr lang="en-US" dirty="0"/>
          </a:p>
        </p:txBody>
      </p:sp>
      <p:sp>
        <p:nvSpPr>
          <p:cNvPr id="6" name="Subtitle 5"/>
          <p:cNvSpPr>
            <a:spLocks noGrp="1"/>
          </p:cNvSpPr>
          <p:nvPr>
            <p:ph type="subTitle" idx="1"/>
          </p:nvPr>
        </p:nvSpPr>
        <p:spPr>
          <a:xfrm>
            <a:off x="457199" y="2942751"/>
            <a:ext cx="8230500" cy="2914710"/>
          </a:xfrm>
        </p:spPr>
        <p:txBody>
          <a:bodyPr>
            <a:normAutofit fontScale="92500" lnSpcReduction="10000"/>
          </a:bodyPr>
          <a:lstStyle/>
          <a:p>
            <a:r>
              <a:rPr lang="en-US" sz="3900" dirty="0" smtClean="0"/>
              <a:t>What are they and how should </a:t>
            </a:r>
          </a:p>
          <a:p>
            <a:r>
              <a:rPr lang="en-US" sz="3900" dirty="0" smtClean="0"/>
              <a:t>I plan them?</a:t>
            </a:r>
          </a:p>
          <a:p>
            <a:endParaRPr lang="en-US" sz="3200" dirty="0" smtClean="0"/>
          </a:p>
          <a:p>
            <a:endParaRPr lang="en-US" sz="3200" dirty="0"/>
          </a:p>
          <a:p>
            <a:r>
              <a:rPr lang="en-US" sz="2600" dirty="0" smtClean="0"/>
              <a:t>Chad Ostlund, CEM</a:t>
            </a:r>
          </a:p>
          <a:p>
            <a:r>
              <a:rPr lang="en-US" sz="2600" dirty="0" smtClean="0"/>
              <a:t>Emergency Preparedness &amp; Response</a:t>
            </a:r>
            <a:endParaRPr lang="en-US" sz="2600" dirty="0"/>
          </a:p>
        </p:txBody>
      </p:sp>
      <p:sp>
        <p:nvSpPr>
          <p:cNvPr id="5" name="Title 4"/>
          <p:cNvSpPr>
            <a:spLocks noGrp="1"/>
          </p:cNvSpPr>
          <p:nvPr>
            <p:ph type="title"/>
          </p:nvPr>
        </p:nvSpPr>
        <p:spPr/>
        <p:txBody>
          <a:bodyPr/>
          <a:lstStyle/>
          <a:p>
            <a:r>
              <a:rPr lang="en-US" dirty="0" smtClean="0"/>
              <a:t>Introduction to Exercises</a:t>
            </a:r>
            <a:endParaRPr lang="en-US" dirty="0"/>
          </a:p>
        </p:txBody>
      </p:sp>
    </p:spTree>
    <p:extLst>
      <p:ext uri="{BB962C8B-B14F-4D97-AF65-F5344CB8AC3E}">
        <p14:creationId xmlns:p14="http://schemas.microsoft.com/office/powerpoint/2010/main" val="1717770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2" y="1911927"/>
            <a:ext cx="6225986" cy="3616036"/>
          </a:xfrm>
        </p:spPr>
        <p:txBody>
          <a:bodyPr>
            <a:normAutofit/>
          </a:bodyPr>
          <a:lstStyle/>
          <a:p>
            <a:r>
              <a:rPr lang="en-US" sz="3600" dirty="0"/>
              <a:t>Seminars</a:t>
            </a:r>
            <a:endParaRPr lang="en-US" sz="3600" dirty="0" smtClean="0"/>
          </a:p>
          <a:p>
            <a:r>
              <a:rPr lang="en-US" sz="3600" dirty="0" smtClean="0"/>
              <a:t>Workshops </a:t>
            </a:r>
            <a:endParaRPr lang="en-US" sz="3600" dirty="0"/>
          </a:p>
          <a:p>
            <a:r>
              <a:rPr lang="en-US" sz="3600" dirty="0" smtClean="0"/>
              <a:t>Tabletop </a:t>
            </a:r>
            <a:r>
              <a:rPr lang="en-US" sz="3600" dirty="0"/>
              <a:t>E</a:t>
            </a:r>
            <a:r>
              <a:rPr lang="en-US" sz="3600" dirty="0" smtClean="0"/>
              <a:t>xercise (TTX) and </a:t>
            </a:r>
          </a:p>
          <a:p>
            <a:r>
              <a:rPr lang="en-US" sz="3600" dirty="0" smtClean="0"/>
              <a:t>Games</a:t>
            </a:r>
          </a:p>
        </p:txBody>
      </p:sp>
      <p:sp>
        <p:nvSpPr>
          <p:cNvPr id="3" name="Title 2"/>
          <p:cNvSpPr>
            <a:spLocks noGrp="1"/>
          </p:cNvSpPr>
          <p:nvPr>
            <p:ph type="title"/>
          </p:nvPr>
        </p:nvSpPr>
        <p:spPr>
          <a:xfrm>
            <a:off x="457200" y="11430"/>
            <a:ext cx="8230499" cy="1381028"/>
          </a:xfrm>
        </p:spPr>
        <p:txBody>
          <a:bodyPr/>
          <a:lstStyle/>
          <a:p>
            <a:r>
              <a:rPr lang="en-US" sz="5400" dirty="0" smtClean="0"/>
              <a:t>Discussion-based Exercises</a:t>
            </a:r>
            <a:endParaRPr lang="en-US" sz="54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4029257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449" y="1525806"/>
            <a:ext cx="6857999" cy="4093942"/>
          </a:xfrm>
        </p:spPr>
        <p:txBody>
          <a:bodyPr>
            <a:normAutofit/>
          </a:bodyPr>
          <a:lstStyle/>
          <a:p>
            <a:r>
              <a:rPr lang="en-US" sz="3600" dirty="0" smtClean="0"/>
              <a:t>Seminars – orientation</a:t>
            </a:r>
          </a:p>
          <a:p>
            <a:pPr lvl="1"/>
            <a:r>
              <a:rPr lang="en-US" dirty="0" smtClean="0"/>
              <a:t>Department operations center</a:t>
            </a:r>
          </a:p>
          <a:p>
            <a:pPr lvl="1"/>
            <a:r>
              <a:rPr lang="en-US" dirty="0" smtClean="0"/>
              <a:t>Local emergency operations center</a:t>
            </a:r>
          </a:p>
          <a:p>
            <a:pPr lvl="1"/>
            <a:r>
              <a:rPr lang="en-US" dirty="0" smtClean="0"/>
              <a:t>Open house </a:t>
            </a:r>
          </a:p>
          <a:p>
            <a:r>
              <a:rPr lang="en-US" sz="3600" dirty="0" smtClean="0"/>
              <a:t>Workshop- produce something</a:t>
            </a:r>
            <a:endParaRPr lang="en-US" sz="3600" dirty="0"/>
          </a:p>
          <a:p>
            <a:pPr lvl="1"/>
            <a:r>
              <a:rPr lang="en-US" dirty="0" smtClean="0"/>
              <a:t>Develop a job action sheet</a:t>
            </a:r>
          </a:p>
          <a:p>
            <a:pPr lvl="1"/>
            <a:r>
              <a:rPr lang="en-US" dirty="0" smtClean="0"/>
              <a:t>Create a policy</a:t>
            </a:r>
            <a:r>
              <a:rPr lang="en-US" dirty="0"/>
              <a:t> </a:t>
            </a:r>
            <a:r>
              <a:rPr lang="en-US" dirty="0" smtClean="0"/>
              <a:t>or protocol</a:t>
            </a:r>
          </a:p>
        </p:txBody>
      </p:sp>
      <p:sp>
        <p:nvSpPr>
          <p:cNvPr id="3" name="Title 2"/>
          <p:cNvSpPr>
            <a:spLocks noGrp="1"/>
          </p:cNvSpPr>
          <p:nvPr>
            <p:ph type="title"/>
          </p:nvPr>
        </p:nvSpPr>
        <p:spPr>
          <a:xfrm>
            <a:off x="457200" y="11430"/>
            <a:ext cx="8230499" cy="1381028"/>
          </a:xfrm>
        </p:spPr>
        <p:txBody>
          <a:bodyPr/>
          <a:lstStyle/>
          <a:p>
            <a:r>
              <a:rPr lang="en-US" sz="5400" dirty="0" smtClean="0"/>
              <a:t>Discussion-based Exercises</a:t>
            </a:r>
            <a:endParaRPr lang="en-US" sz="54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949192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449" y="1629601"/>
            <a:ext cx="6857999" cy="4438690"/>
          </a:xfrm>
        </p:spPr>
        <p:txBody>
          <a:bodyPr>
            <a:normAutofit lnSpcReduction="10000"/>
          </a:bodyPr>
          <a:lstStyle/>
          <a:p>
            <a:r>
              <a:rPr lang="en-US" sz="3900" dirty="0" smtClean="0"/>
              <a:t>Tabletop Exercise</a:t>
            </a:r>
          </a:p>
          <a:p>
            <a:pPr lvl="1"/>
            <a:r>
              <a:rPr lang="en-US" dirty="0" smtClean="0"/>
              <a:t>Internal or with external partners</a:t>
            </a:r>
          </a:p>
          <a:p>
            <a:pPr lvl="1"/>
            <a:r>
              <a:rPr lang="en-US" dirty="0" smtClean="0"/>
              <a:t>Uses a scenario</a:t>
            </a:r>
          </a:p>
          <a:p>
            <a:pPr lvl="1"/>
            <a:r>
              <a:rPr lang="en-US" dirty="0" smtClean="0"/>
              <a:t>In-depth discussion </a:t>
            </a:r>
          </a:p>
          <a:p>
            <a:r>
              <a:rPr lang="en-US" sz="3600" dirty="0" smtClean="0"/>
              <a:t>Games</a:t>
            </a:r>
            <a:endParaRPr lang="en-US" sz="3600" dirty="0"/>
          </a:p>
          <a:p>
            <a:pPr lvl="1"/>
            <a:r>
              <a:rPr lang="en-US" dirty="0" smtClean="0"/>
              <a:t>Allows practice </a:t>
            </a:r>
          </a:p>
          <a:p>
            <a:pPr lvl="1"/>
            <a:r>
              <a:rPr lang="en-US" dirty="0" smtClean="0"/>
              <a:t>Can involve teams</a:t>
            </a:r>
          </a:p>
          <a:p>
            <a:pPr lvl="1"/>
            <a:r>
              <a:rPr lang="en-US" dirty="0" smtClean="0"/>
              <a:t>Can be a simulation</a:t>
            </a:r>
          </a:p>
        </p:txBody>
      </p:sp>
      <p:sp>
        <p:nvSpPr>
          <p:cNvPr id="3" name="Title 2"/>
          <p:cNvSpPr>
            <a:spLocks noGrp="1"/>
          </p:cNvSpPr>
          <p:nvPr>
            <p:ph type="title"/>
          </p:nvPr>
        </p:nvSpPr>
        <p:spPr>
          <a:xfrm>
            <a:off x="457200" y="11430"/>
            <a:ext cx="8230499" cy="1381028"/>
          </a:xfrm>
        </p:spPr>
        <p:txBody>
          <a:bodyPr/>
          <a:lstStyle/>
          <a:p>
            <a:r>
              <a:rPr lang="en-US" sz="5400" dirty="0" smtClean="0"/>
              <a:t>Discussion-based Exercises</a:t>
            </a:r>
            <a:endParaRPr lang="en-US" sz="54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1534810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828800"/>
            <a:ext cx="6857999" cy="3886200"/>
          </a:xfrm>
        </p:spPr>
        <p:txBody>
          <a:bodyPr>
            <a:normAutofit/>
          </a:bodyPr>
          <a:lstStyle/>
          <a:p>
            <a:r>
              <a:rPr lang="en-US" sz="3600" dirty="0" smtClean="0"/>
              <a:t>Audience examples</a:t>
            </a:r>
          </a:p>
          <a:p>
            <a:endParaRPr lang="en-US" dirty="0"/>
          </a:p>
          <a:p>
            <a:endParaRPr lang="en-US" dirty="0" smtClean="0"/>
          </a:p>
          <a:p>
            <a:pPr marL="914400" indent="-914400">
              <a:buNone/>
            </a:pPr>
            <a:endParaRPr lang="en-US" dirty="0" smtClean="0"/>
          </a:p>
        </p:txBody>
      </p:sp>
      <p:sp>
        <p:nvSpPr>
          <p:cNvPr id="3" name="Title 2"/>
          <p:cNvSpPr>
            <a:spLocks noGrp="1"/>
          </p:cNvSpPr>
          <p:nvPr>
            <p:ph type="title"/>
          </p:nvPr>
        </p:nvSpPr>
        <p:spPr>
          <a:xfrm>
            <a:off x="457200" y="11430"/>
            <a:ext cx="8230499" cy="1381028"/>
          </a:xfrm>
        </p:spPr>
        <p:txBody>
          <a:bodyPr/>
          <a:lstStyle/>
          <a:p>
            <a:r>
              <a:rPr lang="en-US" sz="5400" dirty="0" smtClean="0"/>
              <a:t>Discussion-based Exercises</a:t>
            </a:r>
            <a:endParaRPr lang="en-US" sz="54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
        <p:nvSpPr>
          <p:cNvPr id="5" name="AutoShape 2" descr="https://encrypted-tbn2.gstatic.com/images?q=tbn:ANd9GcRKlxgMSmjby6qVLszZFvCoXi-RCGLVRnKzKgxT7A8dPQTnXt91Kw"/>
          <p:cNvSpPr>
            <a:spLocks noChangeAspect="1" noChangeArrowheads="1"/>
          </p:cNvSpPr>
          <p:nvPr/>
        </p:nvSpPr>
        <p:spPr bwMode="auto">
          <a:xfrm>
            <a:off x="155575" y="-1470025"/>
            <a:ext cx="7810500" cy="3067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476344"/>
            <a:ext cx="5334000" cy="3276600"/>
          </a:xfrm>
          <a:prstGeom prst="rect">
            <a:avLst/>
          </a:prstGeom>
        </p:spPr>
      </p:pic>
    </p:spTree>
    <p:extLst>
      <p:ext uri="{BB962C8B-B14F-4D97-AF65-F5344CB8AC3E}">
        <p14:creationId xmlns:p14="http://schemas.microsoft.com/office/powerpoint/2010/main" val="2165322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828800"/>
            <a:ext cx="6857999" cy="3886200"/>
          </a:xfrm>
        </p:spPr>
        <p:txBody>
          <a:bodyPr>
            <a:normAutofit/>
          </a:bodyPr>
          <a:lstStyle/>
          <a:p>
            <a:r>
              <a:rPr lang="en-US" sz="4400" dirty="0" smtClean="0"/>
              <a:t>Drills</a:t>
            </a:r>
          </a:p>
          <a:p>
            <a:r>
              <a:rPr lang="en-US" sz="4400" dirty="0" smtClean="0"/>
              <a:t>Functional Exercises (FE)</a:t>
            </a:r>
          </a:p>
          <a:p>
            <a:r>
              <a:rPr lang="en-US" sz="4400" dirty="0" smtClean="0"/>
              <a:t>Full-scale Exercises (FSE)</a:t>
            </a:r>
            <a:endParaRPr lang="en-US" sz="4400" dirty="0"/>
          </a:p>
        </p:txBody>
      </p:sp>
      <p:sp>
        <p:nvSpPr>
          <p:cNvPr id="3" name="Title 2"/>
          <p:cNvSpPr>
            <a:spLocks noGrp="1"/>
          </p:cNvSpPr>
          <p:nvPr>
            <p:ph type="title"/>
          </p:nvPr>
        </p:nvSpPr>
        <p:spPr>
          <a:xfrm>
            <a:off x="457200" y="0"/>
            <a:ext cx="8230499" cy="1381028"/>
          </a:xfrm>
        </p:spPr>
        <p:txBody>
          <a:bodyPr/>
          <a:lstStyle/>
          <a:p>
            <a:r>
              <a:rPr lang="en-US" sz="5400" dirty="0" smtClean="0"/>
              <a:t>Operations-based Exercises</a:t>
            </a:r>
            <a:endParaRPr lang="en-US" sz="54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3238163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828800"/>
            <a:ext cx="6857999" cy="3886200"/>
          </a:xfrm>
        </p:spPr>
        <p:txBody>
          <a:bodyPr/>
          <a:lstStyle/>
          <a:p>
            <a:r>
              <a:rPr lang="en-US" sz="4400" dirty="0" smtClean="0"/>
              <a:t>Purpose</a:t>
            </a:r>
          </a:p>
          <a:p>
            <a:r>
              <a:rPr lang="en-US" sz="4400" dirty="0" smtClean="0"/>
              <a:t>What they test and when</a:t>
            </a:r>
          </a:p>
          <a:p>
            <a:r>
              <a:rPr lang="en-US" sz="4400" dirty="0" smtClean="0"/>
              <a:t>Categories</a:t>
            </a:r>
          </a:p>
          <a:p>
            <a:endParaRPr lang="en-US" dirty="0"/>
          </a:p>
        </p:txBody>
      </p:sp>
      <p:sp>
        <p:nvSpPr>
          <p:cNvPr id="3" name="Title 2"/>
          <p:cNvSpPr>
            <a:spLocks noGrp="1"/>
          </p:cNvSpPr>
          <p:nvPr>
            <p:ph type="title"/>
          </p:nvPr>
        </p:nvSpPr>
        <p:spPr>
          <a:xfrm>
            <a:off x="457200" y="0"/>
            <a:ext cx="8230499" cy="1381028"/>
          </a:xfrm>
        </p:spPr>
        <p:txBody>
          <a:bodyPr/>
          <a:lstStyle/>
          <a:p>
            <a:r>
              <a:rPr lang="en-US" sz="6000" dirty="0" smtClean="0"/>
              <a:t>Drills</a:t>
            </a:r>
            <a:endParaRPr lang="en-US" sz="60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pic>
        <p:nvPicPr>
          <p:cNvPr id="5122" name="Picture 2" descr="http://www.kingcounty.gov/healthservices/health/preparedness/~/media/health/publichealth/images/phrc/VolunteerDrill.ash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364" y="3612546"/>
            <a:ext cx="3406401" cy="269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060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4391" y="1866744"/>
            <a:ext cx="4160519" cy="3886200"/>
          </a:xfrm>
        </p:spPr>
        <p:txBody>
          <a:bodyPr>
            <a:normAutofit/>
          </a:bodyPr>
          <a:lstStyle/>
          <a:p>
            <a:r>
              <a:rPr lang="en-US" sz="4000" dirty="0" smtClean="0"/>
              <a:t>Purpose</a:t>
            </a:r>
          </a:p>
          <a:p>
            <a:r>
              <a:rPr lang="en-US" sz="4000" dirty="0" smtClean="0"/>
              <a:t>Time transitions</a:t>
            </a:r>
          </a:p>
          <a:p>
            <a:r>
              <a:rPr lang="en-US" sz="4000" dirty="0" smtClean="0"/>
              <a:t>Depend on reactions</a:t>
            </a:r>
            <a:endParaRPr lang="en-US" sz="4000" dirty="0"/>
          </a:p>
        </p:txBody>
      </p:sp>
      <p:sp>
        <p:nvSpPr>
          <p:cNvPr id="3" name="Title 2"/>
          <p:cNvSpPr>
            <a:spLocks noGrp="1"/>
          </p:cNvSpPr>
          <p:nvPr>
            <p:ph type="title"/>
          </p:nvPr>
        </p:nvSpPr>
        <p:spPr>
          <a:xfrm>
            <a:off x="457200" y="0"/>
            <a:ext cx="8230499" cy="1381028"/>
          </a:xfrm>
        </p:spPr>
        <p:txBody>
          <a:bodyPr/>
          <a:lstStyle/>
          <a:p>
            <a:r>
              <a:rPr lang="en-US" sz="5400" dirty="0" smtClean="0"/>
              <a:t>Functional Exercises (FE)</a:t>
            </a:r>
            <a:endParaRPr lang="en-US" sz="54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pic>
        <p:nvPicPr>
          <p:cNvPr id="4098" name="Picture 2" descr="http://www.sciencecontrol.com/wp-content/uploads/2011/05/Chemical-Change-Examp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453" y="2132296"/>
            <a:ext cx="2779059" cy="286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4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05791" y="1592424"/>
            <a:ext cx="4869179" cy="4160520"/>
          </a:xfrm>
        </p:spPr>
        <p:txBody>
          <a:bodyPr>
            <a:normAutofit lnSpcReduction="10000"/>
          </a:bodyPr>
          <a:lstStyle/>
          <a:p>
            <a:r>
              <a:rPr lang="en-US" sz="4400" dirty="0" smtClean="0"/>
              <a:t>Purpose</a:t>
            </a:r>
          </a:p>
          <a:p>
            <a:r>
              <a:rPr lang="en-US" sz="4400" dirty="0" smtClean="0"/>
              <a:t>Physical reporting of personnel</a:t>
            </a:r>
          </a:p>
          <a:p>
            <a:r>
              <a:rPr lang="en-US" sz="4400" dirty="0" smtClean="0"/>
              <a:t>Depend on actions in </a:t>
            </a:r>
            <a:r>
              <a:rPr lang="en-US" sz="4400" dirty="0"/>
              <a:t>f</a:t>
            </a:r>
            <a:r>
              <a:rPr lang="en-US" sz="4400" dirty="0" smtClean="0"/>
              <a:t>ield</a:t>
            </a:r>
            <a:endParaRPr lang="en-US" sz="4400" dirty="0"/>
          </a:p>
        </p:txBody>
      </p:sp>
      <p:sp>
        <p:nvSpPr>
          <p:cNvPr id="3" name="Title 2"/>
          <p:cNvSpPr>
            <a:spLocks noGrp="1"/>
          </p:cNvSpPr>
          <p:nvPr>
            <p:ph type="title"/>
          </p:nvPr>
        </p:nvSpPr>
        <p:spPr>
          <a:xfrm>
            <a:off x="457200" y="0"/>
            <a:ext cx="8230499" cy="1381028"/>
          </a:xfrm>
        </p:spPr>
        <p:txBody>
          <a:bodyPr/>
          <a:lstStyle/>
          <a:p>
            <a:r>
              <a:rPr lang="en-US" sz="5400" dirty="0" smtClean="0"/>
              <a:t>Full-scale Exercises (FSE)</a:t>
            </a:r>
            <a:endParaRPr lang="en-US" sz="54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pic>
        <p:nvPicPr>
          <p:cNvPr id="3076" name="Picture 4" descr="http://montanaruralhealthinitiative.info/wp-content/uploads/2013/11/phot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933" y="2086924"/>
            <a:ext cx="3663016" cy="232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500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828800"/>
            <a:ext cx="6857999" cy="3886200"/>
          </a:xfrm>
        </p:spPr>
        <p:txBody>
          <a:bodyPr>
            <a:normAutofit/>
          </a:bodyPr>
          <a:lstStyle/>
          <a:p>
            <a:r>
              <a:rPr lang="en-US" sz="4400" dirty="0" smtClean="0"/>
              <a:t>Group discussion on drill and exercise experience</a:t>
            </a:r>
            <a:endParaRPr lang="en-US" sz="4400" dirty="0"/>
          </a:p>
        </p:txBody>
      </p:sp>
      <p:sp>
        <p:nvSpPr>
          <p:cNvPr id="3" name="Title 2"/>
          <p:cNvSpPr>
            <a:spLocks noGrp="1"/>
          </p:cNvSpPr>
          <p:nvPr>
            <p:ph type="title"/>
          </p:nvPr>
        </p:nvSpPr>
        <p:spPr>
          <a:xfrm>
            <a:off x="457200" y="0"/>
            <a:ext cx="8230499" cy="1381028"/>
          </a:xfrm>
        </p:spPr>
        <p:txBody>
          <a:bodyPr/>
          <a:lstStyle/>
          <a:p>
            <a:r>
              <a:rPr lang="en-US" sz="6000" dirty="0" smtClean="0"/>
              <a:t>Examples</a:t>
            </a:r>
            <a:endParaRPr lang="en-US" sz="6000" dirty="0"/>
          </a:p>
        </p:txBody>
      </p:sp>
      <p:pic>
        <p:nvPicPr>
          <p:cNvPr id="4" name="Picture 3"/>
          <p:cNvPicPr>
            <a:picLocks noChangeAspect="1"/>
          </p:cNvPicPr>
          <p:nvPr/>
        </p:nvPicPr>
        <p:blipFill>
          <a:blip r:embed="rId3"/>
          <a:stretch>
            <a:fillRect/>
          </a:stretch>
        </p:blipFill>
        <p:spPr>
          <a:xfrm>
            <a:off x="-5037" y="5752944"/>
            <a:ext cx="3934374" cy="1114581"/>
          </a:xfrm>
          <a:prstGeom prst="rect">
            <a:avLst/>
          </a:prstGeom>
        </p:spPr>
      </p:pic>
      <p:pic>
        <p:nvPicPr>
          <p:cNvPr id="1026" name="Picture 2" descr="http://image.slidesharecdn.com/groupdiscussion-110526105924-phpapp01/95/group-discussion-1-728.jpg?cb=13064077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714" y="3248057"/>
            <a:ext cx="3886286" cy="291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625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2999" y="1891145"/>
            <a:ext cx="6857999" cy="4239491"/>
          </a:xfrm>
        </p:spPr>
        <p:txBody>
          <a:bodyPr>
            <a:normAutofit fontScale="85000" lnSpcReduction="20000"/>
          </a:bodyPr>
          <a:lstStyle/>
          <a:p>
            <a:r>
              <a:rPr lang="en-US" sz="4400" dirty="0" smtClean="0"/>
              <a:t>Neighboring jurisdictions</a:t>
            </a:r>
          </a:p>
          <a:p>
            <a:r>
              <a:rPr lang="en-US" sz="4400" dirty="0" smtClean="0"/>
              <a:t>Subject matter experts </a:t>
            </a:r>
          </a:p>
          <a:p>
            <a:r>
              <a:rPr lang="en-US" sz="4400" dirty="0" smtClean="0"/>
              <a:t>Internal agency members </a:t>
            </a:r>
          </a:p>
          <a:p>
            <a:r>
              <a:rPr lang="en-US" sz="4400" dirty="0" smtClean="0"/>
              <a:t>Health Care Coalition members</a:t>
            </a:r>
          </a:p>
          <a:p>
            <a:r>
              <a:rPr lang="en-US" sz="4400" dirty="0" smtClean="0"/>
              <a:t>MDH – Public Health Preparedness Consultants</a:t>
            </a:r>
          </a:p>
          <a:p>
            <a:endParaRPr lang="en-US" dirty="0"/>
          </a:p>
        </p:txBody>
      </p:sp>
      <p:sp>
        <p:nvSpPr>
          <p:cNvPr id="3" name="Title 2"/>
          <p:cNvSpPr>
            <a:spLocks noGrp="1"/>
          </p:cNvSpPr>
          <p:nvPr>
            <p:ph type="title"/>
          </p:nvPr>
        </p:nvSpPr>
        <p:spPr>
          <a:xfrm>
            <a:off x="456750" y="512064"/>
            <a:ext cx="8230499" cy="1088420"/>
          </a:xfrm>
        </p:spPr>
        <p:txBody>
          <a:bodyPr/>
          <a:lstStyle/>
          <a:p>
            <a:r>
              <a:rPr lang="en-US" sz="6000" dirty="0" smtClean="0"/>
              <a:t>Exercise Planning Team</a:t>
            </a:r>
            <a:endParaRPr lang="en-US" sz="6000" dirty="0"/>
          </a:p>
        </p:txBody>
      </p:sp>
      <p:pic>
        <p:nvPicPr>
          <p:cNvPr id="4" name="Picture 3"/>
          <p:cNvPicPr>
            <a:picLocks noChangeAspect="1"/>
          </p:cNvPicPr>
          <p:nvPr/>
        </p:nvPicPr>
        <p:blipFill>
          <a:blip r:embed="rId3"/>
          <a:stretch>
            <a:fillRect/>
          </a:stretch>
        </p:blipFill>
        <p:spPr>
          <a:xfrm>
            <a:off x="0" y="5871724"/>
            <a:ext cx="3481607" cy="986276"/>
          </a:xfrm>
          <a:prstGeom prst="rect">
            <a:avLst/>
          </a:prstGeom>
        </p:spPr>
      </p:pic>
    </p:spTree>
    <p:extLst>
      <p:ext uri="{BB962C8B-B14F-4D97-AF65-F5344CB8AC3E}">
        <p14:creationId xmlns:p14="http://schemas.microsoft.com/office/powerpoint/2010/main" val="1400718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810260"/>
            <a:ext cx="6857999" cy="3886200"/>
          </a:xfrm>
        </p:spPr>
        <p:txBody>
          <a:bodyPr>
            <a:normAutofit fontScale="92500"/>
          </a:bodyPr>
          <a:lstStyle/>
          <a:p>
            <a:r>
              <a:rPr lang="en-US" dirty="0" smtClean="0"/>
              <a:t>What are exercises and why should they be conducted?</a:t>
            </a:r>
          </a:p>
          <a:p>
            <a:r>
              <a:rPr lang="en-US" dirty="0" smtClean="0"/>
              <a:t>What types of exercises exist?</a:t>
            </a:r>
          </a:p>
          <a:p>
            <a:r>
              <a:rPr lang="en-US" dirty="0" smtClean="0"/>
              <a:t>How does the planning process work?</a:t>
            </a:r>
          </a:p>
          <a:p>
            <a:r>
              <a:rPr lang="en-US" dirty="0" smtClean="0"/>
              <a:t>How should partners be identified and involved?</a:t>
            </a:r>
          </a:p>
          <a:p>
            <a:r>
              <a:rPr lang="en-US" dirty="0" smtClean="0"/>
              <a:t>Q&amp;A</a:t>
            </a:r>
            <a:endParaRPr lang="en-US" dirty="0"/>
          </a:p>
        </p:txBody>
      </p:sp>
      <p:sp>
        <p:nvSpPr>
          <p:cNvPr id="3" name="Title 2"/>
          <p:cNvSpPr>
            <a:spLocks noGrp="1"/>
          </p:cNvSpPr>
          <p:nvPr>
            <p:ph type="title"/>
          </p:nvPr>
        </p:nvSpPr>
        <p:spPr>
          <a:xfrm>
            <a:off x="457200" y="0"/>
            <a:ext cx="8230499" cy="1381028"/>
          </a:xfrm>
        </p:spPr>
        <p:txBody>
          <a:bodyPr/>
          <a:lstStyle/>
          <a:p>
            <a:r>
              <a:rPr lang="en-US" sz="6000" dirty="0" smtClean="0"/>
              <a:t>Agenda</a:t>
            </a:r>
            <a:endParaRPr lang="en-US" sz="60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89586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30499" cy="1061884"/>
          </a:xfrm>
        </p:spPr>
        <p:txBody>
          <a:bodyPr/>
          <a:lstStyle/>
          <a:p>
            <a:r>
              <a:rPr lang="en-US" sz="4400" dirty="0" smtClean="0"/>
              <a:t>How to Identify &amp; Involve Partners</a:t>
            </a:r>
            <a:endParaRPr lang="en-US" sz="4400" dirty="0"/>
          </a:p>
        </p:txBody>
      </p:sp>
      <p:pic>
        <p:nvPicPr>
          <p:cNvPr id="4" name="Picture 3"/>
          <p:cNvPicPr>
            <a:picLocks noChangeAspect="1"/>
          </p:cNvPicPr>
          <p:nvPr/>
        </p:nvPicPr>
        <p:blipFill>
          <a:blip r:embed="rId3"/>
          <a:stretch>
            <a:fillRect/>
          </a:stretch>
        </p:blipFill>
        <p:spPr>
          <a:xfrm>
            <a:off x="0" y="5933030"/>
            <a:ext cx="3357259" cy="951088"/>
          </a:xfrm>
          <a:prstGeom prst="rect">
            <a:avLst/>
          </a:prstGeom>
        </p:spPr>
      </p:pic>
      <p:pic>
        <p:nvPicPr>
          <p:cNvPr id="3074" name="Picture 2" descr="https://upload.wikimedia.org/wikipedia/commons/thumb/5/5b/Star_of_life2.svg/2000px-Star_of_life2.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030" y="1452543"/>
            <a:ext cx="2181263" cy="218126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upload.wikimedia.org/wikipedia/commons/3/38/Hospital_sign.svg"/>
          <p:cNvSpPr>
            <a:spLocks noChangeAspect="1" noChangeArrowheads="1"/>
          </p:cNvSpPr>
          <p:nvPr/>
        </p:nvSpPr>
        <p:spPr bwMode="auto">
          <a:xfrm>
            <a:off x="155575" y="-2057400"/>
            <a:ext cx="4295775"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upload.wikimedia.org/wikipedia/commons/3/38/Hospital_sign.svg"/>
          <p:cNvSpPr>
            <a:spLocks noChangeAspect="1" noChangeArrowheads="1"/>
          </p:cNvSpPr>
          <p:nvPr/>
        </p:nvSpPr>
        <p:spPr bwMode="auto">
          <a:xfrm>
            <a:off x="307975" y="-1905000"/>
            <a:ext cx="4295775" cy="4295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www.panamacity-mall.com/wp-content/uploads/2015/12/Red-Cros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3021" y="1431844"/>
            <a:ext cx="2551730" cy="191786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whiteearth.com/_elements/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3841" y="2390774"/>
            <a:ext cx="259080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orizonpublichealth.org/images/Horizon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4559" y="4149626"/>
            <a:ext cx="2743140" cy="18125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002" y="3973001"/>
            <a:ext cx="2701774" cy="2003563"/>
          </a:xfrm>
          <a:prstGeom prst="rect">
            <a:avLst/>
          </a:prstGeom>
        </p:spPr>
      </p:pic>
    </p:spTree>
    <p:extLst>
      <p:ext uri="{BB962C8B-B14F-4D97-AF65-F5344CB8AC3E}">
        <p14:creationId xmlns:p14="http://schemas.microsoft.com/office/powerpoint/2010/main" val="3153161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58826" y="1838228"/>
            <a:ext cx="8627245" cy="4032134"/>
          </a:xfrm>
        </p:spPr>
      </p:pic>
      <p:sp>
        <p:nvSpPr>
          <p:cNvPr id="3" name="Title 2"/>
          <p:cNvSpPr>
            <a:spLocks noGrp="1"/>
          </p:cNvSpPr>
          <p:nvPr>
            <p:ph type="title"/>
          </p:nvPr>
        </p:nvSpPr>
        <p:spPr>
          <a:xfrm>
            <a:off x="457200" y="311727"/>
            <a:ext cx="8230499" cy="1526501"/>
          </a:xfrm>
        </p:spPr>
        <p:txBody>
          <a:bodyPr/>
          <a:lstStyle/>
          <a:p>
            <a:r>
              <a:rPr lang="en-US" sz="6000" dirty="0" smtClean="0"/>
              <a:t>Exercise Planning </a:t>
            </a:r>
            <a:br>
              <a:rPr lang="en-US" sz="6000" dirty="0" smtClean="0"/>
            </a:br>
            <a:r>
              <a:rPr lang="en-US" sz="6000" dirty="0" smtClean="0"/>
              <a:t>Team Organization</a:t>
            </a:r>
            <a:endParaRPr lang="en-US" sz="6000" dirty="0"/>
          </a:p>
        </p:txBody>
      </p:sp>
      <p:pic>
        <p:nvPicPr>
          <p:cNvPr id="4" name="Picture 3"/>
          <p:cNvPicPr>
            <a:picLocks noChangeAspect="1"/>
          </p:cNvPicPr>
          <p:nvPr/>
        </p:nvPicPr>
        <p:blipFill>
          <a:blip r:embed="rId4"/>
          <a:stretch>
            <a:fillRect/>
          </a:stretch>
        </p:blipFill>
        <p:spPr>
          <a:xfrm>
            <a:off x="0" y="5870362"/>
            <a:ext cx="3481118" cy="987638"/>
          </a:xfrm>
          <a:prstGeom prst="rect">
            <a:avLst/>
          </a:prstGeom>
        </p:spPr>
      </p:pic>
    </p:spTree>
    <p:extLst>
      <p:ext uri="{BB962C8B-B14F-4D97-AF65-F5344CB8AC3E}">
        <p14:creationId xmlns:p14="http://schemas.microsoft.com/office/powerpoint/2010/main" val="3493554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1" y="1454727"/>
            <a:ext cx="4040981" cy="4364182"/>
          </a:xfrm>
        </p:spPr>
        <p:txBody>
          <a:bodyPr>
            <a:normAutofit lnSpcReduction="10000"/>
          </a:bodyPr>
          <a:lstStyle/>
          <a:p>
            <a:r>
              <a:rPr lang="en-US" sz="3600" dirty="0" smtClean="0"/>
              <a:t>Official meetings</a:t>
            </a:r>
          </a:p>
          <a:p>
            <a:pPr lvl="1"/>
            <a:r>
              <a:rPr lang="en-US" dirty="0" smtClean="0"/>
              <a:t>Concept &amp; Objectives Conference</a:t>
            </a:r>
          </a:p>
          <a:p>
            <a:pPr lvl="1"/>
            <a:r>
              <a:rPr lang="en-US" dirty="0" smtClean="0"/>
              <a:t>Initial Planning Conference</a:t>
            </a:r>
          </a:p>
          <a:p>
            <a:pPr lvl="1"/>
            <a:r>
              <a:rPr lang="en-US" dirty="0" smtClean="0"/>
              <a:t>Mid-Term Planning Conference</a:t>
            </a:r>
          </a:p>
        </p:txBody>
      </p:sp>
      <p:pic>
        <p:nvPicPr>
          <p:cNvPr id="2" name="Content Placeholder 1"/>
          <p:cNvPicPr>
            <a:picLocks noGrp="1" noChangeAspect="1"/>
          </p:cNvPicPr>
          <p:nvPr>
            <p:ph sz="half" idx="12"/>
          </p:nvPr>
        </p:nvPicPr>
        <p:blipFill>
          <a:blip r:embed="rId3">
            <a:extLst>
              <a:ext uri="{28A0092B-C50C-407E-A947-70E740481C1C}">
                <a14:useLocalDpi xmlns:a14="http://schemas.microsoft.com/office/drawing/2010/main" val="0"/>
              </a:ext>
            </a:extLst>
          </a:blip>
          <a:stretch>
            <a:fillRect/>
          </a:stretch>
        </p:blipFill>
        <p:spPr>
          <a:xfrm>
            <a:off x="4679950" y="1870290"/>
            <a:ext cx="4008438" cy="3531758"/>
          </a:xfrm>
        </p:spPr>
      </p:pic>
      <p:sp>
        <p:nvSpPr>
          <p:cNvPr id="3" name="Title 2"/>
          <p:cNvSpPr>
            <a:spLocks noGrp="1"/>
          </p:cNvSpPr>
          <p:nvPr>
            <p:ph type="title"/>
          </p:nvPr>
        </p:nvSpPr>
        <p:spPr>
          <a:xfrm>
            <a:off x="564022" y="0"/>
            <a:ext cx="8230499" cy="1173210"/>
          </a:xfrm>
        </p:spPr>
        <p:txBody>
          <a:bodyPr/>
          <a:lstStyle/>
          <a:p>
            <a:r>
              <a:rPr lang="en-US" sz="6000" dirty="0" smtClean="0"/>
              <a:t>Planning Conferences</a:t>
            </a:r>
            <a:endParaRPr lang="en-US" sz="6000" dirty="0"/>
          </a:p>
        </p:txBody>
      </p:sp>
      <p:pic>
        <p:nvPicPr>
          <p:cNvPr id="6" name="Picture 5"/>
          <p:cNvPicPr>
            <a:picLocks noChangeAspect="1"/>
          </p:cNvPicPr>
          <p:nvPr/>
        </p:nvPicPr>
        <p:blipFill>
          <a:blip r:embed="rId4"/>
          <a:stretch>
            <a:fillRect/>
          </a:stretch>
        </p:blipFill>
        <p:spPr>
          <a:xfrm>
            <a:off x="0" y="5870362"/>
            <a:ext cx="3481118" cy="987638"/>
          </a:xfrm>
          <a:prstGeom prst="rect">
            <a:avLst/>
          </a:prstGeom>
        </p:spPr>
      </p:pic>
    </p:spTree>
    <p:extLst>
      <p:ext uri="{BB962C8B-B14F-4D97-AF65-F5344CB8AC3E}">
        <p14:creationId xmlns:p14="http://schemas.microsoft.com/office/powerpoint/2010/main" val="2079353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1" y="1724891"/>
            <a:ext cx="4040981" cy="4094018"/>
          </a:xfrm>
        </p:spPr>
        <p:txBody>
          <a:bodyPr/>
          <a:lstStyle/>
          <a:p>
            <a:r>
              <a:rPr lang="en-US" sz="3600" dirty="0" smtClean="0"/>
              <a:t>Official meetings</a:t>
            </a:r>
          </a:p>
          <a:p>
            <a:pPr lvl="1"/>
            <a:r>
              <a:rPr lang="en-US" sz="3600" dirty="0" smtClean="0"/>
              <a:t>MSEL- Master Scenario Events List Conference</a:t>
            </a:r>
          </a:p>
          <a:p>
            <a:pPr lvl="1"/>
            <a:r>
              <a:rPr lang="en-US" sz="3600" dirty="0" smtClean="0"/>
              <a:t>Final Planning Conference</a:t>
            </a:r>
          </a:p>
          <a:p>
            <a:pPr lvl="1"/>
            <a:endParaRPr lang="en-US" dirty="0"/>
          </a:p>
        </p:txBody>
      </p:sp>
      <p:pic>
        <p:nvPicPr>
          <p:cNvPr id="2" name="Content Placeholder 1"/>
          <p:cNvPicPr>
            <a:picLocks noGrp="1" noChangeAspect="1"/>
          </p:cNvPicPr>
          <p:nvPr>
            <p:ph sz="half" idx="12"/>
          </p:nvPr>
        </p:nvPicPr>
        <p:blipFill>
          <a:blip r:embed="rId3" cstate="print">
            <a:extLst>
              <a:ext uri="{28A0092B-C50C-407E-A947-70E740481C1C}">
                <a14:useLocalDpi xmlns:a14="http://schemas.microsoft.com/office/drawing/2010/main" val="0"/>
              </a:ext>
            </a:extLst>
          </a:blip>
          <a:stretch>
            <a:fillRect/>
          </a:stretch>
        </p:blipFill>
        <p:spPr>
          <a:xfrm>
            <a:off x="4679950" y="2769791"/>
            <a:ext cx="4008438" cy="2004219"/>
          </a:xfrm>
        </p:spPr>
      </p:pic>
      <p:sp>
        <p:nvSpPr>
          <p:cNvPr id="3" name="Title 2"/>
          <p:cNvSpPr>
            <a:spLocks noGrp="1"/>
          </p:cNvSpPr>
          <p:nvPr>
            <p:ph type="title"/>
          </p:nvPr>
        </p:nvSpPr>
        <p:spPr>
          <a:xfrm>
            <a:off x="564022" y="207818"/>
            <a:ext cx="8230499" cy="1173210"/>
          </a:xfrm>
        </p:spPr>
        <p:txBody>
          <a:bodyPr/>
          <a:lstStyle/>
          <a:p>
            <a:r>
              <a:rPr lang="en-US" sz="6000" dirty="0" smtClean="0"/>
              <a:t>Planning Conferences</a:t>
            </a:r>
            <a:endParaRPr lang="en-US" sz="6000" dirty="0"/>
          </a:p>
        </p:txBody>
      </p:sp>
      <p:pic>
        <p:nvPicPr>
          <p:cNvPr id="6" name="Picture 5"/>
          <p:cNvPicPr>
            <a:picLocks noChangeAspect="1"/>
          </p:cNvPicPr>
          <p:nvPr/>
        </p:nvPicPr>
        <p:blipFill>
          <a:blip r:embed="rId4"/>
          <a:stretch>
            <a:fillRect/>
          </a:stretch>
        </p:blipFill>
        <p:spPr>
          <a:xfrm>
            <a:off x="0" y="5870362"/>
            <a:ext cx="3481118" cy="987638"/>
          </a:xfrm>
          <a:prstGeom prst="rect">
            <a:avLst/>
          </a:prstGeom>
        </p:spPr>
      </p:pic>
    </p:spTree>
    <p:extLst>
      <p:ext uri="{BB962C8B-B14F-4D97-AF65-F5344CB8AC3E}">
        <p14:creationId xmlns:p14="http://schemas.microsoft.com/office/powerpoint/2010/main" val="1917129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44557" y="1593859"/>
            <a:ext cx="8666922" cy="4359470"/>
          </a:xfrm>
        </p:spPr>
        <p:txBody>
          <a:bodyPr>
            <a:noAutofit/>
          </a:bodyPr>
          <a:lstStyle/>
          <a:p>
            <a:pPr marL="0" indent="0">
              <a:buNone/>
            </a:pPr>
            <a:r>
              <a:rPr lang="en-US" sz="3600" dirty="0" smtClean="0"/>
              <a:t>Exercise Planning Team Responsibilities</a:t>
            </a:r>
          </a:p>
          <a:p>
            <a:r>
              <a:rPr lang="en-US" sz="2800" dirty="0" smtClean="0"/>
              <a:t>Objectives</a:t>
            </a:r>
            <a:endParaRPr lang="en-US" sz="2800" dirty="0"/>
          </a:p>
          <a:p>
            <a:r>
              <a:rPr lang="en-US" sz="2800" dirty="0" smtClean="0"/>
              <a:t>Define exercise purpose  &amp; </a:t>
            </a:r>
            <a:r>
              <a:rPr lang="en-US" sz="2800" dirty="0" smtClean="0"/>
              <a:t>goal and set </a:t>
            </a:r>
            <a:r>
              <a:rPr lang="en-US" sz="2800" dirty="0"/>
              <a:t>timeline</a:t>
            </a:r>
          </a:p>
          <a:p>
            <a:r>
              <a:rPr lang="en-US" sz="2800" dirty="0" smtClean="0"/>
              <a:t>Create scenario </a:t>
            </a:r>
            <a:endParaRPr lang="en-US" sz="2800" dirty="0"/>
          </a:p>
          <a:p>
            <a:r>
              <a:rPr lang="en-US" sz="2800" dirty="0" smtClean="0"/>
              <a:t>Prepare </a:t>
            </a:r>
            <a:r>
              <a:rPr lang="en-US" sz="2800" dirty="0" smtClean="0"/>
              <a:t>exercise documentation and communication</a:t>
            </a:r>
            <a:endParaRPr lang="en-US" sz="2800" dirty="0" smtClean="0"/>
          </a:p>
          <a:p>
            <a:r>
              <a:rPr lang="en-US" sz="2800" dirty="0" smtClean="0"/>
              <a:t>Training and pre-exercise briefing</a:t>
            </a:r>
            <a:endParaRPr lang="en-US" sz="2800" dirty="0"/>
          </a:p>
        </p:txBody>
      </p:sp>
      <p:sp>
        <p:nvSpPr>
          <p:cNvPr id="3" name="Title 2"/>
          <p:cNvSpPr>
            <a:spLocks noGrp="1"/>
          </p:cNvSpPr>
          <p:nvPr>
            <p:ph type="title"/>
          </p:nvPr>
        </p:nvSpPr>
        <p:spPr>
          <a:xfrm>
            <a:off x="464731" y="450574"/>
            <a:ext cx="8230499" cy="1143284"/>
          </a:xfrm>
        </p:spPr>
        <p:txBody>
          <a:bodyPr/>
          <a:lstStyle/>
          <a:p>
            <a:r>
              <a:rPr lang="en-US" sz="5400" dirty="0" smtClean="0"/>
              <a:t>Planning the Exercise- Webinar #2</a:t>
            </a:r>
            <a:endParaRPr lang="en-US" sz="5400" dirty="0"/>
          </a:p>
        </p:txBody>
      </p:sp>
      <p:pic>
        <p:nvPicPr>
          <p:cNvPr id="4" name="Picture 3"/>
          <p:cNvPicPr>
            <a:picLocks noChangeAspect="1"/>
          </p:cNvPicPr>
          <p:nvPr/>
        </p:nvPicPr>
        <p:blipFill>
          <a:blip r:embed="rId3"/>
          <a:stretch>
            <a:fillRect/>
          </a:stretch>
        </p:blipFill>
        <p:spPr>
          <a:xfrm>
            <a:off x="-5037" y="5752944"/>
            <a:ext cx="3934374" cy="1114581"/>
          </a:xfrm>
          <a:prstGeom prst="rect">
            <a:avLst/>
          </a:prstGeom>
        </p:spPr>
      </p:pic>
    </p:spTree>
    <p:extLst>
      <p:ext uri="{BB962C8B-B14F-4D97-AF65-F5344CB8AC3E}">
        <p14:creationId xmlns:p14="http://schemas.microsoft.com/office/powerpoint/2010/main" val="602809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588448"/>
            <a:ext cx="8514521" cy="4164496"/>
          </a:xfrm>
        </p:spPr>
        <p:txBody>
          <a:bodyPr>
            <a:normAutofit/>
          </a:bodyPr>
          <a:lstStyle/>
          <a:p>
            <a:r>
              <a:rPr lang="en-US" sz="4400" dirty="0" smtClean="0"/>
              <a:t>HSEEP</a:t>
            </a:r>
          </a:p>
          <a:p>
            <a:pPr marL="0" indent="0">
              <a:buNone/>
            </a:pPr>
            <a:r>
              <a:rPr lang="en-US" sz="3600" u="sng" dirty="0" smtClean="0">
                <a:hlinkClick r:id="rId3"/>
              </a:rPr>
              <a:t>https</a:t>
            </a:r>
            <a:r>
              <a:rPr lang="en-US" sz="3600" u="sng" dirty="0">
                <a:hlinkClick r:id="rId3"/>
              </a:rPr>
              <a:t>://</a:t>
            </a:r>
            <a:r>
              <a:rPr lang="en-US" sz="3600" u="sng" dirty="0" smtClean="0">
                <a:hlinkClick r:id="rId3"/>
              </a:rPr>
              <a:t>www.preptoolkit.org/web/hseep-resources</a:t>
            </a:r>
            <a:r>
              <a:rPr lang="en-US" sz="3600" u="sng" dirty="0" smtClean="0"/>
              <a:t> </a:t>
            </a:r>
            <a:endParaRPr lang="en-US" sz="3600" dirty="0"/>
          </a:p>
          <a:p>
            <a:r>
              <a:rPr lang="en-US" sz="4400" dirty="0" smtClean="0"/>
              <a:t>Exercise types</a:t>
            </a:r>
          </a:p>
          <a:p>
            <a:r>
              <a:rPr lang="en-US" sz="4400" dirty="0" smtClean="0"/>
              <a:t>Exercise Planning Team</a:t>
            </a:r>
          </a:p>
          <a:p>
            <a:pPr marL="0" indent="0">
              <a:buNone/>
            </a:pPr>
            <a:endParaRPr lang="en-US" sz="4400" dirty="0" smtClean="0"/>
          </a:p>
          <a:p>
            <a:endParaRPr lang="en-US" dirty="0"/>
          </a:p>
        </p:txBody>
      </p:sp>
      <p:sp>
        <p:nvSpPr>
          <p:cNvPr id="3" name="Title 2"/>
          <p:cNvSpPr>
            <a:spLocks noGrp="1"/>
          </p:cNvSpPr>
          <p:nvPr>
            <p:ph type="title"/>
          </p:nvPr>
        </p:nvSpPr>
        <p:spPr>
          <a:xfrm>
            <a:off x="457200" y="0"/>
            <a:ext cx="8230499" cy="1381028"/>
          </a:xfrm>
        </p:spPr>
        <p:txBody>
          <a:bodyPr/>
          <a:lstStyle/>
          <a:p>
            <a:r>
              <a:rPr lang="en-US" sz="6000" dirty="0" smtClean="0"/>
              <a:t>Wrap Up – Review</a:t>
            </a:r>
            <a:endParaRPr lang="en-US" sz="6000" dirty="0"/>
          </a:p>
        </p:txBody>
      </p:sp>
      <p:pic>
        <p:nvPicPr>
          <p:cNvPr id="4" name="Picture 3"/>
          <p:cNvPicPr>
            <a:picLocks noChangeAspect="1"/>
          </p:cNvPicPr>
          <p:nvPr/>
        </p:nvPicPr>
        <p:blipFill>
          <a:blip r:embed="rId4"/>
          <a:stretch>
            <a:fillRect/>
          </a:stretch>
        </p:blipFill>
        <p:spPr>
          <a:xfrm>
            <a:off x="-5037" y="5752944"/>
            <a:ext cx="3934374" cy="1114581"/>
          </a:xfrm>
          <a:prstGeom prst="rect">
            <a:avLst/>
          </a:prstGeom>
        </p:spPr>
      </p:pic>
    </p:spTree>
    <p:extLst>
      <p:ext uri="{BB962C8B-B14F-4D97-AF65-F5344CB8AC3E}">
        <p14:creationId xmlns:p14="http://schemas.microsoft.com/office/powerpoint/2010/main" val="1843831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1510748"/>
            <a:ext cx="6857999" cy="4204252"/>
          </a:xfrm>
        </p:spPr>
        <p:txBody>
          <a:bodyPr>
            <a:noAutofit/>
          </a:bodyPr>
          <a:lstStyle/>
          <a:p>
            <a:r>
              <a:rPr lang="en-US" sz="3600" dirty="0" smtClean="0"/>
              <a:t>September 21: Identifying Goals and Developing a Scenario</a:t>
            </a:r>
          </a:p>
          <a:p>
            <a:r>
              <a:rPr lang="en-US" sz="3600" dirty="0" smtClean="0"/>
              <a:t>October 4: Conducting the Exercise</a:t>
            </a:r>
          </a:p>
          <a:p>
            <a:r>
              <a:rPr lang="en-US" sz="3600" dirty="0" smtClean="0"/>
              <a:t>October 19 or 20: Evaluating the Exercise and Creating an AAR/IP</a:t>
            </a:r>
            <a:endParaRPr lang="en-US" sz="3600" dirty="0"/>
          </a:p>
        </p:txBody>
      </p:sp>
      <p:sp>
        <p:nvSpPr>
          <p:cNvPr id="3" name="Title 2"/>
          <p:cNvSpPr>
            <a:spLocks noGrp="1"/>
          </p:cNvSpPr>
          <p:nvPr>
            <p:ph type="title"/>
          </p:nvPr>
        </p:nvSpPr>
        <p:spPr>
          <a:xfrm>
            <a:off x="457200" y="0"/>
            <a:ext cx="8230499" cy="1381028"/>
          </a:xfrm>
        </p:spPr>
        <p:txBody>
          <a:bodyPr/>
          <a:lstStyle/>
          <a:p>
            <a:r>
              <a:rPr lang="en-US" sz="6000" dirty="0" smtClean="0"/>
              <a:t>Upcoming Webinars</a:t>
            </a:r>
            <a:endParaRPr lang="en-US" sz="6000" dirty="0"/>
          </a:p>
        </p:txBody>
      </p:sp>
      <p:pic>
        <p:nvPicPr>
          <p:cNvPr id="4" name="Picture 3"/>
          <p:cNvPicPr>
            <a:picLocks noChangeAspect="1"/>
          </p:cNvPicPr>
          <p:nvPr/>
        </p:nvPicPr>
        <p:blipFill rotWithShape="1">
          <a:blip r:embed="rId3"/>
          <a:srcRect l="6220" t="13932" r="4557" b="13695"/>
          <a:stretch/>
        </p:blipFill>
        <p:spPr>
          <a:xfrm>
            <a:off x="0" y="6142383"/>
            <a:ext cx="3114261" cy="715617"/>
          </a:xfrm>
          <a:prstGeom prst="rect">
            <a:avLst/>
          </a:prstGeom>
        </p:spPr>
      </p:pic>
    </p:spTree>
    <p:extLst>
      <p:ext uri="{BB962C8B-B14F-4D97-AF65-F5344CB8AC3E}">
        <p14:creationId xmlns:p14="http://schemas.microsoft.com/office/powerpoint/2010/main" val="13182166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30499" cy="1381028"/>
          </a:xfrm>
        </p:spPr>
        <p:txBody>
          <a:bodyPr/>
          <a:lstStyle/>
          <a:p>
            <a:r>
              <a:rPr lang="en-US" sz="6000" dirty="0" smtClean="0"/>
              <a:t>Questions</a:t>
            </a:r>
            <a:endParaRPr lang="en-US"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pic>
        <p:nvPicPr>
          <p:cNvPr id="2050" name="Picture 2" descr="http://monroevillein.com/wp-content/uploads/2015/06/Question-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247" y="1266571"/>
            <a:ext cx="5043662" cy="504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215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1" y="2651760"/>
            <a:ext cx="6857999" cy="2011680"/>
          </a:xfrm>
        </p:spPr>
        <p:txBody>
          <a:bodyPr>
            <a:noAutofit/>
          </a:bodyPr>
          <a:lstStyle/>
          <a:p>
            <a:pPr marL="0" indent="0" algn="ctr">
              <a:buNone/>
            </a:pPr>
            <a:r>
              <a:rPr lang="en-US" sz="3600" dirty="0" smtClean="0"/>
              <a:t>Chad Ostlund</a:t>
            </a:r>
          </a:p>
          <a:p>
            <a:pPr marL="0" indent="0" algn="ctr">
              <a:buNone/>
            </a:pPr>
            <a:r>
              <a:rPr lang="en-US" sz="3600" dirty="0" smtClean="0"/>
              <a:t>651-201-5660</a:t>
            </a:r>
          </a:p>
          <a:p>
            <a:pPr marL="0" indent="0" algn="ctr">
              <a:buNone/>
            </a:pPr>
            <a:r>
              <a:rPr lang="en-US" sz="3600" dirty="0" smtClean="0"/>
              <a:t>chad.ostlund@state.mn.us</a:t>
            </a:r>
          </a:p>
        </p:txBody>
      </p:sp>
      <p:sp>
        <p:nvSpPr>
          <p:cNvPr id="3" name="Title 2"/>
          <p:cNvSpPr>
            <a:spLocks noGrp="1"/>
          </p:cNvSpPr>
          <p:nvPr>
            <p:ph type="title"/>
          </p:nvPr>
        </p:nvSpPr>
        <p:spPr>
          <a:xfrm>
            <a:off x="457200" y="0"/>
            <a:ext cx="8230499" cy="1381028"/>
          </a:xfrm>
        </p:spPr>
        <p:txBody>
          <a:bodyPr/>
          <a:lstStyle/>
          <a:p>
            <a:r>
              <a:rPr lang="en-US" sz="6000" dirty="0" smtClean="0"/>
              <a:t>Contact Information</a:t>
            </a:r>
            <a:endParaRPr lang="en-US" sz="6000" dirty="0"/>
          </a:p>
        </p:txBody>
      </p:sp>
      <p:pic>
        <p:nvPicPr>
          <p:cNvPr id="4" name="Picture 3"/>
          <p:cNvPicPr>
            <a:picLocks noChangeAspect="1"/>
          </p:cNvPicPr>
          <p:nvPr/>
        </p:nvPicPr>
        <p:blipFill>
          <a:blip r:embed="rId3"/>
          <a:stretch>
            <a:fillRect/>
          </a:stretch>
        </p:blipFill>
        <p:spPr>
          <a:xfrm>
            <a:off x="-5037" y="5752944"/>
            <a:ext cx="3934374" cy="1114581"/>
          </a:xfrm>
          <a:prstGeom prst="rect">
            <a:avLst/>
          </a:prstGeom>
        </p:spPr>
      </p:pic>
    </p:spTree>
    <p:extLst>
      <p:ext uri="{BB962C8B-B14F-4D97-AF65-F5344CB8AC3E}">
        <p14:creationId xmlns:p14="http://schemas.microsoft.com/office/powerpoint/2010/main" val="230150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400" y="1690353"/>
            <a:ext cx="7484533" cy="3886200"/>
          </a:xfrm>
        </p:spPr>
        <p:txBody>
          <a:bodyPr>
            <a:normAutofit fontScale="92500"/>
          </a:bodyPr>
          <a:lstStyle/>
          <a:p>
            <a:pPr marL="0" indent="0">
              <a:buNone/>
            </a:pPr>
            <a:r>
              <a:rPr lang="en-US" dirty="0" smtClean="0"/>
              <a:t>By the end of this webinar you will be able to:</a:t>
            </a:r>
          </a:p>
          <a:p>
            <a:pPr marL="514350" indent="-514350">
              <a:buAutoNum type="arabicPeriod"/>
            </a:pPr>
            <a:r>
              <a:rPr lang="en-US" dirty="0" smtClean="0"/>
              <a:t>Discuss basics of exercise planning</a:t>
            </a:r>
          </a:p>
          <a:p>
            <a:pPr marL="514350" indent="-514350">
              <a:buAutoNum type="arabicPeriod"/>
            </a:pPr>
            <a:r>
              <a:rPr lang="en-US" dirty="0" smtClean="0"/>
              <a:t>Describe types of exercises</a:t>
            </a:r>
          </a:p>
          <a:p>
            <a:pPr marL="514350" indent="-514350">
              <a:buAutoNum type="arabicPeriod"/>
            </a:pPr>
            <a:r>
              <a:rPr lang="en-US" dirty="0" smtClean="0"/>
              <a:t>Determine potential members of exercise planning teams</a:t>
            </a:r>
          </a:p>
          <a:p>
            <a:pPr marL="514350" indent="-514350">
              <a:buAutoNum type="arabicPeriod"/>
            </a:pPr>
            <a:r>
              <a:rPr lang="en-US" dirty="0" smtClean="0"/>
              <a:t>Identify partners that may be involved in your exercises</a:t>
            </a:r>
          </a:p>
          <a:p>
            <a:pPr marL="514350" indent="-514350">
              <a:buAutoNum type="arabicPeriod"/>
            </a:pPr>
            <a:endParaRPr lang="en-US" dirty="0"/>
          </a:p>
        </p:txBody>
      </p:sp>
      <p:sp>
        <p:nvSpPr>
          <p:cNvPr id="3" name="Title 2"/>
          <p:cNvSpPr>
            <a:spLocks noGrp="1"/>
          </p:cNvSpPr>
          <p:nvPr>
            <p:ph type="title"/>
          </p:nvPr>
        </p:nvSpPr>
        <p:spPr>
          <a:xfrm>
            <a:off x="457200" y="0"/>
            <a:ext cx="8230499" cy="1381028"/>
          </a:xfrm>
        </p:spPr>
        <p:txBody>
          <a:bodyPr/>
          <a:lstStyle/>
          <a:p>
            <a:r>
              <a:rPr lang="en-US" sz="6000" dirty="0" smtClean="0"/>
              <a:t>Learning Objectives</a:t>
            </a:r>
            <a:endParaRPr lang="en-US" sz="60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Tree>
    <p:extLst>
      <p:ext uri="{BB962C8B-B14F-4D97-AF65-F5344CB8AC3E}">
        <p14:creationId xmlns:p14="http://schemas.microsoft.com/office/powerpoint/2010/main" val="3935323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480497" y="4070622"/>
            <a:ext cx="2277035" cy="1685365"/>
          </a:xfrm>
        </p:spPr>
        <p:txBody>
          <a:bodyPr>
            <a:normAutofit fontScale="92500" lnSpcReduction="10000"/>
          </a:bodyPr>
          <a:lstStyle/>
          <a:p>
            <a:pPr marL="0" indent="0">
              <a:buNone/>
            </a:pPr>
            <a:r>
              <a:rPr lang="en-US" sz="3200" b="0" dirty="0" smtClean="0"/>
              <a:t>Prevention</a:t>
            </a:r>
            <a:endParaRPr lang="en-US" sz="3200" b="0" dirty="0"/>
          </a:p>
          <a:p>
            <a:pPr marL="0" indent="0">
              <a:buNone/>
            </a:pPr>
            <a:r>
              <a:rPr lang="en-US" sz="3200" b="0" dirty="0" smtClean="0"/>
              <a:t>Protection</a:t>
            </a:r>
          </a:p>
          <a:p>
            <a:pPr marL="0" indent="0">
              <a:buNone/>
            </a:pPr>
            <a:r>
              <a:rPr lang="en-US" sz="3200" b="0" dirty="0" smtClean="0"/>
              <a:t>Mitigation</a:t>
            </a:r>
          </a:p>
        </p:txBody>
      </p:sp>
      <p:sp>
        <p:nvSpPr>
          <p:cNvPr id="5" name="Content Placeholder 4"/>
          <p:cNvSpPr>
            <a:spLocks noGrp="1"/>
          </p:cNvSpPr>
          <p:nvPr>
            <p:ph sz="half" idx="12"/>
          </p:nvPr>
        </p:nvSpPr>
        <p:spPr>
          <a:xfrm>
            <a:off x="214848" y="1838228"/>
            <a:ext cx="8472851" cy="2088313"/>
          </a:xfrm>
        </p:spPr>
        <p:txBody>
          <a:bodyPr>
            <a:noAutofit/>
          </a:bodyPr>
          <a:lstStyle/>
          <a:p>
            <a:pPr marL="0" indent="0" algn="ctr">
              <a:buNone/>
            </a:pPr>
            <a:r>
              <a:rPr lang="en-US" sz="2800" dirty="0"/>
              <a:t>“A secure and resilient nation with the capabilities required across the whole community to prevent, protect against, mitigate, respond to, and recover from the threats and hazards that pose the greatest risk.”</a:t>
            </a:r>
          </a:p>
        </p:txBody>
      </p:sp>
      <p:sp>
        <p:nvSpPr>
          <p:cNvPr id="3" name="Title 2"/>
          <p:cNvSpPr>
            <a:spLocks noGrp="1"/>
          </p:cNvSpPr>
          <p:nvPr>
            <p:ph type="title"/>
          </p:nvPr>
        </p:nvSpPr>
        <p:spPr>
          <a:xfrm>
            <a:off x="457200" y="305653"/>
            <a:ext cx="8230499" cy="976838"/>
          </a:xfrm>
        </p:spPr>
        <p:txBody>
          <a:bodyPr/>
          <a:lstStyle/>
          <a:p>
            <a:r>
              <a:rPr lang="en-US" sz="5400" dirty="0" smtClean="0"/>
              <a:t>National Preparedness Goal</a:t>
            </a:r>
            <a:endParaRPr lang="en-US" sz="54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
        <p:nvSpPr>
          <p:cNvPr id="6" name="Content Placeholder 1"/>
          <p:cNvSpPr txBox="1">
            <a:spLocks/>
          </p:cNvSpPr>
          <p:nvPr/>
        </p:nvSpPr>
        <p:spPr>
          <a:xfrm>
            <a:off x="5041542" y="3779912"/>
            <a:ext cx="1896884" cy="1685364"/>
          </a:xfrm>
          <a:prstGeom prst="rect">
            <a:avLst/>
          </a:prstGeom>
        </p:spPr>
        <p:txBody>
          <a:bodyPr vert="horz" lIns="91440" tIns="45720" rIns="91440" bIns="45720" rtlCol="0">
            <a:normAutofit/>
          </a:bodyPr>
          <a:lstStyle>
            <a:lvl1pPr marL="457200" indent="-457200" algn="l" defTabSz="514350" rtl="0" eaLnBrk="1" latinLnBrk="0" hangingPunct="1">
              <a:lnSpc>
                <a:spcPct val="100000"/>
              </a:lnSpc>
              <a:spcBef>
                <a:spcPts val="1200"/>
              </a:spcBef>
              <a:buClr>
                <a:schemeClr val="bg2"/>
              </a:buClr>
              <a:buSzPct val="75000"/>
              <a:buFont typeface="Wingdings" panose="05000000000000000000" pitchFamily="2" charset="2"/>
              <a:buChar char="§"/>
              <a:defRPr sz="3000" b="1" kern="1200" spc="56" baseline="0">
                <a:solidFill>
                  <a:schemeClr val="bg1"/>
                </a:solidFill>
                <a:latin typeface="+mn-lt"/>
                <a:ea typeface="+mn-ea"/>
                <a:cs typeface="+mn-cs"/>
              </a:defRPr>
            </a:lvl1pPr>
            <a:lvl2pPr marL="914400" indent="-457200" algn="l" defTabSz="514350" rtl="0" eaLnBrk="1" latinLnBrk="0" hangingPunct="1">
              <a:lnSpc>
                <a:spcPct val="100000"/>
              </a:lnSpc>
              <a:spcBef>
                <a:spcPts val="600"/>
              </a:spcBef>
              <a:buClr>
                <a:schemeClr val="bg2"/>
              </a:buClr>
              <a:buSzPct val="75000"/>
              <a:buFont typeface="Wingdings" panose="05000000000000000000" pitchFamily="2" charset="2"/>
              <a:buChar char="§"/>
              <a:defRPr sz="3000" b="0" kern="1200" spc="56" baseline="0">
                <a:solidFill>
                  <a:schemeClr val="bg1"/>
                </a:solidFill>
                <a:latin typeface="+mn-lt"/>
                <a:ea typeface="+mn-ea"/>
                <a:cs typeface="+mn-cs"/>
              </a:defRPr>
            </a:lvl2pPr>
            <a:lvl3pPr marL="1371600" indent="-457200" algn="l" defTabSz="514350" rtl="0" eaLnBrk="1" latinLnBrk="0" hangingPunct="1">
              <a:lnSpc>
                <a:spcPct val="100000"/>
              </a:lnSpc>
              <a:spcBef>
                <a:spcPts val="600"/>
              </a:spcBef>
              <a:buClr>
                <a:schemeClr val="bg1"/>
              </a:buClr>
              <a:buSzPct val="75000"/>
              <a:buFont typeface="Wingdings" panose="05000000000000000000" pitchFamily="2" charset="2"/>
              <a:buChar char="§"/>
              <a:defRPr sz="3000" kern="1200" spc="56" baseline="0">
                <a:solidFill>
                  <a:schemeClr val="bg1"/>
                </a:solidFill>
                <a:latin typeface="+mn-lt"/>
                <a:ea typeface="+mn-ea"/>
                <a:cs typeface="+mn-cs"/>
              </a:defRPr>
            </a:lvl3pPr>
            <a:lvl4pPr marL="1828800" indent="-457200" algn="l" defTabSz="514350" rtl="0" eaLnBrk="1" latinLnBrk="0" hangingPunct="1">
              <a:lnSpc>
                <a:spcPct val="100000"/>
              </a:lnSpc>
              <a:spcBef>
                <a:spcPts val="600"/>
              </a:spcBef>
              <a:buSzPct val="75000"/>
              <a:buFont typeface="Wingdings" panose="05000000000000000000" pitchFamily="2" charset="2"/>
              <a:buChar char="§"/>
              <a:defRPr sz="2400" kern="1200" spc="56" baseline="0">
                <a:solidFill>
                  <a:schemeClr val="bg1"/>
                </a:solidFill>
                <a:latin typeface="+mn-lt"/>
                <a:ea typeface="+mn-ea"/>
                <a:cs typeface="+mn-cs"/>
              </a:defRPr>
            </a:lvl4pPr>
            <a:lvl5pPr marL="2286000" indent="-457200" algn="l" defTabSz="514350" rtl="0" eaLnBrk="1" latinLnBrk="0" hangingPunct="1">
              <a:lnSpc>
                <a:spcPct val="100000"/>
              </a:lnSpc>
              <a:spcBef>
                <a:spcPts val="600"/>
              </a:spcBef>
              <a:buClr>
                <a:schemeClr val="bg2"/>
              </a:buClr>
              <a:buSzPct val="75000"/>
              <a:buFont typeface="Wingdings" panose="05000000000000000000" pitchFamily="2" charset="2"/>
              <a:buChar char="§"/>
              <a:defRPr sz="2400" kern="1200" spc="56" baseline="0">
                <a:solidFill>
                  <a:schemeClr val="bg1"/>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spcBef>
                <a:spcPts val="600"/>
              </a:spcBef>
              <a:buFont typeface="Wingdings" panose="05000000000000000000" pitchFamily="2" charset="2"/>
              <a:buNone/>
            </a:pPr>
            <a:endParaRPr lang="en-US" sz="800" b="0" dirty="0" smtClean="0"/>
          </a:p>
          <a:p>
            <a:pPr marL="0" indent="0">
              <a:spcBef>
                <a:spcPts val="600"/>
              </a:spcBef>
              <a:buFont typeface="Wingdings" panose="05000000000000000000" pitchFamily="2" charset="2"/>
              <a:buNone/>
            </a:pPr>
            <a:r>
              <a:rPr lang="en-US" sz="3200" b="0" dirty="0" smtClean="0"/>
              <a:t>Response </a:t>
            </a:r>
          </a:p>
          <a:p>
            <a:pPr marL="0" indent="0">
              <a:spcBef>
                <a:spcPts val="600"/>
              </a:spcBef>
              <a:buFont typeface="Wingdings" panose="05000000000000000000" pitchFamily="2" charset="2"/>
              <a:buNone/>
            </a:pPr>
            <a:r>
              <a:rPr lang="en-US" sz="3200" b="0" dirty="0" smtClean="0"/>
              <a:t>Recovery</a:t>
            </a:r>
          </a:p>
          <a:p>
            <a:pPr marL="0" indent="0">
              <a:buFont typeface="Wingdings" panose="05000000000000000000" pitchFamily="2" charset="2"/>
              <a:buNone/>
            </a:pPr>
            <a:endParaRPr lang="en-US" sz="3200" b="0" dirty="0"/>
          </a:p>
        </p:txBody>
      </p:sp>
    </p:spTree>
    <p:extLst>
      <p:ext uri="{BB962C8B-B14F-4D97-AF65-F5344CB8AC3E}">
        <p14:creationId xmlns:p14="http://schemas.microsoft.com/office/powerpoint/2010/main" val="3786330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8653" y="0"/>
            <a:ext cx="8230499" cy="1606378"/>
          </a:xfrm>
        </p:spPr>
        <p:txBody>
          <a:bodyPr/>
          <a:lstStyle/>
          <a:p>
            <a:r>
              <a:rPr lang="en-US" sz="4800" dirty="0" smtClean="0"/>
              <a:t>15 Public Health Preparedness Capabilities</a:t>
            </a:r>
            <a:endParaRPr lang="en-US" sz="4800" dirty="0"/>
          </a:p>
        </p:txBody>
      </p:sp>
      <p:sp>
        <p:nvSpPr>
          <p:cNvPr id="6" name="Content Placeholder 1"/>
          <p:cNvSpPr>
            <a:spLocks noGrp="1"/>
          </p:cNvSpPr>
          <p:nvPr>
            <p:ph sz="half" idx="1"/>
          </p:nvPr>
        </p:nvSpPr>
        <p:spPr>
          <a:xfrm>
            <a:off x="457200" y="1867467"/>
            <a:ext cx="4003589" cy="4584453"/>
          </a:xfrm>
        </p:spPr>
        <p:txBody>
          <a:bodyPr>
            <a:normAutofit fontScale="77500" lnSpcReduction="20000"/>
          </a:bodyPr>
          <a:lstStyle/>
          <a:p>
            <a:pPr marL="514350" indent="-514350">
              <a:buFont typeface="+mj-lt"/>
              <a:buAutoNum type="arabicPeriod"/>
            </a:pPr>
            <a:r>
              <a:rPr lang="en-US" dirty="0" smtClean="0"/>
              <a:t>Community Preparedness</a:t>
            </a:r>
          </a:p>
          <a:p>
            <a:pPr marL="514350" indent="-514350">
              <a:buFont typeface="+mj-lt"/>
              <a:buAutoNum type="arabicPeriod"/>
            </a:pPr>
            <a:r>
              <a:rPr lang="en-US" dirty="0" smtClean="0"/>
              <a:t>Community Recovery</a:t>
            </a:r>
          </a:p>
          <a:p>
            <a:pPr marL="514350" indent="-514350">
              <a:buFont typeface="+mj-lt"/>
              <a:buAutoNum type="arabicPeriod"/>
            </a:pPr>
            <a:r>
              <a:rPr lang="en-US" dirty="0" smtClean="0"/>
              <a:t>Emergency Operations Coordination</a:t>
            </a:r>
          </a:p>
          <a:p>
            <a:pPr marL="514350" indent="-514350">
              <a:buFont typeface="+mj-lt"/>
              <a:buAutoNum type="arabicPeriod"/>
            </a:pPr>
            <a:r>
              <a:rPr lang="en-US" dirty="0" smtClean="0"/>
              <a:t>Emergency Public Information &amp; Warning</a:t>
            </a:r>
          </a:p>
          <a:p>
            <a:pPr marL="514350" indent="-514350">
              <a:buFont typeface="+mj-lt"/>
              <a:buAutoNum type="arabicPeriod"/>
            </a:pPr>
            <a:r>
              <a:rPr lang="en-US" dirty="0" smtClean="0"/>
              <a:t>Fatality Management</a:t>
            </a:r>
          </a:p>
          <a:p>
            <a:pPr marL="514350" indent="-514350">
              <a:buFont typeface="+mj-lt"/>
              <a:buAutoNum type="arabicPeriod"/>
            </a:pPr>
            <a:r>
              <a:rPr lang="en-US" dirty="0" smtClean="0"/>
              <a:t>Information Sharing</a:t>
            </a:r>
          </a:p>
          <a:p>
            <a:pPr marL="514350" indent="-514350">
              <a:buFont typeface="+mj-lt"/>
              <a:buAutoNum type="arabicPeriod"/>
            </a:pPr>
            <a:r>
              <a:rPr lang="en-US" dirty="0" smtClean="0"/>
              <a:t>Mass Care</a:t>
            </a:r>
          </a:p>
          <a:p>
            <a:pPr marL="514350" indent="-514350">
              <a:buFont typeface="+mj-lt"/>
              <a:buAutoNum type="arabicPeriod"/>
            </a:pPr>
            <a:r>
              <a:rPr lang="en-US" dirty="0" smtClean="0"/>
              <a:t>Medical Countermeasure Dispensing</a:t>
            </a:r>
          </a:p>
        </p:txBody>
      </p:sp>
      <p:sp>
        <p:nvSpPr>
          <p:cNvPr id="7" name="Content Placeholder 1"/>
          <p:cNvSpPr txBox="1">
            <a:spLocks/>
          </p:cNvSpPr>
          <p:nvPr/>
        </p:nvSpPr>
        <p:spPr>
          <a:xfrm>
            <a:off x="4625563" y="1846870"/>
            <a:ext cx="4003589" cy="4605050"/>
          </a:xfrm>
          <a:prstGeom prst="rect">
            <a:avLst/>
          </a:prstGeom>
        </p:spPr>
        <p:txBody>
          <a:bodyPr vert="horz" lIns="91440" tIns="45720" rIns="91440" bIns="45720" rtlCol="0">
            <a:normAutofit fontScale="70000" lnSpcReduction="20000"/>
          </a:bodyPr>
          <a:lstStyle>
            <a:lvl1pPr marL="457200" indent="-457200" algn="l" defTabSz="514350" rtl="0" eaLnBrk="1" latinLnBrk="0" hangingPunct="1">
              <a:lnSpc>
                <a:spcPct val="100000"/>
              </a:lnSpc>
              <a:spcBef>
                <a:spcPts val="1200"/>
              </a:spcBef>
              <a:buClr>
                <a:schemeClr val="bg2"/>
              </a:buClr>
              <a:buSzPct val="75000"/>
              <a:buFont typeface="Wingdings" panose="05000000000000000000" pitchFamily="2" charset="2"/>
              <a:buChar char="§"/>
              <a:defRPr sz="3000" b="1" kern="1200" spc="56" baseline="0">
                <a:solidFill>
                  <a:schemeClr val="bg1"/>
                </a:solidFill>
                <a:latin typeface="+mn-lt"/>
                <a:ea typeface="+mn-ea"/>
                <a:cs typeface="+mn-cs"/>
              </a:defRPr>
            </a:lvl1pPr>
            <a:lvl2pPr marL="914400" indent="-457200" algn="l" defTabSz="514350" rtl="0" eaLnBrk="1" latinLnBrk="0" hangingPunct="1">
              <a:lnSpc>
                <a:spcPct val="100000"/>
              </a:lnSpc>
              <a:spcBef>
                <a:spcPts val="600"/>
              </a:spcBef>
              <a:buClr>
                <a:schemeClr val="bg2"/>
              </a:buClr>
              <a:buSzPct val="75000"/>
              <a:buFont typeface="Wingdings" panose="05000000000000000000" pitchFamily="2" charset="2"/>
              <a:buChar char="§"/>
              <a:defRPr sz="3000" b="0" kern="1200" spc="56" baseline="0">
                <a:solidFill>
                  <a:schemeClr val="bg1"/>
                </a:solidFill>
                <a:latin typeface="+mn-lt"/>
                <a:ea typeface="+mn-ea"/>
                <a:cs typeface="+mn-cs"/>
              </a:defRPr>
            </a:lvl2pPr>
            <a:lvl3pPr marL="1371600" indent="-457200" algn="l" defTabSz="514350" rtl="0" eaLnBrk="1" latinLnBrk="0" hangingPunct="1">
              <a:lnSpc>
                <a:spcPct val="100000"/>
              </a:lnSpc>
              <a:spcBef>
                <a:spcPts val="600"/>
              </a:spcBef>
              <a:buClr>
                <a:schemeClr val="bg1"/>
              </a:buClr>
              <a:buSzPct val="75000"/>
              <a:buFont typeface="Wingdings" panose="05000000000000000000" pitchFamily="2" charset="2"/>
              <a:buChar char="§"/>
              <a:defRPr sz="3000" kern="1200" spc="56" baseline="0">
                <a:solidFill>
                  <a:schemeClr val="bg1"/>
                </a:solidFill>
                <a:latin typeface="+mn-lt"/>
                <a:ea typeface="+mn-ea"/>
                <a:cs typeface="+mn-cs"/>
              </a:defRPr>
            </a:lvl3pPr>
            <a:lvl4pPr marL="1828800" indent="-457200" algn="l" defTabSz="514350" rtl="0" eaLnBrk="1" latinLnBrk="0" hangingPunct="1">
              <a:lnSpc>
                <a:spcPct val="100000"/>
              </a:lnSpc>
              <a:spcBef>
                <a:spcPts val="600"/>
              </a:spcBef>
              <a:buClr>
                <a:schemeClr val="bg2"/>
              </a:buClr>
              <a:buSzPct val="50000"/>
              <a:buFont typeface="Wingdings" panose="05000000000000000000" pitchFamily="2" charset="2"/>
              <a:buChar char="§"/>
              <a:defRPr sz="2400" kern="1200" spc="56" baseline="0">
                <a:solidFill>
                  <a:schemeClr val="bg1"/>
                </a:solidFill>
                <a:latin typeface="+mn-lt"/>
                <a:ea typeface="+mn-ea"/>
                <a:cs typeface="+mn-cs"/>
              </a:defRPr>
            </a:lvl4pPr>
            <a:lvl5pPr marL="2286000" indent="-457200" algn="l" defTabSz="514350" rtl="0" eaLnBrk="1" latinLnBrk="0" hangingPunct="1">
              <a:lnSpc>
                <a:spcPct val="100000"/>
              </a:lnSpc>
              <a:spcBef>
                <a:spcPts val="600"/>
              </a:spcBef>
              <a:buClr>
                <a:schemeClr val="bg2"/>
              </a:buClr>
              <a:buSzPct val="50000"/>
              <a:buFont typeface="Wingdings" panose="05000000000000000000" pitchFamily="2" charset="2"/>
              <a:buChar char="§"/>
              <a:defRPr sz="2400" kern="1200" spc="56" baseline="0">
                <a:solidFill>
                  <a:schemeClr val="bg1"/>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514350" indent="-514350">
              <a:buFont typeface="+mj-lt"/>
              <a:buAutoNum type="arabicPeriod" startAt="9"/>
            </a:pPr>
            <a:r>
              <a:rPr lang="en-US" dirty="0" smtClean="0"/>
              <a:t>Medical Materiel Management &amp; Distribution</a:t>
            </a:r>
          </a:p>
          <a:p>
            <a:pPr marL="514350" indent="-514350">
              <a:buFont typeface="+mj-lt"/>
              <a:buAutoNum type="arabicPeriod" startAt="9"/>
            </a:pPr>
            <a:r>
              <a:rPr lang="en-US" dirty="0" smtClean="0"/>
              <a:t>Medical Surge</a:t>
            </a:r>
          </a:p>
          <a:p>
            <a:pPr marL="514350" indent="-514350">
              <a:buFont typeface="+mj-lt"/>
              <a:buAutoNum type="arabicPeriod" startAt="9"/>
            </a:pPr>
            <a:r>
              <a:rPr lang="en-US" dirty="0" smtClean="0"/>
              <a:t>Non-Pharmaceutical Interventions</a:t>
            </a:r>
          </a:p>
          <a:p>
            <a:pPr marL="514350" indent="-514350">
              <a:buFont typeface="+mj-lt"/>
              <a:buAutoNum type="arabicPeriod" startAt="9"/>
            </a:pPr>
            <a:r>
              <a:rPr lang="en-US" dirty="0" smtClean="0"/>
              <a:t>Public Health Laboratory Testing</a:t>
            </a:r>
          </a:p>
          <a:p>
            <a:pPr marL="514350" indent="-514350">
              <a:buFont typeface="+mj-lt"/>
              <a:buAutoNum type="arabicPeriod" startAt="9"/>
            </a:pPr>
            <a:r>
              <a:rPr lang="en-US" dirty="0" smtClean="0"/>
              <a:t>Public Health Surveillance and Epidemiological Investigation</a:t>
            </a:r>
          </a:p>
          <a:p>
            <a:pPr marL="514350" indent="-514350">
              <a:buFont typeface="+mj-lt"/>
              <a:buAutoNum type="arabicPeriod" startAt="9"/>
            </a:pPr>
            <a:r>
              <a:rPr lang="en-US" dirty="0" smtClean="0"/>
              <a:t>Responder Safety and Health</a:t>
            </a:r>
          </a:p>
          <a:p>
            <a:pPr marL="514350" indent="-514350">
              <a:buFont typeface="+mj-lt"/>
              <a:buAutoNum type="arabicPeriod" startAt="9"/>
            </a:pPr>
            <a:r>
              <a:rPr lang="en-US" dirty="0" smtClean="0"/>
              <a:t>Volunteer Management</a:t>
            </a:r>
          </a:p>
        </p:txBody>
      </p:sp>
    </p:spTree>
    <p:extLst>
      <p:ext uri="{BB962C8B-B14F-4D97-AF65-F5344CB8AC3E}">
        <p14:creationId xmlns:p14="http://schemas.microsoft.com/office/powerpoint/2010/main" val="2727508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88464" y="2255630"/>
            <a:ext cx="4040981" cy="3497314"/>
          </a:xfrm>
        </p:spPr>
        <p:txBody>
          <a:bodyPr/>
          <a:lstStyle/>
          <a:p>
            <a:r>
              <a:rPr lang="en-US" dirty="0"/>
              <a:t>HSEEP Preparedness Toolkit</a:t>
            </a:r>
          </a:p>
          <a:p>
            <a:r>
              <a:rPr lang="en-US" u="sng" dirty="0">
                <a:hlinkClick r:id="rId3"/>
              </a:rPr>
              <a:t>https://</a:t>
            </a:r>
            <a:r>
              <a:rPr lang="en-US" u="sng" dirty="0" smtClean="0">
                <a:hlinkClick r:id="rId3"/>
              </a:rPr>
              <a:t>www.preptoolkit.org/web/hseep-resources</a:t>
            </a:r>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4660182" y="2034858"/>
            <a:ext cx="4027517" cy="3923982"/>
          </a:xfrm>
        </p:spPr>
      </p:pic>
      <p:sp>
        <p:nvSpPr>
          <p:cNvPr id="3" name="Title 2"/>
          <p:cNvSpPr>
            <a:spLocks noGrp="1"/>
          </p:cNvSpPr>
          <p:nvPr>
            <p:ph type="title"/>
          </p:nvPr>
        </p:nvSpPr>
        <p:spPr/>
        <p:txBody>
          <a:bodyPr/>
          <a:lstStyle/>
          <a:p>
            <a:r>
              <a:rPr lang="en-US" sz="5400" dirty="0" smtClean="0"/>
              <a:t>A Sheep? No, HSEEP!         </a:t>
            </a:r>
            <a:r>
              <a:rPr lang="en-US" sz="2800" dirty="0" smtClean="0"/>
              <a:t>(Homeland Security Exercise &amp; Evaluation Program)</a:t>
            </a:r>
            <a:endParaRPr lang="en-US" sz="2800" dirty="0"/>
          </a:p>
        </p:txBody>
      </p:sp>
      <p:pic>
        <p:nvPicPr>
          <p:cNvPr id="4" name="Picture 3"/>
          <p:cNvPicPr>
            <a:picLocks noChangeAspect="1"/>
          </p:cNvPicPr>
          <p:nvPr/>
        </p:nvPicPr>
        <p:blipFill>
          <a:blip r:embed="rId5"/>
          <a:stretch>
            <a:fillRect/>
          </a:stretch>
        </p:blipFill>
        <p:spPr>
          <a:xfrm>
            <a:off x="-9525" y="5752944"/>
            <a:ext cx="3934374" cy="1114581"/>
          </a:xfrm>
          <a:prstGeom prst="rect">
            <a:avLst/>
          </a:prstGeom>
        </p:spPr>
      </p:pic>
    </p:spTree>
    <p:extLst>
      <p:ext uri="{BB962C8B-B14F-4D97-AF65-F5344CB8AC3E}">
        <p14:creationId xmlns:p14="http://schemas.microsoft.com/office/powerpoint/2010/main" val="1245389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
            <a:ext cx="8230499" cy="1381028"/>
          </a:xfrm>
        </p:spPr>
        <p:txBody>
          <a:bodyPr/>
          <a:lstStyle/>
          <a:p>
            <a:r>
              <a:rPr lang="en-US" sz="6000" dirty="0" smtClean="0"/>
              <a:t>Always Successful?</a:t>
            </a:r>
            <a:endParaRPr lang="en-US" sz="6000" dirty="0"/>
          </a:p>
        </p:txBody>
      </p:sp>
      <p:pic>
        <p:nvPicPr>
          <p:cNvPr id="1026" name="Picture 2" descr="https://thepwnzone.files.wordpress.com/2011/07/exercise-fail-girl-on-treadm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49" y="2577674"/>
            <a:ext cx="3876675" cy="29230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488" y="5748259"/>
            <a:ext cx="3934374" cy="1114581"/>
          </a:xfrm>
          <a:prstGeom prst="rect">
            <a:avLst/>
          </a:prstGeom>
        </p:spPr>
      </p:pic>
      <p:pic>
        <p:nvPicPr>
          <p:cNvPr id="2" name="Picture 2" descr="http://cdn.meme.am/instances/500x/652154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889" y="2261885"/>
            <a:ext cx="29908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8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430"/>
            <a:ext cx="8230499" cy="1381028"/>
          </a:xfrm>
        </p:spPr>
        <p:txBody>
          <a:bodyPr/>
          <a:lstStyle/>
          <a:p>
            <a:r>
              <a:rPr lang="en-US" sz="6000" dirty="0" smtClean="0"/>
              <a:t>Types of Exercises</a:t>
            </a:r>
            <a:endParaRPr lang="en-US" sz="6000" dirty="0"/>
          </a:p>
        </p:txBody>
      </p:sp>
      <p:pic>
        <p:nvPicPr>
          <p:cNvPr id="4" name="Picture 3"/>
          <p:cNvPicPr>
            <a:picLocks noChangeAspect="1"/>
          </p:cNvPicPr>
          <p:nvPr/>
        </p:nvPicPr>
        <p:blipFill>
          <a:blip r:embed="rId3"/>
          <a:stretch>
            <a:fillRect/>
          </a:stretch>
        </p:blipFill>
        <p:spPr>
          <a:xfrm>
            <a:off x="23257" y="5875639"/>
            <a:ext cx="3467649" cy="9823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082" y="1392459"/>
            <a:ext cx="5623914" cy="4574116"/>
          </a:xfrm>
          <a:prstGeom prst="rect">
            <a:avLst/>
          </a:prstGeom>
        </p:spPr>
      </p:pic>
    </p:spTree>
    <p:extLst>
      <p:ext uri="{BB962C8B-B14F-4D97-AF65-F5344CB8AC3E}">
        <p14:creationId xmlns:p14="http://schemas.microsoft.com/office/powerpoint/2010/main" val="2761529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57201" y="1801006"/>
            <a:ext cx="4040981" cy="3753708"/>
          </a:xfrm>
        </p:spPr>
        <p:txBody>
          <a:bodyPr/>
          <a:lstStyle/>
          <a:p>
            <a:r>
              <a:rPr lang="en-US" sz="3600" dirty="0" smtClean="0"/>
              <a:t>Discussion-based</a:t>
            </a:r>
          </a:p>
          <a:p>
            <a:pPr marL="0" indent="0">
              <a:buNone/>
            </a:pPr>
            <a:endParaRPr lang="en-US" dirty="0"/>
          </a:p>
        </p:txBody>
      </p:sp>
      <p:sp>
        <p:nvSpPr>
          <p:cNvPr id="7" name="Content Placeholder 6"/>
          <p:cNvSpPr>
            <a:spLocks noGrp="1"/>
          </p:cNvSpPr>
          <p:nvPr>
            <p:ph sz="half" idx="12"/>
          </p:nvPr>
        </p:nvSpPr>
        <p:spPr>
          <a:xfrm>
            <a:off x="4498182" y="1810871"/>
            <a:ext cx="4189517" cy="3743843"/>
          </a:xfrm>
        </p:spPr>
        <p:txBody>
          <a:bodyPr/>
          <a:lstStyle/>
          <a:p>
            <a:r>
              <a:rPr lang="en-US" sz="3600" dirty="0"/>
              <a:t>Operations-based</a:t>
            </a:r>
          </a:p>
          <a:p>
            <a:endParaRPr lang="en-US" dirty="0"/>
          </a:p>
        </p:txBody>
      </p:sp>
      <p:sp>
        <p:nvSpPr>
          <p:cNvPr id="3" name="Title 2"/>
          <p:cNvSpPr>
            <a:spLocks noGrp="1"/>
          </p:cNvSpPr>
          <p:nvPr>
            <p:ph type="title"/>
          </p:nvPr>
        </p:nvSpPr>
        <p:spPr>
          <a:xfrm>
            <a:off x="457200" y="311659"/>
            <a:ext cx="8230499" cy="1103122"/>
          </a:xfrm>
        </p:spPr>
        <p:txBody>
          <a:bodyPr/>
          <a:lstStyle/>
          <a:p>
            <a:r>
              <a:rPr lang="en-US" sz="6000" dirty="0" smtClean="0"/>
              <a:t>Types of Exercises</a:t>
            </a:r>
            <a:endParaRPr lang="en-US" sz="6000" dirty="0"/>
          </a:p>
        </p:txBody>
      </p:sp>
      <p:pic>
        <p:nvPicPr>
          <p:cNvPr id="4" name="Picture 3"/>
          <p:cNvPicPr>
            <a:picLocks noChangeAspect="1"/>
          </p:cNvPicPr>
          <p:nvPr/>
        </p:nvPicPr>
        <p:blipFill>
          <a:blip r:embed="rId3"/>
          <a:stretch>
            <a:fillRect/>
          </a:stretch>
        </p:blipFill>
        <p:spPr>
          <a:xfrm>
            <a:off x="-9525" y="5752944"/>
            <a:ext cx="3934374" cy="1114581"/>
          </a:xfrm>
          <a:prstGeom prst="rect">
            <a:avLst/>
          </a:prstGeom>
        </p:spPr>
      </p:pic>
      <p:sp>
        <p:nvSpPr>
          <p:cNvPr id="5" name="AutoShape 2" descr="data:image/jpeg;base64,/9j/4AAQSkZJRgABAQAAAQABAAD/2wCEAAkGBxMTEhUSExMWFhUXGRoZGBUYFh0aGhkYGhgfHiAdHxgZHyggIBolGx0bITIhJikrLi4uGB8zODMtNygtLi0BCgoKDg0OGxAQGi0mICY3KzcxLSstLTArLi03Ly01KystLS8tLSsuLy0uLS0tLS0rKy0tLS01LS0tKy0tLS0rLf/AABEIAP4AxgMBIgACEQEDEQH/xAAcAAEAAgIDAQAAAAAAAAAAAAAABgcEBQIDCAH/xABPEAACAQMCAwUDBwcHCgUFAAABAgMABBEFIQYSMQcTQVFhInGBFDJCUpGhsQgjYnOCssEkMzRykqLRFRY1NkNjhJOz0hdUg5TwGCVEU1X/xAAZAQEBAQEBAQAAAAAAAAAAAAAAAgEDBAX/xAAlEQEBAAIBAwMEAwAAAAAAAAAAAQIRAxIxQSEiUQQTcbGBoeH/2gAMAwEAAhEDEQA/ALxpSsXVNRit4nnmcJGg5mY+A/x8MeNB3yyqqlmIVQMlicAAeJJ6CodqHappUWc3Svg4xGrP+AqqdQ1K+4iu3iiZorFGGRjCqudi4B9uQ9Qv4YqdaJ2Y6dAnK0Pft4vLuT7lHsgf/M0G20ztb0qZuX5QYz5yIUH2napra3KSIskbq6MMq6kFSD4gjYiq01bsx02ZCog7pvB4iQQfccg/EVDbHUNR4dkCOPlGnlvDYZb6p+g+2cHY7+eQHoKlarhriGC+gW4t35lPUfSVvFWHga2tApSmaBSlKBSlRjjfji102MNM3NIwPJCvz2/wX1NBJ60GrcaafbZE13CrL1QOGYHy5Vyc+lU/Bda3rmW735JaE7cuVUjOMDHtP6nIHX3VItC7I7CDeUPcN4lzhB7kXw95NBJLLta0mRwgueUnxdGVf7RGKmsE6uqujBlYAqykFSD0II2I9arrWOznTp4ynydYjjaSIcrLj7j7iN6gEN1qHDkyAt39k7HKgHHXcb/Mkxg46Gg9EUrX6Dq8V3bx3MJykgyPMeYI8CDtWwoFKUoFKUoFKUoFVN+UbdstjBGDtJNuPMKpP44q2apT8pIPixbfug0nN/X9jH90Nj3GgmnCOjR2lpFDGuPYDMcbsxGST5mtZr/GDpObSzg7+dQC5LcsUWenO3n48o3ra6tqgisJLmMhuS3MiHwJCezn0zitVwJo/dwK0ntSv+clY9Wkfc5Pp0HoKm34dePCXdy7RgNa6ww5vlqKT1C2w5R7id67oLzUMrb3lvDdQyHkd41KsAR85o29kgeYwamtMU1fluWeF7Y/2pvVtCu9CuRe6fzyWzHEkeCwC5+a/L9Hryv1H4y2z7dLAopljmSQ450Chgp8cNtkfAGpvWrvOGrOU80lrA582iUn8KpxVpxJ2rX9+xt9LgkRM7yIpeVh8BhB9/Tcb1r9L7PtZn9q4upIQevPMzt/ZVj+NTzjrW20+GGCyijE9w/dRKFAC9Pa5R1IJAGdt66NU0/VdOg+XTXxuhEVM1v3ahTGTh+VtjzLnIPpQaw9l90FymrXAbw3cD7nzWBacRa5o7ck8TXlv15zzP8AZMASp9GB/jW/m4JvdQtVvGvZYrhx3sUKtiFEO6IcAEtjGW+6s/s14mku4HSfIuYG7uYEYz5MQNsnBB9V9aDQTdrmpXClbPSmDfXYPIB8FVRn3munhHs5lllF7qrtJNzcwhZgw8/bO4wCdkXbb4ValfKCH6jqd7LNJbW0YtYozym4ZMu5HhFGcKF/SPwrBPAIkJaae7mY9S85A+CpjAqdiFc82N/Ouyp1b5d5yYYySY7/ACgh4Skgw1tc3MDDzlMsZ9GjkyMZ8sVsdCvxqNtNbXUYWVCYZ0Hzc42kTPQMPaHl5mpPIoIINQ/SG5dVZVG0lqS/vjmUIT5bOw+NZ2ulZdOfHcpNWfDQdhV/JbXt5pUhOFLMoPg8bcpx6MpB/ZHnV31R/CTBuK7kpuAjgnyIjQH+9tV4VbzFKUoFKUoFKUoFQ7tY4e+W6bMijMkY72MDqWQZwPUrkfGpjSgoXgPVHu9CvLQZaWGKRFHUsjKWUAe8Ffsqc8F6vHPbxsh2IAIPVWUYZSPMEVXWlwHTOJGtk2imYgL4csg5k29GwB6VK7+0+Q6ijR+zBec2UA2W5UZyPIOoOwHUVOXy78Nl3hfP78J7X2uEL5UHzFc6pxs1dMLWL8QQyTspZY15mC9eUdSM+QyfhWXG4YBgcggEHzBGRXC5txIjRno6lT7iMVo+A5i1jEjHLQl4GPmYXKdfHYCjGLrGmK+sabKx6CYBTjlyiggj9I5+4VuuJdatrmHULFHDzRW7mSPBGMocbkYO+Oh2yKw+LdHknjR4HCXMDiWBz05gCCp/RYHBrSatc31xHNFFpgtLm4Ajnuy8RUp0bDL7TezkAetBv7Hi2O2g0qFo5XN1HGisi5VSEQZY/Hw8AT4ViaBEg1DVCg6zRZOPpd1lhn4g/GtVZ2OsWSfJrR7ae3UEQvPkPCN8A4HtAeHX+FZ3D6xWBis5pmku7tpJmk5Se8fHtHPRVAGB7qCV10z3SIUVmCmRuVATuzYJwPXAJ+FdpNR7iMZutOPUC4cfE28gH30EipXwUoNTxFq8dvEzyMFVRlj6eXvPlWk4Ft5Ak+o3S8rzDKIcAx2yZZQfItnmOfIVre0qNJHtoZjiGS6jWQ+a8rYHuJrfdo18LfTLlgeXMfdrjwL4UD3YqMfW7ejlvTjMJ+UR7DEa51K/1DlIQ8wGfOWTnAB8SFXf3jzq8ar/ALDtLEOlRNgc0zNIT55OB9wFWBVvOUpSgUpSgUpSgUpSgoztPQDiXTiNiy25Pv8AlEg/ACpZx6wxZr9I3cXL57ZLf3aiPaeT/nLp/utsf896kt7KbjUyn0LVFCjA/nphlm+EeAPe3nU5dnXhx3nEssvmL7q764ouABXKtnZGd3laKd6ivB8xitjzqVZ5p5OUjBAeZiAR7qlLVHr0HnOankysno9P0nBjy5e5sr68cW8skShpFRmRT0LAZAOK6eF9aS8tY7lBgON1+qw2YfA1y0aXHw+yo5wdKtreXemHYc5ubf1jk3ZdvFT09M1uN3NuX1HH9vkuMTaoXxKQus6WxHzkuEz5HkyPxP21NKhPaqxihtr0EZtbhJOUnBdTsyjPiRj4VTi39/eNnlG1anWHlaNGjBaSGaKVVHVgr4YD15C32VlW8yXKLcQMHjcZB8vQ+TDoRWysLEqcmuE6up9bO8E4NejYivtKV3fJRnjfQVuoHjO3N0b6rj5rVAOMdba80L2gRNbzxxXA/SVWXPuY4O/jVwzRhgQfGqu1nT1+XPa/Q1GB0IwMC4j3jf37dantXovv4t+Z+vCy+zKVW0qyK9O5QH+sowf7wNSeqZ7B+InRptJuMiSIs0YPocOnwO49CfKrmqnnKUpQKUpQKUpQKUpQUP2vOY+IdPkb5oW3OegwLh87/f8AEVI5gbfWJOb+bukR428O8iHKyerYGceVY35QfDE08MV5EOYW4fvAOoQ4PP7lIOffnwrnwbq1vq9isE5BnQDnQNyupQ+zIh656HI6Gss3F8efRltNxdp9YV2o4IyOlRJuDJ/o6ncgeAMcTH4nlGaxdT4qs9Ig7lp2uZgxJQuDIzMc5Yj2UX08B4Gk35bn9vXt3/KcV0XFqH6158vO0y/luo5TKYIww/NoCE5Cd8j6W2dzXomOQMAynKkAg+YIyD9lLNpxyuN3HVb2wQbVD+0mzGIrmGVIr2D2oQzqplTbmQg45gR0+I8am9eX+0bV/lOozyZBVWMaY+qhwPt3PxpJoyyuV3XoXhHiaG/txPFsRgSRk7o3kfTyPjWt4g0q2jaXUb9zNHGuI4XUGOMdMLH0aRjn2j5+lVT2WWV04mlsJOW5h5SYm+ZPE2fZPkwZdvPmHQje3eE+JodRiIaMLNG2Jrd8Eo6nqAeq56HGxFalB9F0rUonbUbG3SGCT2/kBlJ7xfPlwArEdOhFTzhLi+C+DBA0UybSW8mzqR5fWHrj3gVmcRWtzNGI7eZYeY4klILMEI35N/n+pquOL+HdOsFVredotQjxLES7PJIwPRlHTm38vszQW4WrQ8Y6y1rHFLsIjKqTOR8xGBwwx09rAPvqrdZ1PUdbg7uKFFWDeZObDtKFJzyncKegHnUp7PuM4tRgNlecvfkGMxnYTIF9ej+Y9M0bjdXabafqaNGrcwORkMNwwPiDUL1VhcatZQpgtCZJ5CN+VMAAH3nH212js8uITyWepSQwZz3TxiQpk9FbI2rf8IcIxaesnI7ySSkGSV8czY93QZJPjUTG+Xoz5cOm9M9b3/xXvalC2n6nbanDkF2y4Hi0eAR+0hxV/wAUgYBhuCAQfQ1RPb9qad1Ba5Bk5zKR4qvKVHu5s/3aufh1SLS3DAhhDGCD1B5BkH1q3mbGlKUClKUClKUClKUHCWJWUqwDKwIKkZBBGCCPEEVVHEfYqjzm4sLg2rE55MHlU/oMpDKOu2/Xw6VbVKCmp+ynVZByS6uxToR+c6eWObf4muU3AOn6JaSX1zm7lXZA4AQuxwoEe+/iSSdgTtVx1RfaVcSaprEWlofzEBDSFfA8uXJOfBSFHkSaDq4B4H+VQzX14AZLtH7oEbIrZHOB4eAXyAqc8B2dxBaLbXK+3CTGrggiSMfNI36AbYPlUgijCgKowAAAPQDA+6udB9TqK8iapCwnlXG4kcEeoY165qpePuz+4+UveWMayd6Dzx5AZWIALLkgEHc+fWlbjq31a38n/IuLoY/2S/v1POK+D2lk+W2UncXqjZgcJKPquPM9Ob7aweyzhWe1ElxcqI5JFVFiGPZRd8kj6RPhU+pDLW/REeDuLzcs9pcxmC9iHtp0DY250z8Djf7K6phZaSF5I2nvJm9kDD3MzE7nm+ivqMAeVd3aBwy1yiXNv7N5bHnhYbc/Kc92ff4ep8jWVw3xLBdWgv2Co0asJtt4mQZdenNjfmA8j76MQXXLu8sb9NWezEMUmI7lFnEgcMcczYUcr9DncZUeZzHeM+FOTV4kilEMd2yvFL0EbN13B+t5fWFT/Xtenu7aSOPSriWCVSA7MqEjwdYz7WxAIqP6rD8v4ejnb2biyyCd+b803KQfEHu+VvetBtZbLiWyBC91eIpwCcM2PPBKt6eJrUX3HGvMpjXTXjfoWW1mLe8A5HX31b/Z9rPyvTrackFmjAfH119lvccjPxqQ0FC8Cdld1dXAvdVB5SeYxOfzkjDpzjwTbp1PTar6pSgUpSgUpSgUpSgUpSgw9ZnaO3mkU4ZI3YHrghSRsfWvNuk9oWv3LFLeWSVgMlUhRiB54CV6N4i/olx+pk/cNUf+Tan8quj5RL97UGP/AJd4q/8A13X/ALVf+yufYoss2oXlzOS0oTDsw353cZz4A+yavTiXUxbWk9w3SONm95A2HxOB8aqnsMsXFrPdP1uJTg+fJnP94mgsqvtfK+0GNqFu0kbIsjRMR7MiYyp8Dggg7+HjWkGo6ii8slikz5x3kE6IhH1ikpDL6gc2PCpHSg0el2t48xnunWNVUrHbQsSgz1aRyAXbHoAK3lK+0HyoJpgWy1iW1XaG9j79E+isy5Dge8KTU8qG8fKIptPvdsw3KoSR/s5vZag2Ovca2Vo/JNNmQYzFGpdxtncL0GPPzFRbst7m5h1GEEtA874BGPzci+R6GpXqfEen20rLJLEJvpIqGSTp4iNWbp51ouAr6Ka/1OSDeFmgYHkZPa7vDeywBB5gfCgh/C3HjaE91p8sTTKkx5MMBgfEeIwfia3/AP8AUBF/5N/+YP8ACsa5gji4qgLKCJkB33BYxMucH1UVcj6LbHY28R98a/4UEG4D7Vk1K6+TLbtGeRn5i4PzcbYA9asivO/ZAgHEFwAAAPlIAHQASdK9EUClRybjzTFYq19bgg4I7wbEeop/n5pn/n7b/mr/AI0EjpWn03iqyuHEcF3BI56IkqljgZ+aDnpW4oFKUoFQxu1XSASPli7eUch+whN/hUzrzbofCt5ZPLHLogvcv7LudgFJHskbYPXoKCd8Udr9q6yW1nFLdF4ZMuqlFX2SDkOAxAG5OMYxufCM/k1L+fvD/u4/3jWv1C5vrOSa6/yOtrDJbtbuka+yA3Me8LL0bfc4xhRWy/JpH5+8/Vx/vNQTjt4v+70mRB1leNPhzc5/dx8a49mVn3Wl2i/Wj7w/+oxf8CKjn5SUx7q0j3wXc+mwA/jW47KL1msFgk2ltmaJ1PUAHK/3SB8KCZ1iard91DLL9RGb7FJ/Gsuse/tFmjeJxlHUqw9CMUGt4MuppbG3lnbmkkjDs2ANm3Gy7fNxW6qu9B1WTSpF0++Obcki1uz83lHSN/Igf/MVYEnTIoOfMKZrTu758fsrttHfO+cUGs481ee0ihnixyLPGJgVzmJjggeRz4iuntSQHTpH68kkDg+6ZR+Brr7Trn+SLbKCZbmWOJFHX54JPuAFZnaFpk0+nSwwKHkPd4XOCwR1JAJ8dqDdWenwxlnjjRWkPO7BRzMxA3JqPcKDOoaq3+9hXp9WEffWBDxZqKqFbRpcgAbSgjYV39nWm3iNd3F2qx/KZO8WLm5nU755j4DGABnw6UEf7SD3OsaZP0yyqT7pAOn7VXjXnvtE1Pv9cs7ZBnuJYg3qzOrMPgMffXoSg889kf8ArDc/8T/1Ksntn4mex08mIkSTN3SsPogglj7+UED1NVr2R/6w3P8AxP8A1KmH5RlszafC6jKpOC3oGRgD7s4HxFBseBeziwFhbme1illeNXd2HMSXGdj4AA428q2jdlmkH/8ACTfyeQfg9bngv+gWv6mP9wVuaCku1HhCw0q3iu7NGguFnTkYSu3TJOzsfAVc9nLzRox6sqn7Rmqa/KUuDyWcQ+k0jY8cgKBt+0auHShiCIHr3afuigyqUpQKUpQa/iL+iXH6mT9w1Sn5NP8APXn9SP8Aearq4i/olx+pk/cNUr+TT/PXn9SP95qCTflE6fz6fHN4xSj7HBH44qP8D6i8d7bSscR6jbJ7jcwjkPuJ5CfXnqZ9u740eXbOXiHu/OA/wx8aielcLG64fto4zyzpzTQv4h+8dsZ6jmG2fA4NBaAFfajvBHEgvbZZCOWVPzc0ed1ddj9vX41IqDC1fSobmJoZ4w8bdQfA+YPgR5ioPDd3GisI7gtNppJEc+OaSAnor+JXwHxx5VYtdNzbpIjRyKHRhhlYZBHqDQQ59UsJJHkW7u0J3KoZ+VhjrGgUqR/UFbjh6RQJX5boRkBzJdN5LvyqzFlGNzkCoXc6ddabcxWlvfG3s7tyEdo+97iTwQczADORg5/A1y410K+je3086q85vGKtGYFXliXBd+YEnGPDx3oNrwrC9/eNqsuO4QNHZIRuFyQZeXwJ3wev2Cp2K6LGzSGNIoxhEUKo8gBj7ayKBWv4g1VbW2muX3WJebHmegHvLECthUE4rBvdRt9OG8UIFzcjqpA+YjAbbkg4PnmgrviXRZbeztNWYn5TLOZZDk5HPl0H2L9+K9JaXerPDHMhysiK6n0YA/xqJ8XaIt5Zy2xG7L7Ho67qR8fuzWg/J+1h5LSa0kOWtnwozuEbO3uDBqCGdj/+sFx/xP8A1KtjtdiDaRd5HRAw94YEVUfYw2demPmtx++Kt/tY/wBE3n6v+IoOvs406QaXbq88hLwjBBHsA7jlOM7DbfNbmTR5cqVvJ1CoVIxGQx39sloyeYE+GB7I2ro4B/0bafqU/drf0FQ8R2AuOIbGzuXaaKK3Mo5sAs/Mxy3IANyibYxhat6qv4vTk4k0uUfTjkjIHkBJ18x7f3VaFApSlApSlBi6pbmSGWMdXR1/tKR/GvMycKa3pcUtyivAgA7xkkUnlB8QDnAJr1HWt4mse/s7mDp3kMiZ8uZCM/fQeYuMJdZW3T5e83cS4KB3UhiBzDZST671ePZ/E66baLIvKwiHs+mSRn15SKrztZnE2kaTc53KgHHn3YyPeCpFW9ZsDGhH1V/AUED4ntpNMuTqVsmYJSBexgZAGf50DqCNyceJ9anVjexzRpNEweNwCrDxB/j6VgcSa7bWkRe5YcrDAj6tJn6Kp456eVVtw9qNzpuLxrdo9Kun9iIvzmDm3V9h7IO/s+uOuMhcFY99drFG8r/NRWY+5Rn7a7FmUqHDLyEcwfI5SpGQc9MY3qpOJryyvdRmW4uA8EEI7qNZPYZ8EuQwOC4x08duuKy3SsMeq6aji7Ub+5tIZZ54x38iGG1WMZ+d7J5+uRkZ94qweFW+XX1xqb4ITFrAcYBVBmRh5guTg++qw0CwlNpfXyRSlIU5LQyt8wO3tsmcZdY9/Z86k/DHGNza2MMgtbd7OMBW7qQ96u+7MDkc2Tkj1p27ts6r7YtyvtaGx4z0+aUQx3UZkbAC5xknwBOxNbqKZWzysrY68rA49+K1DE1zVY7WCS4lOEjXJ9T0AHqTgfGq20KbUrApcS2qXD6i4fkEhW43Qty4IxhV336dK3/EqjUNQh00HENvi4vG8AF3SMnoCcgnPgSfCrE0+Is7SsImTYW7IMkRFRnL/pNk7bYA69aCF6fx/ZM4jmdraYfOiuEMbKfLJGD9tUnpXG9xYXd3NacnLNI2eZeYcvOxXG4x1r1JqujW9yvLPDHKOntqD953FUpx/wBmZsGW+sUaWBHV5bVjkAIebPm0e2MbkZ8s0Gl7A0kbVTLyNymKXmYA8oJwevSru7SbUyaXeIOvcsR+yM/wrnwLxXDqNqs8QCEey8WQTGw8NsbeRwMisnjL+gXf6iX9w0GB2Y3XeaVZt/ulU+9dj+FSioZ2Pf6Itf6p/eNTOgrPjk//AH7R/wD1vwqzKrLjds8QaQo3YCViPTlO/wDdP2VZtApSlApSlAr4RX2lB5i44vRFbXGmSsO8t71pIVG/5qUFjuNhgtnH6RqwdJ4wnureGLTbVppu6QPLIOWCJgoDZc45mB8B69cVD9f0RdK1oT38K3NnO7sHf2sc5ySRnHOhPQggjpv09Baa0RiQwcndEexyY5cemNqCL8McAxwSm8uXNzeOPakcDlQ+Ua49keH+FZet6GY7d4rW3ikikkZp7dyV51f54jbPKj53GRjr061J6x7+9jhjaWV1SNASzMcAAUFAcYQXFjALBpBLp0s6rHcB8tEiv7cLspOCo8OnstjxAwtbsRqTx2WlwJ3MRy8/LyICdvnnw8fEkn0qYW9h/lidpjD3GmiTvFjC8rXko27x/wBHH4+dWBZWccKCOJFjQdERQo+wVmlzOzGz5V+nBsKtCuovNcgBERi4FrG52EYiUgrnYAtsdh1Na3tF4GFtbzXVgWiQqRcQA5Rkz1UHcEeX2Y3qwdV0QSc7RkI7ghwRlJQRjDr5jGzjDAgdRtXRxPlNMue9YOVtZA7EAczd2RnHqTWol0qx+GdQk05IFsYZVwrxTwyqr778xVjksdwcYrWqDFNFHYW11BfIOVx84EMMMXVSSCDk+H3Cre4csnk0iCESNE7WyKJAMspK9d/HFZ/DXDsFlCIoV36vIfnyN4szeefDoKzS/uWzVV7/AJrahYxMp/ltvOyveJHlZ25dyA53ZDjceIBG2SatfhTiqzvU/k0gymA0RHK6eGCh3x4Z6bV9qve1HTO4iGp2i91dQuC0kexaNtjzqNmAOOvgTWoXBXFwMHOMY3z0x61A+zHtGj1GErKVjuY1zIvzVZc451yenTPkT6ioVx72hzajONL0snEjGN5eneb78reEeAST1I+8HZqsQ4iu/kGTacj8xHzBkr0/R7zIX0zjberb4y/oF3+ol/cNYHAHB0WmWwhQ88jbyy4wXb/tHQCtzrlkZ7eaEHBkjdAT0BZSM/fQRrse/wBEWv8AVP7xqZ1VGkcEa5bQrBBqUSRpsq90DjfPUjNZv+bnEP8A/Vi/5I/7aDF1Imbiu3Hhb2pP9oSdf+YPuq1Kg/AvBMttcT3t5OLi6lwveAYCoMbAeuB08hU4oFKUoFKUoFKUoNFxrw5Hf2ktu6gkqTG3ikgHssD4b/aMjoa898F8S6hpJZ+UvbRyGOeBm2jcny+gxwcH5p3r1ATXnTjWOPV9ZaCw2QgfKJQSEcx9X5fHlBCg43PpuQurSuNLOeyN+JQsKgl+bYoR1Ujzz0x18Kg+J9ccSzgxaajc0MPR7gjYO58E9PXx612/+FenhkKiURjlLwiRu7lZRsWBOc+4+NTZFAAAAAAwAOgA8KD5FGFAVQAAAAB0AHQVyr7XygVX3ahey3GNJtE555UMsngFiTJAyfFiPw86lXFfEEdjbvcSDONkTxdz0X/H0zXX2ZcNTwrLe32De3JBb/dx4HLH5DHjj0HhQcuDdSW4sreVcbxhSAMAMg5WXHhgitzUO0BWs9UvLA7RS/yuAeADnDgftDp6VMaD7XTdWyyI0bjKOpVh5gjBrur5QeduGOAvlGqz6dJMYe7EhBAyXCsAAPerc3uBq/8AgrgO001T3ClpGADTPu59B4KvoPvqsO0yP/J2o2urRA+03LKv1iq4++PI/Zq9IZAyhh0IBHuIoOdKUoFKUoFKUoFKUoFKUoFKVha1qkdrBJcTNyxxqWY+7wHmSdgPWgr3ts42a0hWzgx39wpBIPtJGdsgD6TbgfE+Fc+zThNbC1XmUfKJBzSt4jxCZPgo+GSagfAWnPq2pTancbxxvzKp8XH82vuRQD8BV10HyvtKUHysTVdSit4nmmYJGgyzf4DqST0Fd13cpGjSSMFRBlmOwAHrUF0y1k12dJWVk0uFsrG2zXMi+JA+gD67dPcGTwlpMuqXQ1K8iZLaLHyOBz1PXvWXz6Y9fdVqVxRAAAAAAMADYADwA8q5UFe9rtm6Jb6lCPzlnKGcjqYG2ce7z9M1IbeZXVXU5VgGBHiCM1u7y2WWN4nAZHUqyncFWGCCPIg1WXZ60lq8+kzsS9s3NCT9K3fcYPoc+7PpQTalfK+0ES7VNJ+U6bMv0o8Sp/WTr9qlh8a2XY1rgutLgGcvAO5b9gYX+5y1uiAdiMg9R5jxFVT2a3r6ZrM+mS/zM7ExAbjmPtRt6Ax5UjzA8qC9KUpQKUpQKUpQKUpQKUpQKpv8o7V2WG2tF6SsZG9yYAH2tn4VclVV29cNySwRX0OS9pkso3/NkglsfokAn0yfCg7Oy+7sxbCzt2fniAaRZEKOS+5blPUZ2z5AVNKobSNafUr5JEnNmwgEblWHeSe0WKoT1BODjw361LNK4rexvXtL6754DEJI5pR7YbOOUleufa+ypl8OuXFZOqdvlZtcJpVRSzsFVRlmY4AHmT4CsTS9WguF5oJo5QOpRgce8dRUC1LVl1i/XSYn5bZCXuJB1l7s/MU+C5I38fhVOTJjgk1+dVCtHpkD5ZznN06n5o/QGDv/AB6W5DEqKFVQqgYCgYAHkAK67G0SGNIo1CoihVUdAoGAK76BSlKBVcdqlmbeW21hASbdhHMB9KByRvj6pY/2qsesTVdPS4hkglGUkUow9CMfbQam3mV1V1OVYBlI8QRkH7K7KhvAFy0Pe6VOfz1mcIfrwMcoRt4A4+IqY0Cq37aNBZ4Y7+EkS2rAnHXkyDzD1VsH3E+VSLiHja2s5u4lWZ2CCRzHHzhEJxljnpn+FQK51u/urK5u/lMQt2MqiB4hjuwcAc2chiPA1lsiscMsuy4OA+JFv7KK5yvORiRVPzZB1Hp5+4ipDVI/k1LLy3h/2OYgP1gDZx+zjP7NXdWpKUpQKUpQKUpQKUpQKUpQVJ2kdkCXBa6scRT/ADmi6JIfNT9BvuPpVUw3d1YXKyX9m8jIvdr34YYGeqsQVbqcHfrXrGuueBXHK6hlPUMAR9hrLNqxyuN3HlfU+JPlFwh02B4Z5A0b8mMyc4xjlXbz3qU9lGhSWOvG1mKl1gYkjplkR8AnrjOM+hq79M4ctLd2eC2ijdurIgBPxAqA9ovB1/8ALV1XTXBnVQjRHAJAz0LbHI2KnFJNGWVyu6tKlVPw/wBs0a/mdTgktp1ADHkblJ8+Q+0vu3qc2PGunTAd3fW5z0Uyqrf2WIb7q1Lf0rHgvYn3SRG/qsD+BrIFApXF3A3JA95xUO1vtR0u2JVrlZGH0Yh3m/lzL7P30Gj7ZP5GbbVotponETDwlicHKtj3bdcZqE6pxiuoTE/LXsrWJEPKj8sskjLlum55W26HYeu2RrtzqvEXs29uIbJW5kaT2Q7DbJffmO52UYHiamfDvY5p8cEPymDvJwo7xu9k5S/U4AIGPDp0FG43V3YqjROLJ47q4MSSX7SKkaycrBisfTKgEnY4I9BW04X7Kb+9PNdFrS35y4jIOcscnliJ9k42y248jXoLTdNht0EcMaRoNgqqAPurLrNKuds14azhzQ4bK3jtoAQiDGT85j4sxAGWJ3O1bOlK1BSlKBSlKBSlKBSlKBSlKBSlKBSlKDX6rodtcjFxBHKP00DfjUUvuyLSZCT8mKE/UkdR/Zzj7qndKCqrnsKschobi5iYePMrfZ7IIPxp/wCEUy7R6vdqvgOY/wAGq1aUFTx9jHeZ+ValdSjyDeHvfm/CpVoPZrptqAEtlduveS/nHz7zsPgBUupQcY4woCqAANgAMAD3CuVKUClKUClKUClKUClKUClKUH//2Q=="/>
          <p:cNvSpPr>
            <a:spLocks noChangeAspect="1" noChangeArrowheads="1"/>
          </p:cNvSpPr>
          <p:nvPr/>
        </p:nvSpPr>
        <p:spPr bwMode="auto">
          <a:xfrm>
            <a:off x="155575" y="-1462088"/>
            <a:ext cx="2381250"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136" y="2796989"/>
            <a:ext cx="2793020" cy="256973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449" y="2898596"/>
            <a:ext cx="4212919" cy="2366516"/>
          </a:xfrm>
          <a:prstGeom prst="rect">
            <a:avLst/>
          </a:prstGeom>
        </p:spPr>
      </p:pic>
    </p:spTree>
    <p:extLst>
      <p:ext uri="{BB962C8B-B14F-4D97-AF65-F5344CB8AC3E}">
        <p14:creationId xmlns:p14="http://schemas.microsoft.com/office/powerpoint/2010/main" val="2366240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Introduction to Exercises&amp;quot;&quot;/&gt;&lt;property id=&quot;20307&quot; value=&quot;260&quot;/&gt;&lt;/object&gt;&lt;object type=&quot;3&quot; unique_id=&quot;10004&quot;&gt;&lt;property id=&quot;20148&quot; value=&quot;5&quot;/&gt;&lt;property id=&quot;20300&quot; value=&quot;Slide 2 - &amp;quot;Agenda&amp;quot;&quot;/&gt;&lt;property id=&quot;20307&quot; value=&quot;262&quot;/&gt;&lt;/object&gt;&lt;object type=&quot;3&quot; unique_id=&quot;10005&quot;&gt;&lt;property id=&quot;20148&quot; value=&quot;5&quot;/&gt;&lt;property id=&quot;20300&quot; value=&quot;Slide 3 - &amp;quot;Learning Objectives&amp;quot;&quot;/&gt;&lt;property id=&quot;20307&quot; value=&quot;284&quot;/&gt;&lt;/object&gt;&lt;object type=&quot;3&quot; unique_id=&quot;10006&quot;&gt;&lt;property id=&quot;20148&quot; value=&quot;5&quot;/&gt;&lt;property id=&quot;20300&quot; value=&quot;Slide 4 - &amp;quot;National Preparedness Goal&amp;quot;&quot;/&gt;&lt;property id=&quot;20307&quot; value=&quot;292&quot;/&gt;&lt;/object&gt;&lt;object type=&quot;3&quot; unique_id=&quot;10007&quot;&gt;&lt;property id=&quot;20148&quot; value=&quot;5&quot;/&gt;&lt;property id=&quot;20300&quot; value=&quot;Slide 6 - &amp;quot;A Sheep? No, HSEEP!         (Homeland Security Exercise &amp;amp; Evaluation Program)&amp;quot;&quot;/&gt;&lt;property id=&quot;20307&quot; value=&quot;271&quot;/&gt;&lt;/object&gt;&lt;object type=&quot;3&quot; unique_id=&quot;10008&quot;&gt;&lt;property id=&quot;20148&quot; value=&quot;5&quot;/&gt;&lt;property id=&quot;20300&quot; value=&quot;Slide 5 - &amp;quot;15 Public Health Preparedness Capabilities&amp;quot;&quot;/&gt;&lt;property id=&quot;20307&quot; value=&quot;285&quot;/&gt;&lt;/object&gt;&lt;object type=&quot;3&quot; unique_id=&quot;10009&quot;&gt;&lt;property id=&quot;20148&quot; value=&quot;5&quot;/&gt;&lt;property id=&quot;20300&quot; value=&quot;Slide 7 - &amp;quot;Always Successful?&amp;quot;&quot;/&gt;&lt;property id=&quot;20307&quot; value=&quot;261&quot;/&gt;&lt;/object&gt;&lt;object type=&quot;3&quot; unique_id=&quot;10010&quot;&gt;&lt;property id=&quot;20148&quot; value=&quot;5&quot;/&gt;&lt;property id=&quot;20300&quot; value=&quot;Slide 8 - &amp;quot;Types of Exercises&amp;quot;&quot;/&gt;&lt;property id=&quot;20307&quot; value=&quot;264&quot;/&gt;&lt;/object&gt;&lt;object type=&quot;3&quot; unique_id=&quot;10011&quot;&gt;&lt;property id=&quot;20148&quot; value=&quot;5&quot;/&gt;&lt;property id=&quot;20300&quot; value=&quot;Slide 9 - &amp;quot;Types of Exercises&amp;quot;&quot;/&gt;&lt;property id=&quot;20307&quot; value=&quot;286&quot;/&gt;&lt;/object&gt;&lt;object type=&quot;3&quot; unique_id=&quot;10012&quot;&gt;&lt;property id=&quot;20148&quot; value=&quot;5&quot;/&gt;&lt;property id=&quot;20300&quot; value=&quot;Slide 10 - &amp;quot;Discussion-based Exercises&amp;quot;&quot;/&gt;&lt;property id=&quot;20307&quot; value=&quot;263&quot;/&gt;&lt;/object&gt;&lt;object type=&quot;3&quot; unique_id=&quot;10013&quot;&gt;&lt;property id=&quot;20148&quot; value=&quot;5&quot;/&gt;&lt;property id=&quot;20300&quot; value=&quot;Slide 11 - &amp;quot;Discussion-based Exercises&amp;quot;&quot;/&gt;&lt;property id=&quot;20307&quot; value=&quot;287&quot;/&gt;&lt;/object&gt;&lt;object type=&quot;3&quot; unique_id=&quot;10015&quot;&gt;&lt;property id=&quot;20148&quot; value=&quot;5&quot;/&gt;&lt;property id=&quot;20300&quot; value=&quot;Slide 13 - &amp;quot;Discussion-based Exercises&amp;quot;&quot;/&gt;&lt;property id=&quot;20307&quot; value=&quot;294&quot;/&gt;&lt;/object&gt;&lt;object type=&quot;3&quot; unique_id=&quot;10016&quot;&gt;&lt;property id=&quot;20148&quot; value=&quot;5&quot;/&gt;&lt;property id=&quot;20300&quot; value=&quot;Slide 14 - &amp;quot;Operations-based Exercises&amp;quot;&quot;/&gt;&lt;property id=&quot;20307&quot; value=&quot;265&quot;/&gt;&lt;/object&gt;&lt;object type=&quot;3&quot; unique_id=&quot;10017&quot;&gt;&lt;property id=&quot;20148&quot; value=&quot;5&quot;/&gt;&lt;property id=&quot;20300&quot; value=&quot;Slide 15 - &amp;quot;Drills&amp;quot;&quot;/&gt;&lt;property id=&quot;20307&quot; value=&quot;279&quot;/&gt;&lt;/object&gt;&lt;object type=&quot;3&quot; unique_id=&quot;10018&quot;&gt;&lt;property id=&quot;20148&quot; value=&quot;5&quot;/&gt;&lt;property id=&quot;20300&quot; value=&quot;Slide 16 - &amp;quot;Functional Exercises (FE)&amp;quot;&quot;/&gt;&lt;property id=&quot;20307&quot; value=&quot;280&quot;/&gt;&lt;/object&gt;&lt;object type=&quot;3&quot; unique_id=&quot;10019&quot;&gt;&lt;property id=&quot;20148&quot; value=&quot;5&quot;/&gt;&lt;property id=&quot;20300&quot; value=&quot;Slide 17 - &amp;quot;Full-scale Exercises (FSE)&amp;quot;&quot;/&gt;&lt;property id=&quot;20307&quot; value=&quot;281&quot;/&gt;&lt;/object&gt;&lt;object type=&quot;3&quot; unique_id=&quot;10020&quot;&gt;&lt;property id=&quot;20148&quot; value=&quot;5&quot;/&gt;&lt;property id=&quot;20300&quot; value=&quot;Slide 18 - &amp;quot;Examples&amp;quot;&quot;/&gt;&lt;property id=&quot;20307&quot; value=&quot;269&quot;/&gt;&lt;/object&gt;&lt;object type=&quot;3&quot; unique_id=&quot;10021&quot;&gt;&lt;property id=&quot;20148&quot; value=&quot;5&quot;/&gt;&lt;property id=&quot;20300&quot; value=&quot;Slide 24 - &amp;quot;Planning the Exercise- Webinar #2&amp;quot;&quot;/&gt;&lt;property id=&quot;20307&quot; value=&quot;283&quot;/&gt;&lt;/object&gt;&lt;object type=&quot;3&quot; unique_id=&quot;10022&quot;&gt;&lt;property id=&quot;20148&quot; value=&quot;5&quot;/&gt;&lt;property id=&quot;20300&quot; value=&quot;Slide 20 - &amp;quot;How to Identify &amp;amp; Involve Partners&amp;quot;&quot;/&gt;&lt;property id=&quot;20307&quot; value=&quot;268&quot;/&gt;&lt;/object&gt;&lt;object type=&quot;3&quot; unique_id=&quot;10023&quot;&gt;&lt;property id=&quot;20148&quot; value=&quot;5&quot;/&gt;&lt;property id=&quot;20300&quot; value=&quot;Slide 25 - &amp;quot;Wrap Up – Review&amp;quot;&quot;/&gt;&lt;property id=&quot;20307&quot; value=&quot;290&quot;/&gt;&lt;/object&gt;&lt;object type=&quot;3&quot; unique_id=&quot;10024&quot;&gt;&lt;property id=&quot;20148&quot; value=&quot;5&quot;/&gt;&lt;property id=&quot;20300&quot; value=&quot;Slide 26 - &amp;quot;Upcoming Webinars&amp;quot;&quot;/&gt;&lt;property id=&quot;20307&quot; value=&quot;293&quot;/&gt;&lt;/object&gt;&lt;object type=&quot;3&quot; unique_id=&quot;10025&quot;&gt;&lt;property id=&quot;20148&quot; value=&quot;5&quot;/&gt;&lt;property id=&quot;20300&quot; value=&quot;Slide 27 - &amp;quot;Questions&amp;quot;&quot;/&gt;&lt;property id=&quot;20307&quot; value=&quot;289&quot;/&gt;&lt;/object&gt;&lt;object type=&quot;3&quot; unique_id=&quot;10026&quot;&gt;&lt;property id=&quot;20148&quot; value=&quot;5&quot;/&gt;&lt;property id=&quot;20300&quot; value=&quot;Slide 28 - &amp;quot;Contact Information&amp;quot;&quot;/&gt;&lt;property id=&quot;20307&quot; value=&quot;291&quot;/&gt;&lt;/object&gt;&lt;object type=&quot;3&quot; unique_id=&quot;10183&quot;&gt;&lt;property id=&quot;20148&quot; value=&quot;5&quot;/&gt;&lt;property id=&quot;20300&quot; value=&quot;Slide 12 - &amp;quot;Discussion-based Exercises&amp;quot;&quot;/&gt;&lt;property id=&quot;20307&quot; value=&quot;295&quot;/&gt;&lt;/object&gt;&lt;object type=&quot;3&quot; unique_id=&quot;10341&quot;&gt;&lt;property id=&quot;20148&quot; value=&quot;5&quot;/&gt;&lt;property id=&quot;20300&quot; value=&quot;Slide 19 - &amp;quot;Exercise Planning Team&amp;quot;&quot;/&gt;&lt;property id=&quot;20307&quot; value=&quot;296&quot;/&gt;&lt;/object&gt;&lt;object type=&quot;3&quot; unique_id=&quot;10451&quot;&gt;&lt;property id=&quot;20148&quot; value=&quot;5&quot;/&gt;&lt;property id=&quot;20300&quot; value=&quot;Slide 22 - &amp;quot;Planning Conferences&amp;quot;&quot;/&gt;&lt;property id=&quot;20307&quot; value=&quot;298&quot;/&gt;&lt;/object&gt;&lt;object type=&quot;3&quot; unique_id=&quot;10452&quot;&gt;&lt;property id=&quot;20148&quot; value=&quot;5&quot;/&gt;&lt;property id=&quot;20300&quot; value=&quot;Slide 23 - &amp;quot;Planning Conferences&amp;quot;&quot;/&gt;&lt;property id=&quot;20307&quot; value=&quot;299&quot;/&gt;&lt;/object&gt;&lt;object type=&quot;3&quot; unique_id=&quot;10664&quot;&gt;&lt;property id=&quot;20148&quot; value=&quot;5&quot;/&gt;&lt;property id=&quot;20300&quot; value=&quot;Slide 21 - &amp;quot;Exercise Planning  Team Organization&amp;quot;&quot;/&gt;&lt;property id=&quot;20307&quot; value=&quot;300&quot;/&gt;&lt;/object&gt;&lt;/object&gt;&lt;object type=&quot;8&quot; unique_id=&quot;10052&quot;&gt;&lt;/object&gt;&lt;/object&gt;&lt;/database&gt;"/>
  <p:tag name="SECTOMILLISECCONVERTED" val="1"/>
</p:tagLst>
</file>

<file path=ppt/theme/theme1.xml><?xml version="1.0" encoding="utf-8"?>
<a:theme xmlns:a="http://schemas.openxmlformats.org/drawingml/2006/main" name="1_Office Theme">
  <a:themeElements>
    <a:clrScheme name="MDH white hyperlinks for dark BG">
      <a:dk1>
        <a:srgbClr val="000000"/>
      </a:dk1>
      <a:lt1>
        <a:sysClr val="window" lastClr="FFFFFF"/>
      </a:lt1>
      <a:dk2>
        <a:srgbClr val="0073DF"/>
      </a:dk2>
      <a:lt2>
        <a:srgbClr val="FFFFFF"/>
      </a:lt2>
      <a:accent1>
        <a:srgbClr val="5C6770"/>
      </a:accent1>
      <a:accent2>
        <a:srgbClr val="4CCED1"/>
      </a:accent2>
      <a:accent3>
        <a:srgbClr val="FDD476"/>
      </a:accent3>
      <a:accent4>
        <a:srgbClr val="CF0A2C"/>
      </a:accent4>
      <a:accent5>
        <a:srgbClr val="E75300"/>
      </a:accent5>
      <a:accent6>
        <a:srgbClr val="A0D98C"/>
      </a:accent6>
      <a:hlink>
        <a:srgbClr val="FFFFFF"/>
      </a:hlink>
      <a:folHlink>
        <a:srgbClr val="C1E5F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_blue_template" id="{4954C3DF-AB72-49C7-BEF8-34EA25CFCE39}" vid="{A69A8EBA-6E3A-412A-803A-16CCBAC061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MDH_blue_template</Template>
  <TotalTime>11891</TotalTime>
  <Words>4599</Words>
  <Application>Microsoft Office PowerPoint</Application>
  <PresentationFormat>On-screen Show (4:3)</PresentationFormat>
  <Paragraphs>358</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1_Office Theme</vt:lpstr>
      <vt:lpstr>Introduction to Exercises</vt:lpstr>
      <vt:lpstr>Agenda</vt:lpstr>
      <vt:lpstr>Learning Objectives</vt:lpstr>
      <vt:lpstr>National Preparedness Goal</vt:lpstr>
      <vt:lpstr>15 Public Health Preparedness Capabilities</vt:lpstr>
      <vt:lpstr>A Sheep? No, HSEEP!         (Homeland Security Exercise &amp; Evaluation Program)</vt:lpstr>
      <vt:lpstr>Always Successful?</vt:lpstr>
      <vt:lpstr>Types of Exercises</vt:lpstr>
      <vt:lpstr>Types of Exercises</vt:lpstr>
      <vt:lpstr>Discussion-based Exercises</vt:lpstr>
      <vt:lpstr>Discussion-based Exercises</vt:lpstr>
      <vt:lpstr>Discussion-based Exercises</vt:lpstr>
      <vt:lpstr>Discussion-based Exercises</vt:lpstr>
      <vt:lpstr>Operations-based Exercises</vt:lpstr>
      <vt:lpstr>Drills</vt:lpstr>
      <vt:lpstr>Functional Exercises (FE)</vt:lpstr>
      <vt:lpstr>Full-scale Exercises (FSE)</vt:lpstr>
      <vt:lpstr>Examples</vt:lpstr>
      <vt:lpstr>Exercise Planning Team</vt:lpstr>
      <vt:lpstr>How to Identify &amp; Involve Partners</vt:lpstr>
      <vt:lpstr>Exercise Planning  Team Organization</vt:lpstr>
      <vt:lpstr>Planning Conferences</vt:lpstr>
      <vt:lpstr>Planning Conferences</vt:lpstr>
      <vt:lpstr>Planning the Exercise- Webinar #2</vt:lpstr>
      <vt:lpstr>Wrap Up – Review</vt:lpstr>
      <vt:lpstr>Upcoming Webinars</vt:lpstr>
      <vt:lpstr>Questions</vt:lpstr>
      <vt:lpstr>Contact Information</vt:lpstr>
    </vt:vector>
  </TitlesOfParts>
  <Company>MN.IT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Exercises</dc:title>
  <dc:subject>PowerPoint Presentation</dc:subject>
  <dc:creator>Chad Ostlund</dc:creator>
  <cp:lastModifiedBy>Chad Ostlund</cp:lastModifiedBy>
  <cp:revision>155</cp:revision>
  <cp:lastPrinted>2016-09-06T14:27:05Z</cp:lastPrinted>
  <dcterms:created xsi:type="dcterms:W3CDTF">2015-10-21T19:40:41Z</dcterms:created>
  <dcterms:modified xsi:type="dcterms:W3CDTF">2016-09-06T15:59:29Z</dcterms:modified>
</cp:coreProperties>
</file>