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3"/>
  </p:notesMasterIdLst>
  <p:handoutMasterIdLst>
    <p:handoutMasterId r:id="rId14"/>
  </p:handoutMasterIdLst>
  <p:sldIdLst>
    <p:sldId id="256" r:id="rId6"/>
    <p:sldId id="263" r:id="rId7"/>
    <p:sldId id="264" r:id="rId8"/>
    <p:sldId id="265" r:id="rId9"/>
    <p:sldId id="266" r:id="rId10"/>
    <p:sldId id="26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0349" autoAdjust="0"/>
  </p:normalViewPr>
  <p:slideViewPr>
    <p:cSldViewPr snapToGrid="0">
      <p:cViewPr varScale="1">
        <p:scale>
          <a:sx n="48" d="100"/>
          <a:sy n="48" d="100"/>
        </p:scale>
        <p:origin x="576"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3156"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2zAol4eKdF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GNhcY6fTyBM?t=4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GNhcY6fTyBM?t=10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a:p>
            <a:endParaRPr lang="en-US" dirty="0" smtClean="0"/>
          </a:p>
          <a:p>
            <a:r>
              <a:rPr lang="en-US" dirty="0" smtClean="0"/>
              <a:t>You can let us know who is on the webinar with us by entering your attendance into the chat box.</a:t>
            </a:r>
          </a:p>
          <a:p>
            <a:endParaRPr lang="en-US" dirty="0" smtClean="0"/>
          </a:p>
          <a:p>
            <a:r>
              <a:rPr lang="en-US" dirty="0" smtClean="0"/>
              <a:t>We’ll be recording today’s webinar to make sure we can capture the rich discussion adequately, without having to rely on my bad memory.</a:t>
            </a:r>
          </a:p>
          <a:p>
            <a:endParaRPr lang="en-US" dirty="0" smtClean="0"/>
          </a:p>
          <a:p>
            <a:r>
              <a:rPr lang="en-US" dirty="0" smtClean="0"/>
              <a:t>Today we’re going to act on some advice we heard from our Steering Committee—and that is to attend to the personal journey that goes with advancing equity. </a:t>
            </a:r>
          </a:p>
          <a:p>
            <a:endParaRPr lang="en-US" dirty="0" smtClean="0"/>
          </a:p>
          <a:p>
            <a:r>
              <a:rPr lang="en-US" dirty="0" smtClean="0"/>
              <a:t>We’ll do that by watching some videos together – videos that tell stories that can help us relate to and understand equity and inequity. </a:t>
            </a:r>
          </a:p>
          <a:p>
            <a:r>
              <a:rPr lang="en-US" dirty="0" smtClean="0"/>
              <a:t>Some of you may be familiar with </a:t>
            </a:r>
            <a:r>
              <a:rPr lang="en-US" dirty="0" err="1" smtClean="0"/>
              <a:t>Camara</a:t>
            </a:r>
            <a:r>
              <a:rPr lang="en-US" dirty="0" smtClean="0"/>
              <a:t> Jones – she is the immediate past president if the American Public Health Association, a family physician and epidemiologist. She uses allegories and analogies to help communicate complex ideas about social determinants of health, racism, and health equity. You may have seen these videos before—but we’ve found, as staff, that each time we listen, we hear something new.</a:t>
            </a:r>
          </a:p>
          <a:p>
            <a:endParaRPr lang="en-US" dirty="0" smtClean="0"/>
          </a:p>
          <a:p>
            <a:r>
              <a:rPr lang="en-US" dirty="0" smtClean="0"/>
              <a:t>Before we start, a reminder: we’re all at different places in thinking about and working on health equity. As we view and talk about the videos, truly, there are no right or wrong answers. This is a safe space—you’ll find no judgment here, just open inquiry and exploration in the spirit of learning together.</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2846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87584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at the discussion questions on your handout for this meeting. Talk with your team for about 7 minutes, then we’ll come back together and discuss as a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NeueHaasGroteskText Std" panose="020B0504020202020204" pitchFamily="34" charset="0"/>
                <a:ea typeface="+mn-ea"/>
                <a:cs typeface="+mn-cs"/>
                <a:hlinkClick r:id="rId3"/>
              </a:rPr>
              <a:t>Cliff analogy</a:t>
            </a:r>
            <a:r>
              <a:rPr lang="en-US" sz="1200" b="0" u="sng" kern="1200" dirty="0" smtClean="0">
                <a:solidFill>
                  <a:schemeClr val="tx1"/>
                </a:solidFill>
                <a:effectLst/>
                <a:latin typeface="NeueHaasGroteskText Std" panose="020B0504020202020204" pitchFamily="34" charset="0"/>
                <a:ea typeface="+mn-ea"/>
                <a:cs typeface="+mn-cs"/>
                <a:hlinkClick r:id="rId3"/>
              </a:rPr>
              <a:t> of health (14:55)</a:t>
            </a:r>
            <a:r>
              <a:rPr lang="en-US" sz="1200" kern="1200" dirty="0" smtClean="0">
                <a:solidFill>
                  <a:schemeClr val="tx1"/>
                </a:solidFill>
                <a:effectLst/>
                <a:latin typeface="NeueHaasGroteskText Std" panose="020B0504020202020204" pitchFamily="34" charset="0"/>
                <a:ea typeface="+mn-ea"/>
                <a:cs typeface="+mn-cs"/>
              </a:rPr>
              <a:t>, </a:t>
            </a:r>
            <a:r>
              <a:rPr lang="en-US" sz="1200" kern="1200" dirty="0" err="1" smtClean="0">
                <a:solidFill>
                  <a:schemeClr val="tx1"/>
                </a:solidFill>
                <a:effectLst/>
                <a:latin typeface="NeueHaasGroteskText Std" panose="020B0504020202020204" pitchFamily="34" charset="0"/>
                <a:ea typeface="+mn-ea"/>
                <a:cs typeface="+mn-cs"/>
              </a:rPr>
              <a:t>Camara</a:t>
            </a:r>
            <a:r>
              <a:rPr lang="en-US" sz="1200" kern="1200" dirty="0" smtClean="0">
                <a:solidFill>
                  <a:schemeClr val="tx1"/>
                </a:solidFill>
                <a:effectLst/>
                <a:latin typeface="NeueHaasGroteskText Std" panose="020B0504020202020204" pitchFamily="34" charset="0"/>
                <a:ea typeface="+mn-ea"/>
                <a:cs typeface="+mn-cs"/>
              </a:rPr>
              <a:t> Jones at the University of Denver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284633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at the discussion questions on your handout for this meeting. Talk with your team for about 7 minutes, then we’ll come back together and discuss as a group.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NeueHaasGroteskText Std" panose="020B0504020202020204" pitchFamily="34" charset="0"/>
                <a:ea typeface="+mn-ea"/>
                <a:cs typeface="+mn-cs"/>
                <a:hlinkClick r:id="rId3"/>
              </a:rPr>
              <a:t>Allegories on race and racism: </a:t>
            </a:r>
            <a:r>
              <a:rPr lang="en-US" sz="1200" b="1" u="sng" kern="1200" dirty="0" smtClean="0">
                <a:solidFill>
                  <a:schemeClr val="tx1"/>
                </a:solidFill>
                <a:effectLst/>
                <a:latin typeface="NeueHaasGroteskText Std" panose="020B0504020202020204" pitchFamily="34" charset="0"/>
                <a:ea typeface="+mn-ea"/>
                <a:cs typeface="+mn-cs"/>
                <a:hlinkClick r:id="rId3"/>
              </a:rPr>
              <a:t>The gardener's tale</a:t>
            </a:r>
            <a:r>
              <a:rPr lang="en-US" sz="1200" u="sng" kern="1200" dirty="0" smtClean="0">
                <a:solidFill>
                  <a:schemeClr val="tx1"/>
                </a:solidFill>
                <a:effectLst/>
                <a:latin typeface="NeueHaasGroteskText Std" panose="020B0504020202020204" pitchFamily="34" charset="0"/>
                <a:ea typeface="+mn-ea"/>
                <a:cs typeface="+mn-cs"/>
                <a:hlinkClick r:id="rId3"/>
              </a:rPr>
              <a:t> (6:55 to 17:12)</a:t>
            </a:r>
            <a:r>
              <a:rPr lang="en-US" sz="1200" kern="1200" dirty="0" smtClean="0">
                <a:solidFill>
                  <a:schemeClr val="tx1"/>
                </a:solidFill>
                <a:effectLst/>
                <a:latin typeface="NeueHaasGroteskText Std" panose="020B0504020202020204" pitchFamily="34" charset="0"/>
                <a:ea typeface="+mn-ea"/>
                <a:cs typeface="+mn-cs"/>
              </a:rPr>
              <a:t>, </a:t>
            </a:r>
            <a:r>
              <a:rPr lang="en-US" sz="1200" kern="1200" dirty="0" err="1" smtClean="0">
                <a:solidFill>
                  <a:schemeClr val="tx1"/>
                </a:solidFill>
                <a:effectLst/>
                <a:latin typeface="NeueHaasGroteskText Std" panose="020B0504020202020204" pitchFamily="34" charset="0"/>
                <a:ea typeface="+mn-ea"/>
                <a:cs typeface="+mn-cs"/>
              </a:rPr>
              <a:t>Camara</a:t>
            </a:r>
            <a:r>
              <a:rPr lang="en-US" sz="1200" kern="1200" dirty="0" smtClean="0">
                <a:solidFill>
                  <a:schemeClr val="tx1"/>
                </a:solidFill>
                <a:effectLst/>
                <a:latin typeface="NeueHaasGroteskText Std" panose="020B0504020202020204" pitchFamily="34" charset="0"/>
                <a:ea typeface="+mn-ea"/>
                <a:cs typeface="+mn-cs"/>
              </a:rPr>
              <a:t> Jones at </a:t>
            </a:r>
            <a:r>
              <a:rPr lang="en-US" sz="1200" kern="1200" dirty="0" err="1" smtClean="0">
                <a:solidFill>
                  <a:schemeClr val="tx1"/>
                </a:solidFill>
                <a:effectLst/>
                <a:latin typeface="NeueHaasGroteskText Std" panose="020B0504020202020204" pitchFamily="34" charset="0"/>
                <a:ea typeface="+mn-ea"/>
                <a:cs typeface="+mn-cs"/>
              </a:rPr>
              <a:t>TEDxEmory</a:t>
            </a:r>
            <a:endParaRPr lang="en-US" sz="1200" kern="1200" dirty="0" smtClean="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335320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Optional</a:t>
            </a:r>
            <a:r>
              <a:rPr lang="en-US" baseline="0" dirty="0" smtClean="0"/>
              <a:t> 3</a:t>
            </a:r>
            <a:r>
              <a:rPr lang="en-US" baseline="30000" dirty="0" smtClean="0"/>
              <a:t>rd</a:t>
            </a:r>
            <a:r>
              <a:rPr lang="en-US" baseline="0" dirty="0" smtClean="0"/>
              <a:t> discussion – The Conveyer Belt</a:t>
            </a:r>
          </a:p>
          <a:p>
            <a:pPr>
              <a:buFontTx/>
              <a:buNone/>
            </a:pPr>
            <a:endParaRPr lang="en-US" dirty="0" smtClean="0"/>
          </a:p>
          <a:p>
            <a:pPr>
              <a:buFontTx/>
              <a:buNone/>
            </a:pPr>
            <a:r>
              <a:rPr lang="en-US" dirty="0" smtClean="0"/>
              <a:t>What did you hear in this allegory about the conveyer belt? </a:t>
            </a:r>
          </a:p>
          <a:p>
            <a:pPr>
              <a:buFontTx/>
              <a:buNone/>
            </a:pPr>
            <a:r>
              <a:rPr lang="en-US" dirty="0" smtClean="0"/>
              <a:t>What feelings come up for us as we imagine being on that conveyer belt, and turning around to go the other direction? </a:t>
            </a:r>
          </a:p>
          <a:p>
            <a:pPr>
              <a:buFontTx/>
              <a:buNone/>
            </a:pPr>
            <a:r>
              <a:rPr lang="en-US" dirty="0" smtClean="0"/>
              <a:t>How can this allegory help us advance equity?</a:t>
            </a:r>
          </a:p>
          <a:p>
            <a:pPr>
              <a:buFontTx/>
              <a:buNone/>
            </a:pPr>
            <a:endParaRPr lang="en-US" sz="1200" b="0" i="0" kern="1200" dirty="0" smtClean="0">
              <a:solidFill>
                <a:schemeClr val="tx1"/>
              </a:solidFill>
              <a:effectLst/>
              <a:latin typeface="NeueHaasGroteskText Std" panose="020B0504020202020204" pitchFamily="34" charset="0"/>
              <a:ea typeface="+mn-ea"/>
              <a:cs typeface="+mn-cs"/>
            </a:endParaRPr>
          </a:p>
          <a:p>
            <a:pPr>
              <a:buFontTx/>
              <a:buNone/>
            </a:pPr>
            <a:r>
              <a:rPr lang="en-US" sz="1200" b="0" i="0" kern="1200" dirty="0" smtClean="0">
                <a:solidFill>
                  <a:schemeClr val="tx1"/>
                </a:solidFill>
                <a:effectLst/>
                <a:latin typeface="NeueHaasGroteskText Std" panose="020B0504020202020204" pitchFamily="34" charset="0"/>
                <a:ea typeface="+mn-ea"/>
                <a:cs typeface="+mn-cs"/>
              </a:rPr>
              <a:t>Optional: </a:t>
            </a:r>
            <a:r>
              <a:rPr lang="en-US" sz="1200" b="0" i="0" u="sng" kern="1200" dirty="0" smtClean="0">
                <a:solidFill>
                  <a:schemeClr val="tx1"/>
                </a:solidFill>
                <a:effectLst/>
                <a:latin typeface="NeueHaasGroteskText Std" panose="020B0504020202020204" pitchFamily="34" charset="0"/>
                <a:ea typeface="+mn-ea"/>
                <a:cs typeface="+mn-cs"/>
                <a:hlinkClick r:id="rId3"/>
              </a:rPr>
              <a:t>Allegories on race and racism: Life on a conveyor belt (17:12 to 20:31)</a:t>
            </a:r>
            <a:r>
              <a:rPr lang="en-US" sz="1200" b="0" i="0" kern="1200" dirty="0" smtClean="0">
                <a:solidFill>
                  <a:schemeClr val="tx1"/>
                </a:solidFill>
                <a:effectLst/>
                <a:latin typeface="NeueHaasGroteskText Std" panose="020B0504020202020204" pitchFamily="34" charset="0"/>
                <a:ea typeface="+mn-ea"/>
                <a:cs typeface="+mn-cs"/>
              </a:rPr>
              <a:t>, </a:t>
            </a:r>
            <a:r>
              <a:rPr lang="en-US" sz="1200" b="0" i="0" kern="1200" dirty="0" err="1" smtClean="0">
                <a:solidFill>
                  <a:schemeClr val="tx1"/>
                </a:solidFill>
                <a:effectLst/>
                <a:latin typeface="NeueHaasGroteskText Std" panose="020B0504020202020204" pitchFamily="34" charset="0"/>
                <a:ea typeface="+mn-ea"/>
                <a:cs typeface="+mn-cs"/>
              </a:rPr>
              <a:t>Camara</a:t>
            </a:r>
            <a:r>
              <a:rPr lang="en-US" sz="1200" b="0" i="0" kern="1200" dirty="0" smtClean="0">
                <a:solidFill>
                  <a:schemeClr val="tx1"/>
                </a:solidFill>
                <a:effectLst/>
                <a:latin typeface="NeueHaasGroteskText Std" panose="020B0504020202020204" pitchFamily="34" charset="0"/>
                <a:ea typeface="+mn-ea"/>
                <a:cs typeface="+mn-cs"/>
              </a:rPr>
              <a:t> Jones at </a:t>
            </a:r>
            <a:r>
              <a:rPr lang="en-US" sz="1200" b="0" i="0" kern="1200" dirty="0" err="1" smtClean="0">
                <a:solidFill>
                  <a:schemeClr val="tx1"/>
                </a:solidFill>
                <a:effectLst/>
                <a:latin typeface="NeueHaasGroteskText Std" panose="020B0504020202020204" pitchFamily="34" charset="0"/>
                <a:ea typeface="+mn-ea"/>
                <a:cs typeface="+mn-cs"/>
              </a:rPr>
              <a:t>TEDxEmory</a:t>
            </a:r>
            <a:endParaRPr lang="en-US" sz="1200" b="0" i="0" kern="1200" dirty="0" smtClean="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424343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sharing your thoughts and insights with us today. I appreciate all that I’ve learned from you about what it means to do this work. </a:t>
            </a:r>
          </a:p>
          <a:p>
            <a:endParaRPr lang="en-US" baseline="0" dirty="0" smtClean="0"/>
          </a:p>
          <a:p>
            <a:r>
              <a:rPr lang="en-US" baseline="0" dirty="0" smtClean="0"/>
              <a:t>A few things you can do between now and our next meeting: </a:t>
            </a:r>
          </a:p>
          <a:p>
            <a:endParaRPr lang="en-US" baseline="0" dirty="0" smtClean="0"/>
          </a:p>
          <a:p>
            <a:r>
              <a:rPr lang="en-US" baseline="0" dirty="0" smtClean="0"/>
              <a:t>Continue to use your coaches for support and any resources you might need.</a:t>
            </a:r>
          </a:p>
          <a:p>
            <a:endParaRPr lang="en-US" baseline="0" dirty="0" smtClean="0"/>
          </a:p>
          <a:p>
            <a:r>
              <a:rPr lang="en-US" baseline="0" dirty="0" smtClean="0"/>
              <a:t>Take a step forward, whatever that step might be for you and your team, to keep moving. </a:t>
            </a:r>
          </a:p>
          <a:p>
            <a:endParaRPr lang="en-US" baseline="0" dirty="0" smtClean="0"/>
          </a:p>
          <a:p>
            <a:r>
              <a:rPr lang="en-US" baseline="0" dirty="0" smtClean="0"/>
              <a:t>Every day we’re presented with opportunities to ask different questions of ourselves and each other. As you go about each day, practice applying a health equity lens to whatever you’re working on. The more you exercise that muscle, the more routine it becomes.</a:t>
            </a:r>
          </a:p>
          <a:p>
            <a:endParaRPr lang="en-US" baseline="0" dirty="0" smtClean="0"/>
          </a:p>
          <a:p>
            <a:r>
              <a:rPr lang="en-US" baseline="0" dirty="0" smtClean="0"/>
              <a:t>Thanks everyone – we’ll talk with you again soon. Have a great rest of your day.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10"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11"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Deepening our understanding of equity</a:t>
            </a:r>
          </a:p>
        </p:txBody>
      </p:sp>
      <p:sp>
        <p:nvSpPr>
          <p:cNvPr id="12"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November 2017</a:t>
            </a:r>
            <a:endParaRPr lang="en-US" dirty="0"/>
          </a:p>
        </p:txBody>
      </p:sp>
    </p:spTree>
    <p:extLst>
      <p:ext uri="{BB962C8B-B14F-4D97-AF65-F5344CB8AC3E}">
        <p14:creationId xmlns:p14="http://schemas.microsoft.com/office/powerpoint/2010/main" val="39037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Deepening our understanding of equity</a:t>
            </a:r>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November 2017</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Welcome</a:t>
            </a:r>
            <a:endParaRPr lang="en-US" dirty="0"/>
          </a:p>
        </p:txBody>
      </p:sp>
      <p:pic>
        <p:nvPicPr>
          <p:cNvPr id="37" name="Picture Placeholder 36"/>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3" r="53"/>
          <a:stretch>
            <a:fillRect/>
          </a:stretch>
        </p:blipFill>
        <p:spPr>
          <a:xfrm>
            <a:off x="591442" y="2645015"/>
            <a:ext cx="1463675" cy="1463675"/>
          </a:xfrm>
        </p:spPr>
      </p:pic>
      <p:sp>
        <p:nvSpPr>
          <p:cNvPr id="20" name="Text Placeholder 19"/>
          <p:cNvSpPr>
            <a:spLocks noGrp="1"/>
          </p:cNvSpPr>
          <p:nvPr>
            <p:ph type="body" sz="quarter" idx="15"/>
          </p:nvPr>
        </p:nvSpPr>
        <p:spPr>
          <a:xfrm>
            <a:off x="363255" y="4410682"/>
            <a:ext cx="1920240" cy="1188720"/>
          </a:xfrm>
        </p:spPr>
        <p:txBody>
          <a:bodyPr/>
          <a:lstStyle/>
          <a:p>
            <a:r>
              <a:rPr lang="en-US" dirty="0" smtClean="0"/>
              <a:t>Chelsie </a:t>
            </a:r>
            <a:br>
              <a:rPr lang="en-US" dirty="0" smtClean="0"/>
            </a:br>
            <a:r>
              <a:rPr lang="en-US" dirty="0" smtClean="0"/>
              <a:t>Huntley</a:t>
            </a:r>
            <a:endParaRPr lang="en-US" dirty="0"/>
          </a:p>
        </p:txBody>
      </p:sp>
      <p:pic>
        <p:nvPicPr>
          <p:cNvPr id="38" name="Picture Placeholder 37"/>
          <p:cNvPicPr>
            <a:picLocks noGrp="1" noChangeAspect="1"/>
          </p:cNvPicPr>
          <p:nvPr>
            <p:ph type="pic" sz="quarter" idx="13"/>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329" b="2329"/>
          <a:stretch>
            <a:fillRect/>
          </a:stretch>
        </p:blipFill>
        <p:spPr>
          <a:xfrm>
            <a:off x="2512317" y="2645015"/>
            <a:ext cx="1462087" cy="1463675"/>
          </a:xfrm>
        </p:spPr>
      </p:pic>
      <p:sp>
        <p:nvSpPr>
          <p:cNvPr id="28" name="Text Placeholder 19"/>
          <p:cNvSpPr>
            <a:spLocks noGrp="1"/>
          </p:cNvSpPr>
          <p:nvPr>
            <p:ph type="body" sz="quarter" idx="15"/>
          </p:nvPr>
        </p:nvSpPr>
        <p:spPr>
          <a:xfrm>
            <a:off x="2283495" y="4410682"/>
            <a:ext cx="1920240" cy="1188720"/>
          </a:xfrm>
        </p:spPr>
        <p:txBody>
          <a:bodyPr/>
          <a:lstStyle/>
          <a:p>
            <a:r>
              <a:rPr lang="en-US" dirty="0" smtClean="0"/>
              <a:t>Julia </a:t>
            </a:r>
            <a:br>
              <a:rPr lang="en-US" dirty="0" smtClean="0"/>
            </a:br>
            <a:r>
              <a:rPr lang="en-US" dirty="0" smtClean="0"/>
              <a:t>Ashley</a:t>
            </a:r>
            <a:endParaRPr lang="en-US" dirty="0"/>
          </a:p>
        </p:txBody>
      </p:sp>
      <p:pic>
        <p:nvPicPr>
          <p:cNvPr id="39" name="Picture Placeholder 38"/>
          <p:cNvPicPr>
            <a:picLocks noGrp="1" noChangeAspect="1"/>
          </p:cNvPicPr>
          <p:nvPr>
            <p:ph type="pic" sz="quarter" idx="13"/>
          </p:nvPr>
        </p:nvPicPr>
        <p:blipFill>
          <a:blip r:embed="rId7" cstate="print">
            <a:extLst>
              <a:ext uri="{BEBA8EAE-BF5A-486C-A8C5-ECC9F3942E4B}">
                <a14:imgProps xmlns:a14="http://schemas.microsoft.com/office/drawing/2010/main">
                  <a14:imgLayer r:embed="rId8">
                    <a14:imgEffect>
                      <a14:saturation sat="0"/>
                    </a14:imgEffect>
                    <a14:imgEffect>
                      <a14:brightnessContrast bright="20000"/>
                    </a14:imgEffect>
                  </a14:imgLayer>
                </a14:imgProps>
              </a:ext>
              <a:ext uri="{28A0092B-C50C-407E-A947-70E740481C1C}">
                <a14:useLocalDpi xmlns:a14="http://schemas.microsoft.com/office/drawing/2010/main" val="0"/>
              </a:ext>
            </a:extLst>
          </a:blip>
          <a:srcRect t="14" b="14"/>
          <a:stretch>
            <a:fillRect/>
          </a:stretch>
        </p:blipFill>
        <p:spPr>
          <a:xfrm>
            <a:off x="4431604" y="2645015"/>
            <a:ext cx="1463675" cy="1463675"/>
          </a:xfrm>
        </p:spPr>
      </p:pic>
      <p:sp>
        <p:nvSpPr>
          <p:cNvPr id="30" name="Text Placeholder 19"/>
          <p:cNvSpPr>
            <a:spLocks noGrp="1"/>
          </p:cNvSpPr>
          <p:nvPr>
            <p:ph type="body" sz="quarter" idx="15"/>
          </p:nvPr>
        </p:nvSpPr>
        <p:spPr>
          <a:xfrm>
            <a:off x="4203735" y="4410682"/>
            <a:ext cx="1920240" cy="1188720"/>
          </a:xfrm>
        </p:spPr>
        <p:txBody>
          <a:bodyPr/>
          <a:lstStyle/>
          <a:p>
            <a:r>
              <a:rPr lang="en-US" dirty="0" smtClean="0"/>
              <a:t>Phyllis </a:t>
            </a:r>
            <a:br>
              <a:rPr lang="en-US" dirty="0" smtClean="0"/>
            </a:br>
            <a:r>
              <a:rPr lang="en-US" dirty="0" smtClean="0"/>
              <a:t>Brashler</a:t>
            </a:r>
            <a:endParaRPr lang="en-US" dirty="0"/>
          </a:p>
        </p:txBody>
      </p:sp>
      <p:pic>
        <p:nvPicPr>
          <p:cNvPr id="40" name="Picture Placeholder 39"/>
          <p:cNvPicPr>
            <a:picLocks noGrp="1" noChangeAspect="1"/>
          </p:cNvPicPr>
          <p:nvPr>
            <p:ph type="pic" sz="quarter" idx="13"/>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1429" b="1429"/>
          <a:stretch>
            <a:fillRect/>
          </a:stretch>
        </p:blipFill>
        <p:spPr>
          <a:xfrm>
            <a:off x="6352479" y="2645015"/>
            <a:ext cx="1463675" cy="1463675"/>
          </a:xfrm>
        </p:spPr>
      </p:pic>
      <p:sp>
        <p:nvSpPr>
          <p:cNvPr id="32" name="Text Placeholder 19"/>
          <p:cNvSpPr>
            <a:spLocks noGrp="1"/>
          </p:cNvSpPr>
          <p:nvPr>
            <p:ph type="body" sz="quarter" idx="15"/>
          </p:nvPr>
        </p:nvSpPr>
        <p:spPr>
          <a:xfrm>
            <a:off x="6123975" y="4410682"/>
            <a:ext cx="1920240" cy="1188720"/>
          </a:xfrm>
        </p:spPr>
        <p:txBody>
          <a:bodyPr/>
          <a:lstStyle/>
          <a:p>
            <a:r>
              <a:rPr lang="en-US" dirty="0" smtClean="0"/>
              <a:t>Susan </a:t>
            </a:r>
            <a:br>
              <a:rPr lang="en-US" dirty="0" smtClean="0"/>
            </a:br>
            <a:r>
              <a:rPr lang="en-US" dirty="0" smtClean="0"/>
              <a:t>Brace-Adkins</a:t>
            </a:r>
            <a:endParaRPr lang="en-US" dirty="0"/>
          </a:p>
        </p:txBody>
      </p:sp>
      <p:pic>
        <p:nvPicPr>
          <p:cNvPr id="41" name="Picture Placeholder 40"/>
          <p:cNvPicPr>
            <a:picLocks noGrp="1" noChangeAspect="1"/>
          </p:cNvPicPr>
          <p:nvPr>
            <p:ph type="pic" sz="quarter" idx="13"/>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t="6132" b="6132"/>
          <a:stretch>
            <a:fillRect/>
          </a:stretch>
        </p:blipFill>
        <p:spPr>
          <a:xfrm>
            <a:off x="8273354" y="2645015"/>
            <a:ext cx="1462088" cy="1463675"/>
          </a:xfrm>
        </p:spPr>
      </p:pic>
      <p:sp>
        <p:nvSpPr>
          <p:cNvPr id="34" name="Text Placeholder 19"/>
          <p:cNvSpPr>
            <a:spLocks noGrp="1"/>
          </p:cNvSpPr>
          <p:nvPr>
            <p:ph type="body" sz="quarter" idx="15"/>
          </p:nvPr>
        </p:nvSpPr>
        <p:spPr>
          <a:xfrm>
            <a:off x="8044215" y="4410682"/>
            <a:ext cx="1920240" cy="1188720"/>
          </a:xfrm>
        </p:spPr>
        <p:txBody>
          <a:bodyPr/>
          <a:lstStyle/>
          <a:p>
            <a:r>
              <a:rPr lang="en-US" dirty="0" smtClean="0"/>
              <a:t>Jeannette</a:t>
            </a:r>
            <a:br>
              <a:rPr lang="en-US" dirty="0" smtClean="0"/>
            </a:br>
            <a:r>
              <a:rPr lang="en-US" dirty="0" smtClean="0"/>
              <a:t>Raymond</a:t>
            </a:r>
            <a:endParaRPr lang="en-US" dirty="0"/>
          </a:p>
        </p:txBody>
      </p:sp>
      <p:pic>
        <p:nvPicPr>
          <p:cNvPr id="42" name="Picture Placeholder 41"/>
          <p:cNvPicPr>
            <a:picLocks noGrp="1" noChangeAspect="1"/>
          </p:cNvPicPr>
          <p:nvPr>
            <p:ph type="pic" sz="quarter" idx="13"/>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t="1429" b="1429"/>
          <a:stretch>
            <a:fillRect/>
          </a:stretch>
        </p:blipFill>
        <p:spPr>
          <a:xfrm>
            <a:off x="10192642" y="2645015"/>
            <a:ext cx="1463675" cy="1463675"/>
          </a:xfrm>
        </p:spPr>
      </p:pic>
      <p:sp>
        <p:nvSpPr>
          <p:cNvPr id="36" name="Text Placeholder 19"/>
          <p:cNvSpPr>
            <a:spLocks noGrp="1"/>
          </p:cNvSpPr>
          <p:nvPr>
            <p:ph type="body" sz="quarter" idx="15"/>
          </p:nvPr>
        </p:nvSpPr>
        <p:spPr>
          <a:xfrm>
            <a:off x="9964455" y="4410682"/>
            <a:ext cx="1920240" cy="1188720"/>
          </a:xfrm>
        </p:spPr>
        <p:txBody>
          <a:bodyPr/>
          <a:lstStyle/>
          <a:p>
            <a:r>
              <a:rPr lang="en-US" dirty="0" smtClean="0"/>
              <a:t>Kim</a:t>
            </a:r>
            <a:br>
              <a:rPr lang="en-US" dirty="0" smtClean="0"/>
            </a:br>
            <a:r>
              <a:rPr lang="en-US" dirty="0" smtClean="0"/>
              <a:t>Gearin</a:t>
            </a:r>
            <a:endParaRPr lang="en-US" dirty="0"/>
          </a:p>
        </p:txBody>
      </p:sp>
    </p:spTree>
    <p:extLst>
      <p:ext uri="{BB962C8B-B14F-4D97-AF65-F5344CB8AC3E}">
        <p14:creationId xmlns:p14="http://schemas.microsoft.com/office/powerpoint/2010/main" val="351033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instructions</a:t>
            </a:r>
            <a:endParaRPr lang="en-US" dirty="0"/>
          </a:p>
        </p:txBody>
      </p:sp>
      <p:sp>
        <p:nvSpPr>
          <p:cNvPr id="8" name="Content Placeholder 7"/>
          <p:cNvSpPr>
            <a:spLocks noGrp="1"/>
          </p:cNvSpPr>
          <p:nvPr>
            <p:ph idx="1"/>
          </p:nvPr>
        </p:nvSpPr>
        <p:spPr/>
        <p:txBody>
          <a:bodyPr/>
          <a:lstStyle/>
          <a:p>
            <a:r>
              <a:rPr lang="en-US" dirty="0"/>
              <a:t>Follow the link in the chat box.</a:t>
            </a:r>
          </a:p>
          <a:p>
            <a:r>
              <a:rPr lang="en-US" dirty="0"/>
              <a:t>We’ll mute the lines. </a:t>
            </a:r>
          </a:p>
          <a:p>
            <a:r>
              <a:rPr lang="en-US" dirty="0"/>
              <a:t>Watch the video on your computer, then come back when it’s done.</a:t>
            </a:r>
          </a:p>
          <a:p>
            <a:r>
              <a:rPr lang="en-US" dirty="0"/>
              <a:t>In the interest of time – forward the video to the 2:32 mark and start there.</a:t>
            </a:r>
          </a:p>
          <a:p>
            <a:r>
              <a:rPr lang="en-US" dirty="0"/>
              <a:t>Come back to the WebEx when you’ve finished</a:t>
            </a:r>
            <a:r>
              <a:rPr lang="en-US" dirty="0" smtClean="0"/>
              <a:t>.</a:t>
            </a:r>
            <a:endParaRPr lang="en-US" dirty="0"/>
          </a:p>
        </p:txBody>
      </p:sp>
    </p:spTree>
    <p:extLst>
      <p:ext uri="{BB962C8B-B14F-4D97-AF65-F5344CB8AC3E}">
        <p14:creationId xmlns:p14="http://schemas.microsoft.com/office/powerpoint/2010/main" val="213047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Camara</a:t>
            </a:r>
            <a:r>
              <a:rPr lang="en-US" dirty="0" smtClean="0"/>
              <a:t> Jones: Cliff analogy</a:t>
            </a:r>
            <a:endParaRPr lang="en-US" dirty="0"/>
          </a:p>
        </p:txBody>
      </p:sp>
      <p:pic>
        <p:nvPicPr>
          <p:cNvPr id="2050" name="Picture 2" descr="Screenshot: Camara Jones: Cliff ana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4526" y="1513247"/>
            <a:ext cx="7082947" cy="511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5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Camara</a:t>
            </a:r>
            <a:r>
              <a:rPr lang="en-US" dirty="0" smtClean="0"/>
              <a:t> Jones: The Gardener’s Tale</a:t>
            </a:r>
            <a:endParaRPr lang="en-US" dirty="0"/>
          </a:p>
        </p:txBody>
      </p:sp>
      <p:pic>
        <p:nvPicPr>
          <p:cNvPr id="3" name="Content Placeholder 2" descr="Screenshot: Camara Jones, The Gardener's Tale"/>
          <p:cNvPicPr>
            <a:picLocks noGrp="1" noChangeAspect="1"/>
          </p:cNvPicPr>
          <p:nvPr>
            <p:ph idx="1"/>
          </p:nvPr>
        </p:nvPicPr>
        <p:blipFill rotWithShape="1">
          <a:blip r:embed="rId3">
            <a:extLst>
              <a:ext uri="{28A0092B-C50C-407E-A947-70E740481C1C}">
                <a14:useLocalDpi xmlns:a14="http://schemas.microsoft.com/office/drawing/2010/main" val="0"/>
              </a:ext>
            </a:extLst>
          </a:blip>
          <a:srcRect t="23102"/>
          <a:stretch/>
        </p:blipFill>
        <p:spPr>
          <a:xfrm>
            <a:off x="2000474" y="1703539"/>
            <a:ext cx="8191051" cy="4724050"/>
          </a:xfrm>
        </p:spPr>
      </p:pic>
    </p:spTree>
    <p:extLst>
      <p:ext uri="{BB962C8B-B14F-4D97-AF65-F5344CB8AC3E}">
        <p14:creationId xmlns:p14="http://schemas.microsoft.com/office/powerpoint/2010/main" val="386774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Optional: </a:t>
            </a:r>
            <a:r>
              <a:rPr lang="en-US" dirty="0" err="1" smtClean="0"/>
              <a:t>Camara</a:t>
            </a:r>
            <a:r>
              <a:rPr lang="en-US" dirty="0" smtClean="0"/>
              <a:t> Jones: Life on a conveyor belt</a:t>
            </a:r>
            <a:endParaRPr lang="en-US" dirty="0"/>
          </a:p>
        </p:txBody>
      </p:sp>
      <p:pic>
        <p:nvPicPr>
          <p:cNvPr id="4098" name="Picture 2" descr="Screenshot: Camara Jon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5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838200" y="1976619"/>
            <a:ext cx="10515600" cy="4200343"/>
          </a:xfrm>
        </p:spPr>
        <p:txBody>
          <a:bodyPr/>
          <a:lstStyle/>
          <a:p>
            <a:r>
              <a:rPr lang="en-US" dirty="0"/>
              <a:t>Use your coach</a:t>
            </a:r>
          </a:p>
          <a:p>
            <a:r>
              <a:rPr lang="en-US" dirty="0"/>
              <a:t>Take the next right step</a:t>
            </a:r>
          </a:p>
          <a:p>
            <a:r>
              <a:rPr lang="en-US" dirty="0"/>
              <a:t>Practice using an equity lens</a:t>
            </a:r>
            <a:r>
              <a:rPr lang="en-US" dirty="0" smtClean="0"/>
              <a:t>!</a:t>
            </a:r>
            <a:endParaRPr lang="en-US" dirty="0"/>
          </a:p>
        </p:txBody>
      </p:sp>
      <p:pic>
        <p:nvPicPr>
          <p:cNvPr id="4" name="Picture 3" descr="To do" title="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6247">
            <a:off x="468936" y="179490"/>
            <a:ext cx="1966938" cy="17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99426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226A1386-9537-4EA6-B9A3-FB7D154FAC23}">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a340cd5a-8d85-4c94-8b3b-dcb04460a05d"/>
    <ds:schemaRef ds:uri="http://www.w3.org/XML/1998/namespace"/>
    <ds:schemaRef ds:uri="http://purl.org/dc/terms/"/>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475</TotalTime>
  <Words>723</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NeueHaasGroteskText Std</vt:lpstr>
      <vt:lpstr>MN.IT</vt:lpstr>
      <vt:lpstr>Deepening our understanding of equity</vt:lpstr>
      <vt:lpstr>Welcome</vt:lpstr>
      <vt:lpstr>Video instructions</vt:lpstr>
      <vt:lpstr>Camara Jones: Cliff analogy</vt:lpstr>
      <vt:lpstr>Camara Jones: The Gardener’s Tale</vt:lpstr>
      <vt:lpstr>Optional: Camara Jones: Life on a conveyor belt</vt:lpstr>
      <vt:lpstr>Next steps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Deepening our understanding of equity (presentation slides) | Health Equity Learning Community</dc:title>
  <dc:subject>Deepening our understanding of equity (presentation slides) | Health Equity Learning Community</dc:subject>
  <dc:creator>Center for Public Health Practice - Minnesota Dept. of Health</dc:creator>
  <cp:keywords/>
  <dc:description>Version 1.1, Released 8-2016</dc:description>
  <cp:lastModifiedBy>HawleyMarch, Allison (MDH)</cp:lastModifiedBy>
  <cp:revision>27</cp:revision>
  <dcterms:created xsi:type="dcterms:W3CDTF">2018-12-07T20:58:21Z</dcterms:created>
  <dcterms:modified xsi:type="dcterms:W3CDTF">2019-11-01T19:23:27Z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