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72"/>
  </p:notesMasterIdLst>
  <p:sldIdLst>
    <p:sldId id="256" r:id="rId2"/>
    <p:sldId id="341" r:id="rId3"/>
    <p:sldId id="319" r:id="rId4"/>
    <p:sldId id="265" r:id="rId5"/>
    <p:sldId id="325" r:id="rId6"/>
    <p:sldId id="349" r:id="rId7"/>
    <p:sldId id="327" r:id="rId8"/>
    <p:sldId id="328" r:id="rId9"/>
    <p:sldId id="330" r:id="rId10"/>
    <p:sldId id="331" r:id="rId11"/>
    <p:sldId id="332" r:id="rId12"/>
    <p:sldId id="333" r:id="rId13"/>
    <p:sldId id="334" r:id="rId14"/>
    <p:sldId id="342" r:id="rId15"/>
    <p:sldId id="260" r:id="rId16"/>
    <p:sldId id="343" r:id="rId17"/>
    <p:sldId id="271" r:id="rId18"/>
    <p:sldId id="320" r:id="rId19"/>
    <p:sldId id="261" r:id="rId20"/>
    <p:sldId id="262" r:id="rId21"/>
    <p:sldId id="279" r:id="rId22"/>
    <p:sldId id="278" r:id="rId23"/>
    <p:sldId id="346" r:id="rId24"/>
    <p:sldId id="344" r:id="rId25"/>
    <p:sldId id="281" r:id="rId26"/>
    <p:sldId id="321" r:id="rId27"/>
    <p:sldId id="350" r:id="rId28"/>
    <p:sldId id="284" r:id="rId29"/>
    <p:sldId id="345" r:id="rId30"/>
    <p:sldId id="285" r:id="rId31"/>
    <p:sldId id="335" r:id="rId32"/>
    <p:sldId id="336" r:id="rId33"/>
    <p:sldId id="337" r:id="rId34"/>
    <p:sldId id="338" r:id="rId35"/>
    <p:sldId id="339" r:id="rId36"/>
    <p:sldId id="340" r:id="rId37"/>
    <p:sldId id="287" r:id="rId38"/>
    <p:sldId id="288" r:id="rId39"/>
    <p:sldId id="289" r:id="rId40"/>
    <p:sldId id="353" r:id="rId41"/>
    <p:sldId id="291" r:id="rId42"/>
    <p:sldId id="347" r:id="rId43"/>
    <p:sldId id="292" r:id="rId44"/>
    <p:sldId id="299" r:id="rId45"/>
    <p:sldId id="294" r:id="rId46"/>
    <p:sldId id="293" r:id="rId47"/>
    <p:sldId id="295" r:id="rId48"/>
    <p:sldId id="296" r:id="rId49"/>
    <p:sldId id="297" r:id="rId50"/>
    <p:sldId id="298" r:id="rId51"/>
    <p:sldId id="348" r:id="rId52"/>
    <p:sldId id="310" r:id="rId53"/>
    <p:sldId id="311" r:id="rId54"/>
    <p:sldId id="312" r:id="rId55"/>
    <p:sldId id="313" r:id="rId56"/>
    <p:sldId id="314" r:id="rId57"/>
    <p:sldId id="309" r:id="rId58"/>
    <p:sldId id="304" r:id="rId59"/>
    <p:sldId id="322" r:id="rId60"/>
    <p:sldId id="323" r:id="rId61"/>
    <p:sldId id="305" r:id="rId62"/>
    <p:sldId id="306" r:id="rId63"/>
    <p:sldId id="307" r:id="rId64"/>
    <p:sldId id="308" r:id="rId65"/>
    <p:sldId id="315" r:id="rId66"/>
    <p:sldId id="316" r:id="rId67"/>
    <p:sldId id="351" r:id="rId68"/>
    <p:sldId id="352" r:id="rId69"/>
    <p:sldId id="317" r:id="rId70"/>
    <p:sldId id="318" r:id="rId71"/>
  </p:sldIdLst>
  <p:sldSz cx="12192000" cy="6858000"/>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76279" autoAdjust="0"/>
  </p:normalViewPr>
  <p:slideViewPr>
    <p:cSldViewPr snapToGrid="0">
      <p:cViewPr varScale="1">
        <p:scale>
          <a:sx n="84" d="100"/>
          <a:sy n="84" d="100"/>
        </p:scale>
        <p:origin x="1722" y="90"/>
      </p:cViewPr>
      <p:guideLst/>
    </p:cSldViewPr>
  </p:slideViewPr>
  <p:notesTextViewPr>
    <p:cViewPr>
      <p:scale>
        <a:sx n="3" d="2"/>
        <a:sy n="3" d="2"/>
      </p:scale>
      <p:origin x="0" y="0"/>
    </p:cViewPr>
  </p:notesTextViewPr>
  <p:sorterViewPr>
    <p:cViewPr varScale="1">
      <p:scale>
        <a:sx n="1" d="1"/>
        <a:sy n="1" d="1"/>
      </p:scale>
      <p:origin x="0" y="-12582"/>
    </p:cViewPr>
  </p:sorterViewPr>
  <p:notesViewPr>
    <p:cSldViewPr snapToGrid="0">
      <p:cViewPr varScale="1">
        <p:scale>
          <a:sx n="79" d="100"/>
          <a:sy n="79" d="100"/>
        </p:scale>
        <p:origin x="151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508D0-31DD-4133-AA2C-FA49588C2CFB}" type="datetimeFigureOut">
              <a:rPr lang="en-US" smtClean="0"/>
              <a:t>11/27/2019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B7856-AB30-479E-9FB2-87B059A02CCE}" type="slidenum">
              <a:rPr lang="en-US" smtClean="0"/>
              <a:t>‹#›</a:t>
            </a:fld>
            <a:endParaRPr lang="en-US"/>
          </a:p>
        </p:txBody>
      </p:sp>
    </p:spTree>
    <p:extLst>
      <p:ext uri="{BB962C8B-B14F-4D97-AF65-F5344CB8AC3E}">
        <p14:creationId xmlns:p14="http://schemas.microsoft.com/office/powerpoint/2010/main" val="411664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1</a:t>
            </a:fld>
            <a:endParaRPr lang="en-US"/>
          </a:p>
        </p:txBody>
      </p:sp>
    </p:spTree>
    <p:extLst>
      <p:ext uri="{BB962C8B-B14F-4D97-AF65-F5344CB8AC3E}">
        <p14:creationId xmlns:p14="http://schemas.microsoft.com/office/powerpoint/2010/main" val="389277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69675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19641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Ebola, Democratic Republic of Congo, 2018-19</a:t>
            </a:r>
          </a:p>
          <a:p>
            <a:r>
              <a:rPr lang="en-US" dirty="0" smtClean="0"/>
              <a:t>Lassa Fever, Nigeria,</a:t>
            </a:r>
            <a:r>
              <a:rPr lang="en-US" baseline="0" dirty="0" smtClean="0"/>
              <a:t> 2018</a:t>
            </a:r>
            <a:endParaRPr lang="en-US" dirty="0" smtClean="0"/>
          </a:p>
          <a:p>
            <a:r>
              <a:rPr lang="en-US" dirty="0" smtClean="0"/>
              <a:t>Middle East Respiratory Syndrome, Middle East, ongoing activity and South Korea, 2015</a:t>
            </a:r>
          </a:p>
          <a:p>
            <a:r>
              <a:rPr lang="en-US" dirty="0" err="1" smtClean="0"/>
              <a:t>Nipah</a:t>
            </a:r>
            <a:r>
              <a:rPr lang="en-US" dirty="0" smtClean="0"/>
              <a:t> Virus, India, 2018</a:t>
            </a:r>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14</a:t>
            </a:fld>
            <a:endParaRPr lang="en-US"/>
          </a:p>
        </p:txBody>
      </p:sp>
    </p:spTree>
    <p:extLst>
      <p:ext uri="{BB962C8B-B14F-4D97-AF65-F5344CB8AC3E}">
        <p14:creationId xmlns:p14="http://schemas.microsoft.com/office/powerpoint/2010/main" val="366405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410277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18</a:t>
            </a:fld>
            <a:endParaRPr lang="en-US" dirty="0">
              <a:solidFill>
                <a:prstClr val="black"/>
              </a:solidFill>
            </a:endParaRPr>
          </a:p>
        </p:txBody>
      </p:sp>
    </p:spTree>
    <p:extLst>
      <p:ext uri="{BB962C8B-B14F-4D97-AF65-F5344CB8AC3E}">
        <p14:creationId xmlns:p14="http://schemas.microsoft.com/office/powerpoint/2010/main" val="231373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21</a:t>
            </a:fld>
            <a:endParaRPr lang="en-US"/>
          </a:p>
        </p:txBody>
      </p:sp>
    </p:spTree>
    <p:extLst>
      <p:ext uri="{BB962C8B-B14F-4D97-AF65-F5344CB8AC3E}">
        <p14:creationId xmlns:p14="http://schemas.microsoft.com/office/powerpoint/2010/main" val="1741691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36092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64598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99431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197098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3</a:t>
            </a:fld>
            <a:endParaRPr lang="en-US"/>
          </a:p>
        </p:txBody>
      </p:sp>
    </p:spTree>
    <p:extLst>
      <p:ext uri="{BB962C8B-B14F-4D97-AF65-F5344CB8AC3E}">
        <p14:creationId xmlns:p14="http://schemas.microsoft.com/office/powerpoint/2010/main" val="180468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8738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is blown up to show:</a:t>
            </a:r>
          </a:p>
          <a:p>
            <a:r>
              <a:rPr lang="en-US" dirty="0" smtClean="0"/>
              <a:t>All</a:t>
            </a:r>
            <a:r>
              <a:rPr lang="en-US" baseline="0" dirty="0" smtClean="0"/>
              <a:t> patients should be screened for cough, respiratory symptoms, fever, rash, and travel</a:t>
            </a:r>
          </a:p>
          <a:p>
            <a:r>
              <a:rPr lang="en-US" baseline="0" dirty="0" smtClean="0"/>
              <a:t>Symptom questions: 1) New cough, other respiratory symptoms? 2) Recent fever or fever documented at the health care facility? 3) New rash?</a:t>
            </a:r>
          </a:p>
          <a:p>
            <a:r>
              <a:rPr lang="en-US" baseline="0" dirty="0" smtClean="0"/>
              <a:t>This determines need for respiratory etiquette: Implement and maintain respiratory etiquette measures throughout remainder of health care encounter for all patients with either: 1) cough or other respiratory symptoms, or 2) and 3) fever and rash</a:t>
            </a:r>
          </a:p>
          <a:p>
            <a:r>
              <a:rPr lang="en-US" baseline="0" dirty="0" smtClean="0"/>
              <a:t>If no subjective or documented fever, follow routine standard precautions practices; no HCID risk identified</a:t>
            </a:r>
          </a:p>
          <a:p>
            <a:r>
              <a:rPr lang="en-US" baseline="0" dirty="0" smtClean="0"/>
              <a:t>Travel question: Did patient travel internationally during the past 30 days? Record presence or absence of travel, including destinations and dates in chart</a:t>
            </a:r>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32</a:t>
            </a:fld>
            <a:endParaRPr lang="en-US"/>
          </a:p>
        </p:txBody>
      </p:sp>
    </p:spTree>
    <p:extLst>
      <p:ext uri="{BB962C8B-B14F-4D97-AF65-F5344CB8AC3E}">
        <p14:creationId xmlns:p14="http://schemas.microsoft.com/office/powerpoint/2010/main" val="2626785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through the assessment this</a:t>
            </a:r>
            <a:r>
              <a:rPr lang="en-US" baseline="0" dirty="0" smtClean="0"/>
              <a:t> part of the </a:t>
            </a:r>
            <a:r>
              <a:rPr lang="en-US" dirty="0" smtClean="0"/>
              <a:t>questionnaire</a:t>
            </a:r>
            <a:r>
              <a:rPr lang="en-US" baseline="0" dirty="0" smtClean="0"/>
              <a:t> shows how the front desk or triage nurse should assess patients with:</a:t>
            </a:r>
          </a:p>
          <a:p>
            <a:r>
              <a:rPr lang="en-US" baseline="0" dirty="0" smtClean="0"/>
              <a:t>Fever (no rash or respiratory symptoms) and travel, then if there is vomiting or diarrhea</a:t>
            </a:r>
          </a:p>
          <a:p>
            <a:r>
              <a:rPr lang="en-US" baseline="0" dirty="0" smtClean="0"/>
              <a:t>Fever and rash and travel, then if they were exposed to measles, chickenpox, or zoster in past 30 days</a:t>
            </a:r>
          </a:p>
          <a:p>
            <a:r>
              <a:rPr lang="en-US" baseline="0" dirty="0" smtClean="0"/>
              <a:t>Fever and respiratory symptoms (no rash) and travel, then close contact with a person with febrile respiratory illness that developed within 14 days of returning from international  travel</a:t>
            </a:r>
          </a:p>
          <a:p>
            <a:r>
              <a:rPr lang="en-US" baseline="0" dirty="0" smtClean="0"/>
              <a:t>In cases of answering yes, the assessment instructs:</a:t>
            </a:r>
          </a:p>
          <a:p>
            <a:pPr marL="171450" indent="-171450">
              <a:buFont typeface="Arial" panose="020B0604020202020204" pitchFamily="34" charset="0"/>
              <a:buChar char="•"/>
            </a:pPr>
            <a:r>
              <a:rPr lang="en-US" baseline="0" dirty="0" smtClean="0"/>
              <a:t>Move patient to private room with closed door or to an airborne infection isolation (All) room and control access to patient; post appropriate isolation signage</a:t>
            </a:r>
          </a:p>
          <a:p>
            <a:pPr marL="171450" indent="-171450">
              <a:buFont typeface="Arial" panose="020B0604020202020204" pitchFamily="34" charset="0"/>
              <a:buChar char="•"/>
            </a:pPr>
            <a:r>
              <a:rPr lang="en-US" baseline="0" dirty="0" smtClean="0"/>
              <a:t>Assess possible infections based on travel history, clinical presentation, or exposures to ill person who have recently travelled internationally</a:t>
            </a:r>
          </a:p>
          <a:p>
            <a:pPr marL="171450" indent="-171450">
              <a:buFont typeface="Arial" panose="020B0604020202020204" pitchFamily="34" charset="0"/>
              <a:buChar char="•"/>
            </a:pPr>
            <a:r>
              <a:rPr lang="en-US" baseline="0" dirty="0" smtClean="0"/>
              <a:t>Viral hemorrhagic fever may need to be considered even in the absence of specific travel alerts</a:t>
            </a:r>
          </a:p>
          <a:p>
            <a:r>
              <a:rPr lang="en-US" baseline="0" dirty="0" smtClean="0"/>
              <a:t>HCID assessment recommended</a:t>
            </a:r>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33</a:t>
            </a:fld>
            <a:endParaRPr lang="en-US"/>
          </a:p>
        </p:txBody>
      </p:sp>
    </p:spTree>
    <p:extLst>
      <p:ext uri="{BB962C8B-B14F-4D97-AF65-F5344CB8AC3E}">
        <p14:creationId xmlns:p14="http://schemas.microsoft.com/office/powerpoint/2010/main" val="1471783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through the assessment this</a:t>
            </a:r>
            <a:r>
              <a:rPr lang="en-US" baseline="0" dirty="0" smtClean="0"/>
              <a:t> part of the </a:t>
            </a:r>
            <a:r>
              <a:rPr lang="en-US" dirty="0" smtClean="0"/>
              <a:t>questionnaire</a:t>
            </a:r>
            <a:r>
              <a:rPr lang="en-US" baseline="0" dirty="0" smtClean="0"/>
              <a:t> shows how the provider should ask:</a:t>
            </a:r>
          </a:p>
          <a:p>
            <a:r>
              <a:rPr lang="en-US" baseline="0" dirty="0" smtClean="0"/>
              <a:t>Does patient appear toxic or have any signs or symptoms of viral hemorrhagic fever?</a:t>
            </a:r>
          </a:p>
          <a:p>
            <a:r>
              <a:rPr lang="en-US" baseline="0" dirty="0" smtClean="0"/>
              <a:t>Does patient appear to possibly have measles, chickenpox, zoster, smallpox, or meningococcal infection?</a:t>
            </a:r>
          </a:p>
          <a:p>
            <a:r>
              <a:rPr lang="en-US" baseline="0" dirty="0" smtClean="0"/>
              <a:t>Is patient part of an epidemiologically-linked group of patients presenting with severe acute respiratory illness of unknown etiology, or does the provider have any other suspicion for a HCID or tuberculosis?</a:t>
            </a:r>
          </a:p>
          <a:p>
            <a:r>
              <a:rPr lang="en-US" baseline="0" dirty="0" smtClean="0"/>
              <a:t>In cases of answering yes, the assessment instructs:</a:t>
            </a:r>
          </a:p>
          <a:p>
            <a:pPr marL="171450" indent="-171450">
              <a:buFont typeface="Arial" panose="020B0604020202020204" pitchFamily="34" charset="0"/>
              <a:buChar char="•"/>
            </a:pPr>
            <a:r>
              <a:rPr lang="en-US" baseline="0" dirty="0" smtClean="0"/>
              <a:t>Move patient to private room with closed door or to an airborne infection isolation (All) room and control access to patient; post appropriate isolation signage</a:t>
            </a:r>
          </a:p>
          <a:p>
            <a:pPr marL="171450" indent="-171450">
              <a:buFont typeface="Arial" panose="020B0604020202020204" pitchFamily="34" charset="0"/>
              <a:buChar char="•"/>
            </a:pPr>
            <a:r>
              <a:rPr lang="en-US" baseline="0" dirty="0" smtClean="0"/>
              <a:t>Assess possible infections based on travel history, clinical presentation, or exposures to ill person who have recently travelled internationally</a:t>
            </a:r>
          </a:p>
          <a:p>
            <a:pPr marL="171450" indent="-171450">
              <a:buFont typeface="Arial" panose="020B0604020202020204" pitchFamily="34" charset="0"/>
              <a:buChar char="•"/>
            </a:pPr>
            <a:r>
              <a:rPr lang="en-US" baseline="0" dirty="0" smtClean="0"/>
              <a:t>Viral hemorrhagic fever may need to be considered even in the absence of specific travel alerts</a:t>
            </a:r>
          </a:p>
          <a:p>
            <a:r>
              <a:rPr lang="en-US" baseline="0" dirty="0" smtClean="0"/>
              <a:t>HCID assessment recommended</a:t>
            </a:r>
            <a:endParaRPr lang="en-US" dirty="0" smtClean="0"/>
          </a:p>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34</a:t>
            </a:fld>
            <a:endParaRPr lang="en-US"/>
          </a:p>
        </p:txBody>
      </p:sp>
    </p:spTree>
    <p:extLst>
      <p:ext uri="{BB962C8B-B14F-4D97-AF65-F5344CB8AC3E}">
        <p14:creationId xmlns:p14="http://schemas.microsoft.com/office/powerpoint/2010/main" val="100666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Move patient to private room with closed door or to an airborne infection isolation (All) room and control access to patient; post appropriate isolation signage</a:t>
            </a:r>
          </a:p>
          <a:p>
            <a:pPr marL="171450" indent="-171450">
              <a:buFont typeface="Arial" panose="020B0604020202020204" pitchFamily="34" charset="0"/>
              <a:buChar char="•"/>
            </a:pPr>
            <a:r>
              <a:rPr lang="en-US" baseline="0" dirty="0" smtClean="0"/>
              <a:t>Assess possible infections based on travel history, clinical presentation, or exposures to ill person who have recently travelled internationally</a:t>
            </a:r>
          </a:p>
          <a:p>
            <a:pPr marL="171450" indent="-171450">
              <a:buFont typeface="Arial" panose="020B0604020202020204" pitchFamily="34" charset="0"/>
              <a:buChar char="•"/>
            </a:pPr>
            <a:r>
              <a:rPr lang="en-US" baseline="0" dirty="0" smtClean="0"/>
              <a:t>Viral hemorrhagic fever may need to be considered even in the absence of specific travel alerts</a:t>
            </a:r>
          </a:p>
          <a:p>
            <a:r>
              <a:rPr lang="en-US" baseline="0" dirty="0" smtClean="0"/>
              <a:t>HCID assessment recommended</a:t>
            </a:r>
          </a:p>
          <a:p>
            <a:r>
              <a:rPr lang="en-US" baseline="0" dirty="0" smtClean="0"/>
              <a:t>For patients with recent travel, check for travel health notices:</a:t>
            </a:r>
          </a:p>
          <a:p>
            <a:pPr marL="171450" indent="-171450">
              <a:buFont typeface="Arial" panose="020B0604020202020204" pitchFamily="34" charset="0"/>
              <a:buChar char="•"/>
            </a:pPr>
            <a:r>
              <a:rPr lang="en-US" baseline="0" dirty="0" smtClean="0"/>
              <a:t>Travel Clinical Assistant (TCA): dph.Georgia.gov/</a:t>
            </a:r>
            <a:r>
              <a:rPr lang="en-US" baseline="0" dirty="0" err="1" smtClean="0"/>
              <a:t>TravelClinicalAssistant</a:t>
            </a:r>
            <a:endParaRPr lang="en-US" baseline="0" dirty="0" smtClean="0"/>
          </a:p>
          <a:p>
            <a:pPr marL="171450" indent="-171450">
              <a:buFont typeface="Arial" panose="020B0604020202020204" pitchFamily="34" charset="0"/>
              <a:buChar char="•"/>
            </a:pPr>
            <a:r>
              <a:rPr lang="en-US" baseline="0" dirty="0" smtClean="0"/>
              <a:t>CDC Travel Health Notices: wwwnc.cdc.gov/travel/notices</a:t>
            </a:r>
          </a:p>
          <a:p>
            <a:pPr marL="171450" indent="-171450">
              <a:buFont typeface="Arial" panose="020B0604020202020204" pitchFamily="34" charset="0"/>
              <a:buChar char="•"/>
            </a:pPr>
            <a:r>
              <a:rPr lang="en-US" baseline="0" dirty="0" smtClean="0"/>
              <a:t>WHO Disease Outbreak News: www.who.int/csr/don/en/</a:t>
            </a:r>
          </a:p>
          <a:p>
            <a:pPr marL="0" indent="0">
              <a:buFont typeface="Arial" panose="020B0604020202020204" pitchFamily="34" charset="0"/>
              <a:buNone/>
            </a:pPr>
            <a:r>
              <a:rPr lang="en-US" baseline="0" dirty="0" smtClean="0"/>
              <a:t>If the provider suspects HCID or other highly infectious disease, they should:</a:t>
            </a:r>
          </a:p>
          <a:p>
            <a:pPr marL="228600" indent="-228600">
              <a:buFont typeface="Arial" panose="020B0604020202020204" pitchFamily="34" charset="0"/>
              <a:buAutoNum type="arabicPeriod"/>
            </a:pPr>
            <a:r>
              <a:rPr lang="en-US" baseline="0" dirty="0" smtClean="0"/>
              <a:t>Implement airborne (or droplet for meningococcal disease or plague) and contact precautions and control access to patient</a:t>
            </a:r>
          </a:p>
          <a:p>
            <a:pPr marL="228600" indent="-228600">
              <a:buFont typeface="Arial" panose="020B0604020202020204" pitchFamily="34" charset="0"/>
              <a:buAutoNum type="arabicPeriod"/>
            </a:pPr>
            <a:r>
              <a:rPr lang="en-US" baseline="0" dirty="0" smtClean="0"/>
              <a:t>Providers should don appropriate PPE before entering room</a:t>
            </a:r>
          </a:p>
          <a:p>
            <a:pPr marL="228600" indent="-228600">
              <a:buFont typeface="Arial" panose="020B0604020202020204" pitchFamily="34" charset="0"/>
              <a:buAutoNum type="arabicPeriod"/>
            </a:pPr>
            <a:r>
              <a:rPr lang="en-US" baseline="0" dirty="0" smtClean="0"/>
              <a:t>Notify infection </a:t>
            </a:r>
            <a:r>
              <a:rPr lang="en-US" baseline="0" dirty="0" err="1" smtClean="0"/>
              <a:t>preventionist</a:t>
            </a:r>
            <a:r>
              <a:rPr lang="en-US" baseline="0" dirty="0" smtClean="0"/>
              <a:t> and MDH (651-201-5414)</a:t>
            </a:r>
          </a:p>
          <a:p>
            <a:pPr marL="228600" indent="-228600">
              <a:buFont typeface="Arial" panose="020B0604020202020204" pitchFamily="34" charset="0"/>
              <a:buAutoNum type="arabicPeriod"/>
            </a:pPr>
            <a:r>
              <a:rPr lang="en-US" baseline="0" dirty="0" smtClean="0"/>
              <a:t>Screen persons accompanying the patient for symptoms and collect information on other contacts</a:t>
            </a:r>
          </a:p>
          <a:p>
            <a:pPr marL="0" indent="0">
              <a:buFont typeface="Arial" panose="020B0604020202020204" pitchFamily="34" charset="0"/>
              <a:buNone/>
            </a:pPr>
            <a:r>
              <a:rPr lang="en-US" baseline="0" dirty="0" smtClean="0"/>
              <a:t>Activate HCIDs plans, including possible transfer to biocontainment unit</a:t>
            </a:r>
          </a:p>
          <a:p>
            <a:pPr marL="0" indent="0">
              <a:buFont typeface="Arial" panose="020B0604020202020204" pitchFamily="34" charset="0"/>
              <a:buNone/>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64B7856-AB30-479E-9FB2-87B059A02CCE}" type="slidenum">
              <a:rPr lang="en-US" smtClean="0"/>
              <a:t>35</a:t>
            </a:fld>
            <a:endParaRPr lang="en-US"/>
          </a:p>
        </p:txBody>
      </p:sp>
    </p:spTree>
    <p:extLst>
      <p:ext uri="{BB962C8B-B14F-4D97-AF65-F5344CB8AC3E}">
        <p14:creationId xmlns:p14="http://schemas.microsoft.com/office/powerpoint/2010/main" val="425153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944589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3330973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3662866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20513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Building-Block</a:t>
            </a:r>
            <a:r>
              <a:rPr lang="en-US" baseline="0" dirty="0" smtClean="0"/>
              <a:t> Approach to Exercise Scheduling</a:t>
            </a:r>
          </a:p>
          <a:p>
            <a:r>
              <a:rPr lang="en-US" baseline="0" dirty="0" smtClean="0"/>
              <a:t>As the level of training complexity increases staff capabilities increase</a:t>
            </a:r>
          </a:p>
          <a:p>
            <a:r>
              <a:rPr lang="en-US" baseline="0" dirty="0" smtClean="0"/>
              <a:t>In order of building: Seminars, workshops, tabletop exercises, games, drills, functional exercises, full-scale exercises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101036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a:t>
            </a:fld>
            <a:endParaRPr lang="en-US" dirty="0">
              <a:solidFill>
                <a:prstClr val="black"/>
              </a:solidFill>
            </a:endParaRPr>
          </a:p>
        </p:txBody>
      </p:sp>
    </p:spTree>
    <p:extLst>
      <p:ext uri="{BB962C8B-B14F-4D97-AF65-F5344CB8AC3E}">
        <p14:creationId xmlns:p14="http://schemas.microsoft.com/office/powerpoint/2010/main" val="1428428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44</a:t>
            </a:fld>
            <a:endParaRPr lang="en-US" dirty="0"/>
          </a:p>
        </p:txBody>
      </p:sp>
    </p:spTree>
    <p:extLst>
      <p:ext uri="{BB962C8B-B14F-4D97-AF65-F5344CB8AC3E}">
        <p14:creationId xmlns:p14="http://schemas.microsoft.com/office/powerpoint/2010/main" val="3603250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199291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3518614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1062298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214271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1737293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2550389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1877013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2087100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Checklist</a:t>
            </a:r>
            <a:r>
              <a:rPr lang="en-US" baseline="0" dirty="0" smtClean="0"/>
              <a:t> of the actions you should be taking.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56</a:t>
            </a:fld>
            <a:endParaRPr lang="en-US" dirty="0"/>
          </a:p>
        </p:txBody>
      </p:sp>
    </p:spTree>
    <p:extLst>
      <p:ext uri="{BB962C8B-B14F-4D97-AF65-F5344CB8AC3E}">
        <p14:creationId xmlns:p14="http://schemas.microsoft.com/office/powerpoint/2010/main" val="15684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58193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57</a:t>
            </a:fld>
            <a:endParaRPr lang="en-US"/>
          </a:p>
        </p:txBody>
      </p:sp>
    </p:spTree>
    <p:extLst>
      <p:ext uri="{BB962C8B-B14F-4D97-AF65-F5344CB8AC3E}">
        <p14:creationId xmlns:p14="http://schemas.microsoft.com/office/powerpoint/2010/main" val="3655107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58</a:t>
            </a:fld>
            <a:endParaRPr lang="en-US" dirty="0"/>
          </a:p>
        </p:txBody>
      </p:sp>
    </p:spTree>
    <p:extLst>
      <p:ext uri="{BB962C8B-B14F-4D97-AF65-F5344CB8AC3E}">
        <p14:creationId xmlns:p14="http://schemas.microsoft.com/office/powerpoint/2010/main" val="2897626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59</a:t>
            </a:fld>
            <a:endParaRPr lang="en-US" dirty="0"/>
          </a:p>
        </p:txBody>
      </p:sp>
    </p:spTree>
    <p:extLst>
      <p:ext uri="{BB962C8B-B14F-4D97-AF65-F5344CB8AC3E}">
        <p14:creationId xmlns:p14="http://schemas.microsoft.com/office/powerpoint/2010/main" val="160946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61</a:t>
            </a:fld>
            <a:endParaRPr lang="en-US"/>
          </a:p>
        </p:txBody>
      </p:sp>
    </p:spTree>
    <p:extLst>
      <p:ext uri="{BB962C8B-B14F-4D97-AF65-F5344CB8AC3E}">
        <p14:creationId xmlns:p14="http://schemas.microsoft.com/office/powerpoint/2010/main" val="3340665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 A Category A UN Standard Triple Packaging</a:t>
            </a:r>
          </a:p>
          <a:p>
            <a:r>
              <a:rPr lang="en-US" baseline="0" dirty="0" smtClean="0"/>
              <a:t>Watertight primary receptacle of glass, metal, or plastic (if multiple fragile primary receptacles are placed in a single secondary packaging, they must be either individually wrapped or separated to as to prevent contact between them)</a:t>
            </a:r>
            <a:r>
              <a:rPr lang="en-US" baseline="0" dirty="0"/>
              <a:t> </a:t>
            </a:r>
            <a:r>
              <a:rPr lang="en-US" baseline="0" dirty="0" smtClean="0"/>
              <a:t>that holds the infectious substance with a </a:t>
            </a:r>
            <a:r>
              <a:rPr lang="en-US" baseline="0" dirty="0" err="1" smtClean="0"/>
              <a:t>leakproof</a:t>
            </a:r>
            <a:r>
              <a:rPr lang="en-US" baseline="0" dirty="0" smtClean="0"/>
              <a:t> seal closure.</a:t>
            </a:r>
          </a:p>
          <a:p>
            <a:r>
              <a:rPr lang="en-US" baseline="0" dirty="0" smtClean="0"/>
              <a:t>Surrounded by absorbent packing material (for liquids), watertight secondary packaging and capped.</a:t>
            </a:r>
          </a:p>
          <a:p>
            <a:r>
              <a:rPr lang="en-US" baseline="0" dirty="0" smtClean="0"/>
              <a:t>There should be a list of contents on the container.</a:t>
            </a:r>
          </a:p>
          <a:p>
            <a:r>
              <a:rPr lang="en-US" baseline="0" dirty="0" smtClean="0"/>
              <a:t>There should be a rigid outer packaging, UN package certification mark, infectious substance label, proper shipping name and UN number, and shipper or consignee </a:t>
            </a:r>
            <a:r>
              <a:rPr lang="en-US" baseline="0" dirty="0" err="1" smtClean="0"/>
              <a:t>indentification</a:t>
            </a:r>
            <a:r>
              <a:rPr lang="en-US" baseline="0" dirty="0" smtClean="0"/>
              <a:t>.</a:t>
            </a:r>
          </a:p>
          <a:p>
            <a:r>
              <a:rPr lang="en-US" baseline="0" dirty="0" smtClean="0"/>
              <a:t>This information is provided in the Biosafety in Microbiological and Biomedical Laboratories by the U.S. Department of Health and Human Services Public Health Service, Centers for Disease Control and Prevention, National Institutes of Health, HHS Public No. (CDC) 21-1112, Revised December 2009, page 340</a:t>
            </a:r>
          </a:p>
          <a:p>
            <a:r>
              <a:rPr lang="en-US" baseline="0" dirty="0" smtClean="0"/>
              <a:t>www.cdc.gov/biosafety/publications/bmbl5/bmbl.pdf</a:t>
            </a:r>
          </a:p>
          <a:p>
            <a:endParaRPr lang="en-US" baseline="0" dirty="0" smtClean="0"/>
          </a:p>
        </p:txBody>
      </p:sp>
      <p:sp>
        <p:nvSpPr>
          <p:cNvPr id="4" name="Slide Number Placeholder 3"/>
          <p:cNvSpPr>
            <a:spLocks noGrp="1"/>
          </p:cNvSpPr>
          <p:nvPr>
            <p:ph type="sldNum" sz="quarter" idx="10"/>
          </p:nvPr>
        </p:nvSpPr>
        <p:spPr/>
        <p:txBody>
          <a:bodyPr/>
          <a:lstStyle/>
          <a:p>
            <a:fld id="{C64B7856-AB30-479E-9FB2-87B059A02CCE}" type="slidenum">
              <a:rPr lang="en-US" smtClean="0"/>
              <a:t>63</a:t>
            </a:fld>
            <a:endParaRPr lang="en-US"/>
          </a:p>
        </p:txBody>
      </p:sp>
    </p:spTree>
    <p:extLst>
      <p:ext uri="{BB962C8B-B14F-4D97-AF65-F5344CB8AC3E}">
        <p14:creationId xmlns:p14="http://schemas.microsoft.com/office/powerpoint/2010/main" val="4247545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 A Category</a:t>
            </a:r>
            <a:r>
              <a:rPr lang="en-US" baseline="0" dirty="0" smtClean="0"/>
              <a:t> B Non-specification Triple Packaging</a:t>
            </a:r>
          </a:p>
          <a:p>
            <a:r>
              <a:rPr lang="en-US" baseline="0" dirty="0" smtClean="0"/>
              <a:t>Infectious substance in primary receptacle that is </a:t>
            </a:r>
            <a:r>
              <a:rPr lang="en-US" baseline="0" dirty="0" err="1" smtClean="0"/>
              <a:t>leakproof</a:t>
            </a:r>
            <a:r>
              <a:rPr lang="en-US" baseline="0" dirty="0" smtClean="0"/>
              <a:t> or </a:t>
            </a:r>
            <a:r>
              <a:rPr lang="en-US" baseline="0" dirty="0" err="1" smtClean="0"/>
              <a:t>siftproof</a:t>
            </a:r>
            <a:r>
              <a:rPr lang="en-US" baseline="0" dirty="0" smtClean="0"/>
              <a:t>, secondary packaging </a:t>
            </a:r>
            <a:r>
              <a:rPr lang="en-US" baseline="0" dirty="0" err="1" smtClean="0"/>
              <a:t>leakproof</a:t>
            </a:r>
            <a:r>
              <a:rPr lang="en-US" baseline="0" dirty="0" smtClean="0"/>
              <a:t> or </a:t>
            </a:r>
            <a:r>
              <a:rPr lang="en-US" baseline="0" dirty="0" err="1" smtClean="0"/>
              <a:t>siftproof</a:t>
            </a:r>
            <a:r>
              <a:rPr lang="en-US" baseline="0" dirty="0" smtClean="0"/>
              <a:t> (e.g., sealed plastic bag or other intermediate packaging)</a:t>
            </a:r>
          </a:p>
          <a:p>
            <a:r>
              <a:rPr lang="en-US" baseline="0" dirty="0" smtClean="0"/>
              <a:t>Surrounded by absorbent material.</a:t>
            </a:r>
          </a:p>
          <a:p>
            <a:r>
              <a:rPr lang="en-US" baseline="0" dirty="0" smtClean="0"/>
              <a:t>All inside rigid outer packaging with cushion material.</a:t>
            </a:r>
          </a:p>
          <a:p>
            <a:r>
              <a:rPr lang="en-US" baseline="0" dirty="0" smtClean="0"/>
              <a:t>Includes package mark and name and telephone number of a person responsible. (This information may instead be provided on a written document such as an air waybill)</a:t>
            </a:r>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64</a:t>
            </a:fld>
            <a:endParaRPr lang="en-US"/>
          </a:p>
        </p:txBody>
      </p:sp>
    </p:spTree>
    <p:extLst>
      <p:ext uri="{BB962C8B-B14F-4D97-AF65-F5344CB8AC3E}">
        <p14:creationId xmlns:p14="http://schemas.microsoft.com/office/powerpoint/2010/main" val="2940568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65</a:t>
            </a:fld>
            <a:endParaRPr lang="en-US" dirty="0"/>
          </a:p>
        </p:txBody>
      </p:sp>
    </p:spTree>
    <p:extLst>
      <p:ext uri="{BB962C8B-B14F-4D97-AF65-F5344CB8AC3E}">
        <p14:creationId xmlns:p14="http://schemas.microsoft.com/office/powerpoint/2010/main" val="4095492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66</a:t>
            </a:fld>
            <a:endParaRPr lang="en-US" dirty="0"/>
          </a:p>
        </p:txBody>
      </p:sp>
    </p:spTree>
    <p:extLst>
      <p:ext uri="{BB962C8B-B14F-4D97-AF65-F5344CB8AC3E}">
        <p14:creationId xmlns:p14="http://schemas.microsoft.com/office/powerpoint/2010/main" val="614323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67</a:t>
            </a:fld>
            <a:endParaRPr lang="en-US" dirty="0"/>
          </a:p>
        </p:txBody>
      </p:sp>
    </p:spTree>
    <p:extLst>
      <p:ext uri="{BB962C8B-B14F-4D97-AF65-F5344CB8AC3E}">
        <p14:creationId xmlns:p14="http://schemas.microsoft.com/office/powerpoint/2010/main" val="3669080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69</a:t>
            </a:fld>
            <a:endParaRPr lang="en-US" dirty="0"/>
          </a:p>
        </p:txBody>
      </p:sp>
    </p:spTree>
    <p:extLst>
      <p:ext uri="{BB962C8B-B14F-4D97-AF65-F5344CB8AC3E}">
        <p14:creationId xmlns:p14="http://schemas.microsoft.com/office/powerpoint/2010/main" val="247718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B7856-AB30-479E-9FB2-87B059A02CCE}" type="slidenum">
              <a:rPr lang="en-US" smtClean="0"/>
              <a:t>6</a:t>
            </a:fld>
            <a:endParaRPr lang="en-US"/>
          </a:p>
        </p:txBody>
      </p:sp>
    </p:spTree>
    <p:extLst>
      <p:ext uri="{BB962C8B-B14F-4D97-AF65-F5344CB8AC3E}">
        <p14:creationId xmlns:p14="http://schemas.microsoft.com/office/powerpoint/2010/main" val="3720049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70</a:t>
            </a:fld>
            <a:endParaRPr lang="en-US" dirty="0"/>
          </a:p>
        </p:txBody>
      </p:sp>
    </p:spTree>
    <p:extLst>
      <p:ext uri="{BB962C8B-B14F-4D97-AF65-F5344CB8AC3E}">
        <p14:creationId xmlns:p14="http://schemas.microsoft.com/office/powerpoint/2010/main" val="371346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Preparedness Program</a:t>
            </a:r>
          </a:p>
          <a:p>
            <a:r>
              <a:rPr lang="en-US" dirty="0" smtClean="0"/>
              <a:t>Develop an emergency plan based on an “all hazards” risk assessment. Review Annually. Infectious agents</a:t>
            </a:r>
            <a:r>
              <a:rPr lang="en-US" baseline="0" dirty="0" smtClean="0"/>
              <a:t> should be listed.</a:t>
            </a:r>
          </a:p>
          <a:p>
            <a:r>
              <a:rPr lang="en-US" baseline="0" dirty="0" smtClean="0"/>
              <a:t>Develop policies and procedures based on the plan and risk assessment. Review annually. Should have special procedures for infectious agents.</a:t>
            </a:r>
          </a:p>
          <a:p>
            <a:r>
              <a:rPr lang="en-US" baseline="0" dirty="0" smtClean="0"/>
              <a:t>Develop a communications plan that coordinated patient care within the facility, across health care providers, and with state and local public health departments and emergency management systems. Review annually.</a:t>
            </a:r>
          </a:p>
          <a:p>
            <a:r>
              <a:rPr lang="en-US" baseline="0" dirty="0" smtClean="0"/>
              <a:t>Develop and maintain training and testing programs, including initial training in policies and procedures. Demonstrate knowledge of emergency procedures and provide training annually. Conduct drills and exercises to test the emergency plan.</a:t>
            </a:r>
            <a:endParaRPr lang="en-US" dirty="0" smtClean="0"/>
          </a:p>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7</a:t>
            </a:fld>
            <a:endParaRPr lang="en-US"/>
          </a:p>
        </p:txBody>
      </p:sp>
    </p:spTree>
    <p:extLst>
      <p:ext uri="{BB962C8B-B14F-4D97-AF65-F5344CB8AC3E}">
        <p14:creationId xmlns:p14="http://schemas.microsoft.com/office/powerpoint/2010/main" val="127713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risk may be low that a patient with a HCID will present to a healthcare facility, the consequence of such a patient presenting for care can be huge.</a:t>
            </a:r>
            <a:endParaRPr lang="en-US" dirty="0" smtClean="0"/>
          </a:p>
        </p:txBody>
      </p:sp>
      <p:sp>
        <p:nvSpPr>
          <p:cNvPr id="4" name="Slide Number Placeholder 3"/>
          <p:cNvSpPr>
            <a:spLocks noGrp="1"/>
          </p:cNvSpPr>
          <p:nvPr>
            <p:ph type="sldNum" sz="quarter" idx="10"/>
          </p:nvPr>
        </p:nvSpPr>
        <p:spPr/>
        <p:txBody>
          <a:bodyPr/>
          <a:lstStyle/>
          <a:p>
            <a:fld id="{C64B7856-AB30-479E-9FB2-87B059A02CCE}" type="slidenum">
              <a:rPr lang="en-US" smtClean="0"/>
              <a:t>9</a:t>
            </a:fld>
            <a:endParaRPr lang="en-US"/>
          </a:p>
        </p:txBody>
      </p:sp>
    </p:spTree>
    <p:extLst>
      <p:ext uri="{BB962C8B-B14F-4D97-AF65-F5344CB8AC3E}">
        <p14:creationId xmlns:p14="http://schemas.microsoft.com/office/powerpoint/2010/main" val="160582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10</a:t>
            </a:fld>
            <a:endParaRPr lang="en-US"/>
          </a:p>
        </p:txBody>
      </p:sp>
    </p:spTree>
    <p:extLst>
      <p:ext uri="{BB962C8B-B14F-4D97-AF65-F5344CB8AC3E}">
        <p14:creationId xmlns:p14="http://schemas.microsoft.com/office/powerpoint/2010/main" val="196710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11</a:t>
            </a:fld>
            <a:endParaRPr lang="en-US" dirty="0">
              <a:solidFill>
                <a:prstClr val="black"/>
              </a:solidFill>
            </a:endParaRPr>
          </a:p>
        </p:txBody>
      </p:sp>
    </p:spTree>
    <p:extLst>
      <p:ext uri="{BB962C8B-B14F-4D97-AF65-F5344CB8AC3E}">
        <p14:creationId xmlns:p14="http://schemas.microsoft.com/office/powerpoint/2010/main" val="254945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11/27/2019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78526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11/27/2019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433385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11/27/2019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0403115"/>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517267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57316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516533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129296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11/27/2019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538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113834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53051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11/27/2019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866872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11/27/2019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716579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11/27/2019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9547311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11/27/2019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741803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11/27/2019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222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11/27/2019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55563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11/27/2019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564440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11/27/2019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894104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11/27/2019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427832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11/27/2019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911954"/>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11/27/2019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0874175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4753386"/>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3894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5727497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8647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53170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95909295"/>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29284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11/27/2019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4668540"/>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11/27/2019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551609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11/27/2019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2645444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70483328"/>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11/27/2019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6886696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11/27/2019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11671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11/27/2019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93908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9166491"/>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13553845"/>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7286269"/>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067024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124580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87383131"/>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48574940"/>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177159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11/27/2019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364832812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11/27/2019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1747726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11/27/2019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5348726"/>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01C8C-6885-4578-863D-3D699CFA74FF}"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2E59A-DBC9-498D-B3FC-830D0F6B3FEF}" type="slidenum">
              <a:rPr lang="en-US" smtClean="0"/>
              <a:t>‹#›</a:t>
            </a:fld>
            <a:endParaRPr lang="en-US"/>
          </a:p>
        </p:txBody>
      </p:sp>
    </p:spTree>
    <p:extLst>
      <p:ext uri="{BB962C8B-B14F-4D97-AF65-F5344CB8AC3E}">
        <p14:creationId xmlns:p14="http://schemas.microsoft.com/office/powerpoint/2010/main" val="4011925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7D78EB-EAA6-444F-8228-2B460A446985}"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55C77-851D-4F21-A6B2-6142B3D3A0C1}" type="slidenum">
              <a:rPr lang="en-US" smtClean="0"/>
              <a:t>‹#›</a:t>
            </a:fld>
            <a:endParaRPr lang="en-US"/>
          </a:p>
        </p:txBody>
      </p:sp>
    </p:spTree>
    <p:extLst>
      <p:ext uri="{BB962C8B-B14F-4D97-AF65-F5344CB8AC3E}">
        <p14:creationId xmlns:p14="http://schemas.microsoft.com/office/powerpoint/2010/main" val="3617271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7D78EB-EAA6-444F-8228-2B460A446985}"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55C77-851D-4F21-A6B2-6142B3D3A0C1}" type="slidenum">
              <a:rPr lang="en-US" smtClean="0"/>
              <a:t>‹#›</a:t>
            </a:fld>
            <a:endParaRPr lang="en-US"/>
          </a:p>
        </p:txBody>
      </p:sp>
    </p:spTree>
    <p:extLst>
      <p:ext uri="{BB962C8B-B14F-4D97-AF65-F5344CB8AC3E}">
        <p14:creationId xmlns:p14="http://schemas.microsoft.com/office/powerpoint/2010/main" val="3537268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7D78EB-EAA6-444F-8228-2B460A446985}"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55C77-851D-4F21-A6B2-6142B3D3A0C1}" type="slidenum">
              <a:rPr lang="en-US" smtClean="0"/>
              <a:t>‹#›</a:t>
            </a:fld>
            <a:endParaRPr lang="en-US"/>
          </a:p>
        </p:txBody>
      </p:sp>
    </p:spTree>
    <p:extLst>
      <p:ext uri="{BB962C8B-B14F-4D97-AF65-F5344CB8AC3E}">
        <p14:creationId xmlns:p14="http://schemas.microsoft.com/office/powerpoint/2010/main" val="3368798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7D78EB-EAA6-444F-8228-2B460A446985}"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55C77-851D-4F21-A6B2-6142B3D3A0C1}" type="slidenum">
              <a:rPr lang="en-US" smtClean="0"/>
              <a:t>‹#›</a:t>
            </a:fld>
            <a:endParaRPr lang="en-US"/>
          </a:p>
        </p:txBody>
      </p:sp>
    </p:spTree>
    <p:extLst>
      <p:ext uri="{BB962C8B-B14F-4D97-AF65-F5344CB8AC3E}">
        <p14:creationId xmlns:p14="http://schemas.microsoft.com/office/powerpoint/2010/main" val="145930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11/27/2019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527808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11/27/2019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09869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11/27/2019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1822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11/27/2019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495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11/27/2019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6144821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ealth.state.mn.us/diseases/hcid/index.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state.mn.us/diseases/hcid/index.html" TargetMode="External"/><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nc.cdc.gov/travel/notices" TargetMode="External"/><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hyperlink" Target="https://dph.georgia.gov/TravelClinicalAssistant" TargetMode="External"/><Relationship Id="rId4" Type="http://schemas.openxmlformats.org/officeDocument/2006/relationships/hyperlink" Target="https://www.who.int/csr/don/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hyperlink" Target="https://www.health.state.mn.us/diseases/hcid/binder.html" TargetMode="External"/><Relationship Id="rId2" Type="http://schemas.openxmlformats.org/officeDocument/2006/relationships/notesSlide" Target="../notesSlides/notesSlide37.xml"/><Relationship Id="rId1" Type="http://schemas.openxmlformats.org/officeDocument/2006/relationships/slideLayout" Target="../slideLayouts/slideLayout51.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51.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vhf/ebola/healthcare-us/ppe/guidance.html" TargetMode="External"/><Relationship Id="rId2" Type="http://schemas.openxmlformats.org/officeDocument/2006/relationships/hyperlink" Target="https://app1.unmc.edu/nursing/heroes/pdf/vhfppe/doffingBiologicalPPE-EbolaPatients-8.5x11-CC-v1.01.pdf"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s://www.health.state.mn.us/facilities/patientsafety/infectioncontrol/ppe/comp/papr.html" TargetMode="External"/><Relationship Id="rId2" Type="http://schemas.openxmlformats.org/officeDocument/2006/relationships/notesSlide" Target="../notesSlides/notesSlide46.xml"/><Relationship Id="rId1" Type="http://schemas.openxmlformats.org/officeDocument/2006/relationships/slideLayout" Target="../slideLayouts/slideLayout51.xm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mailto:health.icar@state.mn.us" TargetMode="External"/><Relationship Id="rId2" Type="http://schemas.openxmlformats.org/officeDocument/2006/relationships/notesSlide" Target="../notesSlides/notesSlide50.xml"/><Relationship Id="rId1" Type="http://schemas.openxmlformats.org/officeDocument/2006/relationships/slideLayout" Target="../slideLayouts/slideLayout51.xml"/><Relationship Id="rId5" Type="http://schemas.openxmlformats.org/officeDocument/2006/relationships/image" Target="../media/image50.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Management </a:t>
            </a:r>
            <a:r>
              <a:rPr lang="en-US" dirty="0" smtClean="0"/>
              <a:t>of High </a:t>
            </a:r>
            <a:r>
              <a:rPr lang="en-US" dirty="0" smtClean="0"/>
              <a:t>Consequence Infectious Disease (HCID) Toolbox for Frontline Health Care Facilities</a:t>
            </a:r>
            <a:endParaRPr lang="en-US" dirty="0"/>
          </a:p>
        </p:txBody>
      </p:sp>
      <p:sp>
        <p:nvSpPr>
          <p:cNvPr id="12" name="Text Placeholder 11"/>
          <p:cNvSpPr>
            <a:spLocks noGrp="1"/>
          </p:cNvSpPr>
          <p:nvPr>
            <p:ph type="body" sz="quarter" idx="14"/>
          </p:nvPr>
        </p:nvSpPr>
        <p:spPr/>
        <p:txBody>
          <a:bodyPr/>
          <a:lstStyle/>
          <a:p>
            <a:r>
              <a:rPr lang="en-US" dirty="0" smtClean="0">
                <a:hlinkClick r:id="rId3"/>
              </a:rPr>
              <a:t>https://www.health.state.mn.us/diseases/hcid/index.html</a:t>
            </a:r>
            <a:r>
              <a:rPr lang="en-US" dirty="0" smtClean="0"/>
              <a:t> </a:t>
            </a:r>
            <a:endParaRPr lang="en-US" dirty="0"/>
          </a:p>
        </p:txBody>
      </p:sp>
      <p:pic>
        <p:nvPicPr>
          <p:cNvPr id="16" name="Content Placeholder 10" descr="Toolbox"/>
          <p:cNvPicPr>
            <a:picLocks noGrp="1" noChangeAspect="1"/>
          </p:cNvPicPr>
          <p:nvPr>
            <p:ph type="pic" sz="quarter" idx="17"/>
          </p:nvPr>
        </p:nvPicPr>
        <p:blipFill>
          <a:blip r:embed="rId4">
            <a:extLst>
              <a:ext uri="{28A0092B-C50C-407E-A947-70E740481C1C}">
                <a14:useLocalDpi xmlns:a14="http://schemas.microsoft.com/office/drawing/2010/main" val="0"/>
              </a:ext>
            </a:extLst>
          </a:blip>
          <a:stretch>
            <a:fillRect/>
          </a:stretch>
        </p:blipFill>
        <p:spPr>
          <a:xfrm>
            <a:off x="3844031" y="532516"/>
            <a:ext cx="4298053" cy="2487384"/>
          </a:xfrm>
        </p:spPr>
      </p:pic>
    </p:spTree>
    <p:extLst>
      <p:ext uri="{BB962C8B-B14F-4D97-AF65-F5344CB8AC3E}">
        <p14:creationId xmlns:p14="http://schemas.microsoft.com/office/powerpoint/2010/main" val="411727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of high consequences…</a:t>
            </a:r>
            <a:endParaRPr lang="en-US" dirty="0"/>
          </a:p>
        </p:txBody>
      </p:sp>
    </p:spTree>
    <p:extLst>
      <p:ext uri="{BB962C8B-B14F-4D97-AF65-F5344CB8AC3E}">
        <p14:creationId xmlns:p14="http://schemas.microsoft.com/office/powerpoint/2010/main" val="803424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1</a:t>
            </a:r>
            <a:endParaRPr lang="en-US" dirty="0"/>
          </a:p>
        </p:txBody>
      </p:sp>
      <p:pic>
        <p:nvPicPr>
          <p:cNvPr id="8" name="Content Placeholder 7" descr="Headline: Failures of Dallas hospital during Ebola criss detailed in new report"/>
          <p:cNvPicPr>
            <a:picLocks noGrp="1" noChangeAspect="1"/>
          </p:cNvPicPr>
          <p:nvPr>
            <p:ph sz="half" idx="1"/>
          </p:nvPr>
        </p:nvPicPr>
        <p:blipFill>
          <a:blip r:embed="rId3"/>
          <a:stretch>
            <a:fillRect/>
          </a:stretch>
        </p:blipFill>
        <p:spPr>
          <a:xfrm>
            <a:off x="838200" y="1564293"/>
            <a:ext cx="5056106" cy="4792964"/>
          </a:xfrm>
        </p:spPr>
      </p:pic>
      <p:sp>
        <p:nvSpPr>
          <p:cNvPr id="3" name="Content Placeholder 2"/>
          <p:cNvSpPr>
            <a:spLocks noGrp="1"/>
          </p:cNvSpPr>
          <p:nvPr>
            <p:ph sz="half" idx="2"/>
          </p:nvPr>
        </p:nvSpPr>
        <p:spPr>
          <a:xfrm>
            <a:off x="6346371" y="1690688"/>
            <a:ext cx="5192485" cy="4486275"/>
          </a:xfrm>
        </p:spPr>
        <p:txBody>
          <a:bodyPr/>
          <a:lstStyle/>
          <a:p>
            <a:r>
              <a:rPr lang="en-US" dirty="0" smtClean="0"/>
              <a:t>Febrile patient presented to Dallas hospital. Reported travel to Liberia. Diagnosed with sinusitis and sent home.</a:t>
            </a:r>
          </a:p>
          <a:p>
            <a:r>
              <a:rPr lang="en-US" dirty="0" smtClean="0"/>
              <a:t>Two health care providers infected with Ebola when he returned with worse symptoms. </a:t>
            </a:r>
            <a:endParaRPr lang="en-US" dirty="0"/>
          </a:p>
        </p:txBody>
      </p:sp>
    </p:spTree>
    <p:extLst>
      <p:ext uri="{BB962C8B-B14F-4D97-AF65-F5344CB8AC3E}">
        <p14:creationId xmlns:p14="http://schemas.microsoft.com/office/powerpoint/2010/main" val="2071067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 showing the increase of cases and exposures over time"/>
          <p:cNvPicPr>
            <a:picLocks noChangeAspect="1"/>
          </p:cNvPicPr>
          <p:nvPr/>
        </p:nvPicPr>
        <p:blipFill>
          <a:blip r:embed="rId3"/>
          <a:stretch>
            <a:fillRect/>
          </a:stretch>
        </p:blipFill>
        <p:spPr>
          <a:xfrm>
            <a:off x="621838" y="4196543"/>
            <a:ext cx="9859194" cy="2193755"/>
          </a:xfrm>
          <a:prstGeom prst="rect">
            <a:avLst/>
          </a:prstGeom>
        </p:spPr>
      </p:pic>
      <p:sp>
        <p:nvSpPr>
          <p:cNvPr id="3" name="Title 2"/>
          <p:cNvSpPr>
            <a:spLocks noGrp="1"/>
          </p:cNvSpPr>
          <p:nvPr>
            <p:ph type="title"/>
          </p:nvPr>
        </p:nvSpPr>
        <p:spPr/>
        <p:txBody>
          <a:bodyPr/>
          <a:lstStyle/>
          <a:p>
            <a:r>
              <a:rPr lang="en-US" dirty="0" smtClean="0"/>
              <a:t>Example 2</a:t>
            </a:r>
            <a:endParaRPr lang="en-US" dirty="0"/>
          </a:p>
        </p:txBody>
      </p:sp>
      <p:sp>
        <p:nvSpPr>
          <p:cNvPr id="9" name="Content Placeholder 8"/>
          <p:cNvSpPr>
            <a:spLocks noGrp="1"/>
          </p:cNvSpPr>
          <p:nvPr>
            <p:ph sz="quarter" idx="10"/>
          </p:nvPr>
        </p:nvSpPr>
        <p:spPr/>
        <p:txBody>
          <a:bodyPr>
            <a:normAutofit/>
          </a:bodyPr>
          <a:lstStyle/>
          <a:p>
            <a:pPr marL="0" indent="0">
              <a:spcAft>
                <a:spcPts val="600"/>
              </a:spcAft>
              <a:buNone/>
            </a:pPr>
            <a:endParaRPr lang="en-US" sz="2400" dirty="0" smtClean="0"/>
          </a:p>
          <a:p>
            <a:pPr marL="0" indent="0">
              <a:spcAft>
                <a:spcPts val="600"/>
              </a:spcAft>
              <a:buNone/>
            </a:pPr>
            <a:r>
              <a:rPr lang="en-US" sz="2400" dirty="0" smtClean="0"/>
              <a:t>Delayed isolation of index patient led to:</a:t>
            </a:r>
          </a:p>
          <a:p>
            <a:pPr lvl="1">
              <a:spcAft>
                <a:spcPts val="600"/>
              </a:spcAft>
            </a:pPr>
            <a:r>
              <a:rPr lang="en-US" sz="2400" dirty="0" smtClean="0"/>
              <a:t>186 cases, 38 deaths</a:t>
            </a:r>
          </a:p>
          <a:p>
            <a:pPr lvl="1">
              <a:spcAft>
                <a:spcPts val="600"/>
              </a:spcAft>
            </a:pPr>
            <a:r>
              <a:rPr lang="en-US" sz="2400" dirty="0" smtClean="0"/>
              <a:t>Transmission in 16 clinics and hospitals</a:t>
            </a:r>
          </a:p>
          <a:p>
            <a:pPr lvl="1">
              <a:spcAft>
                <a:spcPts val="600"/>
              </a:spcAft>
            </a:pPr>
            <a:r>
              <a:rPr lang="en-US" sz="2400" dirty="0" smtClean="0"/>
              <a:t>$8.5 billion US dollars in economic loss</a:t>
            </a:r>
          </a:p>
          <a:p>
            <a:pPr marL="0" indent="0">
              <a:buNone/>
            </a:pPr>
            <a:endParaRPr lang="en-US" sz="2400" dirty="0"/>
          </a:p>
        </p:txBody>
      </p:sp>
      <p:sp>
        <p:nvSpPr>
          <p:cNvPr id="2" name="TextBox 1"/>
          <p:cNvSpPr txBox="1"/>
          <p:nvPr/>
        </p:nvSpPr>
        <p:spPr>
          <a:xfrm>
            <a:off x="8218312" y="6459748"/>
            <a:ext cx="5542844" cy="276999"/>
          </a:xfrm>
          <a:prstGeom prst="rect">
            <a:avLst/>
          </a:prstGeom>
          <a:noFill/>
        </p:spPr>
        <p:txBody>
          <a:bodyPr wrap="square" rtlCol="0">
            <a:spAutoFit/>
          </a:bodyPr>
          <a:lstStyle/>
          <a:p>
            <a:r>
              <a:rPr lang="en-US" sz="1200" dirty="0" smtClean="0"/>
              <a:t>Oh M, et al. Korean J Intern Med.2018;33:233-246.</a:t>
            </a:r>
            <a:endParaRPr lang="en-US" sz="1200" dirty="0"/>
          </a:p>
        </p:txBody>
      </p:sp>
      <p:pic>
        <p:nvPicPr>
          <p:cNvPr id="7" name="Picture 6" descr="Headline: MERS Virus's Path: One Man, Many South Korean Hospitals"/>
          <p:cNvPicPr>
            <a:picLocks noChangeAspect="1"/>
          </p:cNvPicPr>
          <p:nvPr/>
        </p:nvPicPr>
        <p:blipFill>
          <a:blip r:embed="rId4"/>
          <a:stretch>
            <a:fillRect/>
          </a:stretch>
        </p:blipFill>
        <p:spPr>
          <a:xfrm>
            <a:off x="377039" y="262128"/>
            <a:ext cx="8829675" cy="1562100"/>
          </a:xfrm>
          <a:prstGeom prst="rect">
            <a:avLst/>
          </a:prstGeom>
        </p:spPr>
      </p:pic>
    </p:spTree>
    <p:extLst>
      <p:ext uri="{BB962C8B-B14F-4D97-AF65-F5344CB8AC3E}">
        <p14:creationId xmlns:p14="http://schemas.microsoft.com/office/powerpoint/2010/main" val="48257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374"/>
            <a:ext cx="10515600" cy="914400"/>
          </a:xfrm>
        </p:spPr>
        <p:txBody>
          <a:bodyPr>
            <a:normAutofit/>
          </a:bodyPr>
          <a:lstStyle/>
          <a:p>
            <a:r>
              <a:rPr lang="en-US" sz="4400" dirty="0" smtClean="0">
                <a:solidFill>
                  <a:schemeClr val="tx1"/>
                </a:solidFill>
              </a:rPr>
              <a:t>What do these two cases have in common?</a:t>
            </a:r>
            <a:endParaRPr lang="en-US" sz="4400" dirty="0">
              <a:solidFill>
                <a:schemeClr val="tx1"/>
              </a:solidFill>
            </a:endParaRPr>
          </a:p>
        </p:txBody>
      </p:sp>
      <p:sp>
        <p:nvSpPr>
          <p:cNvPr id="4" name="Content Placeholder 3"/>
          <p:cNvSpPr>
            <a:spLocks noGrp="1"/>
          </p:cNvSpPr>
          <p:nvPr>
            <p:ph sz="quarter" idx="10"/>
          </p:nvPr>
        </p:nvSpPr>
        <p:spPr>
          <a:xfrm>
            <a:off x="838200" y="1464319"/>
            <a:ext cx="10515600" cy="5172678"/>
          </a:xfrm>
        </p:spPr>
        <p:txBody>
          <a:bodyPr/>
          <a:lstStyle/>
          <a:p>
            <a:pPr marL="0" indent="0">
              <a:buNone/>
            </a:pPr>
            <a:r>
              <a:rPr lang="en-US" smtClean="0"/>
              <a:t>Both: </a:t>
            </a:r>
          </a:p>
          <a:p>
            <a:r>
              <a:rPr lang="en-US" smtClean="0"/>
              <a:t>Presented to frontline facilities</a:t>
            </a:r>
          </a:p>
          <a:p>
            <a:r>
              <a:rPr lang="en-US" smtClean="0"/>
              <a:t>Rare infections, but presented like common illnesses</a:t>
            </a:r>
          </a:p>
          <a:p>
            <a:r>
              <a:rPr lang="en-US" smtClean="0"/>
              <a:t>Delayed detection led to transmission in facilities</a:t>
            </a:r>
            <a:endParaRPr lang="en-US" dirty="0"/>
          </a:p>
        </p:txBody>
      </p:sp>
    </p:spTree>
    <p:extLst>
      <p:ext uri="{BB962C8B-B14F-4D97-AF65-F5344CB8AC3E}">
        <p14:creationId xmlns:p14="http://schemas.microsoft.com/office/powerpoint/2010/main" val="90446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R</a:t>
            </a:r>
            <a:r>
              <a:rPr lang="en-US" sz="4400" dirty="0" smtClean="0">
                <a:solidFill>
                  <a:schemeClr val="tx1"/>
                </a:solidFill>
              </a:rPr>
              <a:t>ecent HCID Outbreaks Around the World</a:t>
            </a:r>
            <a:endParaRPr lang="en-US" sz="4400" dirty="0">
              <a:solidFill>
                <a:schemeClr val="tx1"/>
              </a:solidFill>
            </a:endParaRPr>
          </a:p>
        </p:txBody>
      </p:sp>
      <p:pic>
        <p:nvPicPr>
          <p:cNvPr id="5" name="Content Placeholder 5" descr="Microscopic images, details in speaker's notes"/>
          <p:cNvPicPr>
            <a:picLocks noGrp="1" noChangeAspect="1"/>
          </p:cNvPicPr>
          <p:nvPr>
            <p:ph sz="quarter" idx="10"/>
          </p:nvPr>
        </p:nvPicPr>
        <p:blipFill>
          <a:blip r:embed="rId3"/>
          <a:stretch>
            <a:fillRect/>
          </a:stretch>
        </p:blipFill>
        <p:spPr>
          <a:xfrm>
            <a:off x="1" y="1651494"/>
            <a:ext cx="12192000" cy="4773635"/>
          </a:xfrm>
          <a:prstGeom prst="rect">
            <a:avLst/>
          </a:prstGeom>
        </p:spPr>
      </p:pic>
    </p:spTree>
    <p:extLst>
      <p:ext uri="{BB962C8B-B14F-4D97-AF65-F5344CB8AC3E}">
        <p14:creationId xmlns:p14="http://schemas.microsoft.com/office/powerpoint/2010/main" val="6863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647"/>
            <a:ext cx="6523182" cy="914400"/>
          </a:xfrm>
        </p:spPr>
        <p:txBody>
          <a:bodyPr>
            <a:normAutofit/>
          </a:bodyPr>
          <a:lstStyle/>
          <a:p>
            <a:r>
              <a:rPr lang="en-US" sz="4400" dirty="0" smtClean="0"/>
              <a:t>Why Another Toolbox</a:t>
            </a:r>
            <a:endParaRPr lang="en-US" sz="4400" dirty="0"/>
          </a:p>
        </p:txBody>
      </p:sp>
      <p:pic>
        <p:nvPicPr>
          <p:cNvPr id="4" name="Picture 3" descr="Toolbo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9792" y="150077"/>
            <a:ext cx="1737433" cy="1005539"/>
          </a:xfrm>
          <a:prstGeom prst="rect">
            <a:avLst/>
          </a:prstGeom>
        </p:spPr>
      </p:pic>
      <p:sp>
        <p:nvSpPr>
          <p:cNvPr id="5" name="Content Placeholder 4"/>
          <p:cNvSpPr>
            <a:spLocks noGrp="1"/>
          </p:cNvSpPr>
          <p:nvPr>
            <p:ph idx="10"/>
          </p:nvPr>
        </p:nvSpPr>
        <p:spPr/>
        <p:txBody>
          <a:bodyPr>
            <a:normAutofit fontScale="92500" lnSpcReduction="20000"/>
          </a:bodyPr>
          <a:lstStyle/>
          <a:p>
            <a:r>
              <a:rPr lang="en-US" dirty="0" smtClean="0"/>
              <a:t>A patient with HCID could present to any facility that provides acute care (e.g., emergency department, urgent care, primary care) at any time</a:t>
            </a:r>
          </a:p>
          <a:p>
            <a:r>
              <a:rPr lang="en-US" dirty="0" smtClean="0"/>
              <a:t>Delays in identification and isolation of persons HCIDs leads to transmission to others and possibly large deadly outbreaks  </a:t>
            </a:r>
          </a:p>
          <a:p>
            <a:r>
              <a:rPr lang="en-US" dirty="0" smtClean="0"/>
              <a:t>However, HCIDs are rare so preparing for them is often neglected</a:t>
            </a:r>
          </a:p>
          <a:p>
            <a:r>
              <a:rPr lang="en-US" dirty="0" smtClean="0"/>
              <a:t>Preparing for HCIDs can help reduce transmission of more common infections</a:t>
            </a:r>
          </a:p>
          <a:p>
            <a:r>
              <a:rPr lang="en-US" dirty="0" smtClean="0"/>
              <a:t>So, the toolbox: </a:t>
            </a:r>
          </a:p>
          <a:p>
            <a:pPr lvl="1"/>
            <a:r>
              <a:rPr lang="en-US" dirty="0" smtClean="0"/>
              <a:t>Applies lessons from the 2014-15 Ebola outbreak to manage other HCIDs </a:t>
            </a:r>
          </a:p>
          <a:p>
            <a:pPr lvl="1"/>
            <a:r>
              <a:rPr lang="en-US" dirty="0" smtClean="0"/>
              <a:t>Provides “Grab and Go” tools to make preparedness easy </a:t>
            </a:r>
          </a:p>
          <a:p>
            <a:pPr lvl="1"/>
            <a:r>
              <a:rPr lang="en-US" dirty="0" smtClean="0"/>
              <a:t>Provides a suggested standard for Minnesota hospitals</a:t>
            </a:r>
          </a:p>
          <a:p>
            <a:pPr lvl="1"/>
            <a:r>
              <a:rPr lang="en-US" dirty="0" smtClean="0"/>
              <a:t>Provides tools that bolster routine infection prevention (symptom screening, respiratory etiquette, hand hygiene, personal protective equipment, transmission-based isolation)</a:t>
            </a:r>
            <a:endParaRPr lang="en-US" dirty="0"/>
          </a:p>
        </p:txBody>
      </p:sp>
    </p:spTree>
    <p:extLst>
      <p:ext uri="{BB962C8B-B14F-4D97-AF65-F5344CB8AC3E}">
        <p14:creationId xmlns:p14="http://schemas.microsoft.com/office/powerpoint/2010/main" val="222517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HCID Toolbox</a:t>
            </a:r>
            <a:endParaRPr lang="en-US" dirty="0"/>
          </a:p>
        </p:txBody>
      </p:sp>
      <p:sp>
        <p:nvSpPr>
          <p:cNvPr id="5" name="Text Placeholder 4"/>
          <p:cNvSpPr>
            <a:spLocks noGrp="1"/>
          </p:cNvSpPr>
          <p:nvPr>
            <p:ph type="body" idx="1"/>
          </p:nvPr>
        </p:nvSpPr>
        <p:spPr/>
        <p:txBody>
          <a:bodyPr/>
          <a:lstStyle/>
          <a:p>
            <a:r>
              <a:rPr lang="en-US" smtClean="0"/>
              <a:t>Overview</a:t>
            </a:r>
            <a:endParaRPr lang="en-US" dirty="0"/>
          </a:p>
        </p:txBody>
      </p:sp>
    </p:spTree>
    <p:extLst>
      <p:ext uri="{BB962C8B-B14F-4D97-AF65-F5344CB8AC3E}">
        <p14:creationId xmlns:p14="http://schemas.microsoft.com/office/powerpoint/2010/main" val="3801592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10" y="420254"/>
            <a:ext cx="10515600" cy="914400"/>
          </a:xfrm>
        </p:spPr>
        <p:txBody>
          <a:bodyPr>
            <a:normAutofit/>
          </a:bodyPr>
          <a:lstStyle/>
          <a:p>
            <a:pPr algn="ctr"/>
            <a:r>
              <a:rPr lang="en-US" sz="4400" dirty="0" smtClean="0"/>
              <a:t>Goals of the Toolbox</a:t>
            </a:r>
            <a:endParaRPr lang="en-US" sz="4400" dirty="0"/>
          </a:p>
        </p:txBody>
      </p:sp>
      <p:sp>
        <p:nvSpPr>
          <p:cNvPr id="3" name="Content Placeholder 2"/>
          <p:cNvSpPr>
            <a:spLocks noGrp="1"/>
          </p:cNvSpPr>
          <p:nvPr>
            <p:ph idx="10"/>
          </p:nvPr>
        </p:nvSpPr>
        <p:spPr>
          <a:xfrm>
            <a:off x="838200" y="1828164"/>
            <a:ext cx="10515600" cy="5172678"/>
          </a:xfrm>
        </p:spPr>
        <p:txBody>
          <a:bodyPr/>
          <a:lstStyle/>
          <a:p>
            <a:r>
              <a:rPr lang="en-US" dirty="0" smtClean="0"/>
              <a:t>Prepare frontline facilities to effectively identify and isolate a patient who may have a HCID and to correctly inform key partners.</a:t>
            </a:r>
          </a:p>
          <a:p>
            <a:r>
              <a:rPr lang="en-US" dirty="0" smtClean="0"/>
              <a:t>Incorporate HCID preparedness into and reinforce annual education of the basic infection prevention principles of standard precautions, transmission based isolation, personal protective equipment, hand hygiene, and health care provider safety. </a:t>
            </a:r>
          </a:p>
          <a:p>
            <a:r>
              <a:rPr lang="en-US" dirty="0" smtClean="0"/>
              <a:t>Help facilities meet regulatory requirements. </a:t>
            </a:r>
          </a:p>
        </p:txBody>
      </p:sp>
      <p:pic>
        <p:nvPicPr>
          <p:cNvPr id="5" name="Picture 4" descr="Tool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4643" y="4987809"/>
            <a:ext cx="2476706" cy="1433393"/>
          </a:xfrm>
          <a:prstGeom prst="rect">
            <a:avLst/>
          </a:prstGeom>
        </p:spPr>
      </p:pic>
    </p:spTree>
    <p:extLst>
      <p:ext uri="{BB962C8B-B14F-4D97-AF65-F5344CB8AC3E}">
        <p14:creationId xmlns:p14="http://schemas.microsoft.com/office/powerpoint/2010/main" val="2596909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18" y="355600"/>
            <a:ext cx="10515600" cy="914400"/>
          </a:xfrm>
        </p:spPr>
        <p:txBody>
          <a:bodyPr>
            <a:normAutofit/>
          </a:bodyPr>
          <a:lstStyle/>
          <a:p>
            <a:pPr algn="ctr"/>
            <a:r>
              <a:rPr lang="en-US" sz="4400" dirty="0" smtClean="0"/>
              <a:t>Big Picture Toolbox Concepts</a:t>
            </a:r>
            <a:endParaRPr lang="en-US" sz="4400" dirty="0"/>
          </a:p>
        </p:txBody>
      </p:sp>
      <p:sp>
        <p:nvSpPr>
          <p:cNvPr id="3" name="Content Placeholder 2"/>
          <p:cNvSpPr>
            <a:spLocks noGrp="1"/>
          </p:cNvSpPr>
          <p:nvPr>
            <p:ph idx="10"/>
          </p:nvPr>
        </p:nvSpPr>
        <p:spPr>
          <a:xfrm>
            <a:off x="838200" y="1593809"/>
            <a:ext cx="10515600" cy="4795283"/>
          </a:xfrm>
        </p:spPr>
        <p:txBody>
          <a:bodyPr/>
          <a:lstStyle/>
          <a:p>
            <a:r>
              <a:rPr lang="en-US" dirty="0" smtClean="0"/>
              <a:t>Can’t plan for every rare event, so focuses on infection control principles</a:t>
            </a:r>
          </a:p>
          <a:p>
            <a:r>
              <a:rPr lang="en-US" dirty="0" smtClean="0"/>
              <a:t>Aim is to make HCID preparedness business as usual…</a:t>
            </a:r>
          </a:p>
          <a:p>
            <a:pPr lvl="1"/>
            <a:r>
              <a:rPr lang="en-US" dirty="0" smtClean="0"/>
              <a:t>applicable to mundane as well the exotic infections</a:t>
            </a:r>
          </a:p>
          <a:p>
            <a:pPr lvl="1"/>
            <a:r>
              <a:rPr lang="en-US" dirty="0" smtClean="0"/>
              <a:t>integrated in routine workflows across the continuum of care</a:t>
            </a:r>
          </a:p>
          <a:p>
            <a:pPr lvl="1"/>
            <a:r>
              <a:rPr lang="en-US" dirty="0" smtClean="0"/>
              <a:t>incorporated into annual training</a:t>
            </a:r>
          </a:p>
          <a:p>
            <a:r>
              <a:rPr lang="en-US" dirty="0" smtClean="0"/>
              <a:t>All facilities are unique, so implementation of the tools will vary</a:t>
            </a:r>
          </a:p>
          <a:p>
            <a:r>
              <a:rPr lang="en-US" dirty="0" smtClean="0"/>
              <a:t>All tools are editable and can be tailored to the facility</a:t>
            </a:r>
          </a:p>
        </p:txBody>
      </p:sp>
      <p:pic>
        <p:nvPicPr>
          <p:cNvPr id="4" name="Picture 3" descr="Tool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4593" y="2985912"/>
            <a:ext cx="1737433" cy="1005539"/>
          </a:xfrm>
          <a:prstGeom prst="rect">
            <a:avLst/>
          </a:prstGeom>
        </p:spPr>
      </p:pic>
    </p:spTree>
    <p:extLst>
      <p:ext uri="{BB962C8B-B14F-4D97-AF65-F5344CB8AC3E}">
        <p14:creationId xmlns:p14="http://schemas.microsoft.com/office/powerpoint/2010/main" val="62185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Tiered Approach</a:t>
            </a:r>
            <a:endParaRPr lang="en-US" dirty="0"/>
          </a:p>
        </p:txBody>
      </p:sp>
      <p:sp>
        <p:nvSpPr>
          <p:cNvPr id="7" name="Content Placeholder 6"/>
          <p:cNvSpPr>
            <a:spLocks noGrp="1"/>
          </p:cNvSpPr>
          <p:nvPr>
            <p:ph sz="half" idx="1"/>
          </p:nvPr>
        </p:nvSpPr>
        <p:spPr/>
        <p:txBody>
          <a:bodyPr/>
          <a:lstStyle/>
          <a:p>
            <a:pPr marL="0" indent="0">
              <a:buNone/>
            </a:pPr>
            <a:r>
              <a:rPr lang="en-US" dirty="0" smtClean="0"/>
              <a:t>All Hospitals are Frontline Hospitals and should be able to</a:t>
            </a:r>
          </a:p>
          <a:p>
            <a:r>
              <a:rPr lang="en-US" b="1" dirty="0" smtClean="0"/>
              <a:t>Identify</a:t>
            </a:r>
            <a:r>
              <a:rPr lang="en-US" dirty="0" smtClean="0"/>
              <a:t> and </a:t>
            </a:r>
            <a:r>
              <a:rPr lang="en-US" b="1" dirty="0" smtClean="0"/>
              <a:t>Isolate</a:t>
            </a:r>
            <a:r>
              <a:rPr lang="en-US" dirty="0" smtClean="0"/>
              <a:t> a person with an HCID</a:t>
            </a:r>
          </a:p>
          <a:p>
            <a:r>
              <a:rPr lang="en-US" b="1" dirty="0" smtClean="0"/>
              <a:t>Inform</a:t>
            </a:r>
            <a:r>
              <a:rPr lang="en-US" dirty="0" smtClean="0"/>
              <a:t> infection prevention and state &amp; local public health</a:t>
            </a:r>
          </a:p>
          <a:p>
            <a:r>
              <a:rPr lang="en-US" dirty="0" smtClean="0"/>
              <a:t>Have enough personal protective equipment to manage a patient for  24 hours</a:t>
            </a:r>
            <a:endParaRPr lang="en-US" dirty="0"/>
          </a:p>
        </p:txBody>
      </p:sp>
      <p:pic>
        <p:nvPicPr>
          <p:cNvPr id="8" name="Content Placeholder 7" descr="Preparing U.S. hospitals for Ebola tiered approach char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4426" y="333339"/>
            <a:ext cx="5492774" cy="6358399"/>
          </a:xfrm>
        </p:spPr>
      </p:pic>
    </p:spTree>
    <p:extLst>
      <p:ext uri="{BB962C8B-B14F-4D97-AF65-F5344CB8AC3E}">
        <p14:creationId xmlns:p14="http://schemas.microsoft.com/office/powerpoint/2010/main" val="1170535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HCID Background</a:t>
            </a:r>
            <a:endParaRPr lang="en-US" dirty="0"/>
          </a:p>
        </p:txBody>
      </p:sp>
    </p:spTree>
    <p:extLst>
      <p:ext uri="{BB962C8B-B14F-4D97-AF65-F5344CB8AC3E}">
        <p14:creationId xmlns:p14="http://schemas.microsoft.com/office/powerpoint/2010/main" val="194975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6600" y="173629"/>
            <a:ext cx="10515600" cy="1325563"/>
          </a:xfrm>
        </p:spPr>
        <p:txBody>
          <a:bodyPr/>
          <a:lstStyle/>
          <a:p>
            <a:r>
              <a:rPr lang="en-US" dirty="0" smtClean="0"/>
              <a:t>Tiered Approach in Minnesota</a:t>
            </a:r>
            <a:endParaRPr lang="en-US" dirty="0"/>
          </a:p>
        </p:txBody>
      </p:sp>
      <p:pic>
        <p:nvPicPr>
          <p:cNvPr id="16" name="Content Placeholder 6" descr="Preparing hospitals for Ebola tiered approach chart"/>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9574" b="10965"/>
          <a:stretch/>
        </p:blipFill>
        <p:spPr>
          <a:xfrm>
            <a:off x="5652538" y="1499192"/>
            <a:ext cx="6386130" cy="5134972"/>
          </a:xfrm>
        </p:spPr>
      </p:pic>
      <p:sp>
        <p:nvSpPr>
          <p:cNvPr id="18" name="Content Placeholder 17"/>
          <p:cNvSpPr>
            <a:spLocks noGrp="1"/>
          </p:cNvSpPr>
          <p:nvPr>
            <p:ph sz="half" idx="1"/>
          </p:nvPr>
        </p:nvSpPr>
        <p:spPr>
          <a:xfrm>
            <a:off x="838200" y="1988288"/>
            <a:ext cx="4754526" cy="4188675"/>
          </a:xfrm>
        </p:spPr>
        <p:txBody>
          <a:bodyPr>
            <a:normAutofit/>
          </a:bodyPr>
          <a:lstStyle/>
          <a:p>
            <a:pPr marL="0" indent="0">
              <a:buNone/>
            </a:pPr>
            <a:r>
              <a:rPr lang="en-US" sz="2800" b="1" dirty="0"/>
              <a:t>Frontline Facility is: </a:t>
            </a:r>
          </a:p>
          <a:p>
            <a:r>
              <a:rPr lang="en-US" sz="2800" dirty="0"/>
              <a:t>Every </a:t>
            </a:r>
            <a:r>
              <a:rPr lang="en-US" sz="2800" dirty="0" smtClean="0"/>
              <a:t>hospital </a:t>
            </a:r>
            <a:r>
              <a:rPr lang="en-US" sz="2800" dirty="0"/>
              <a:t>(and clinic) </a:t>
            </a:r>
          </a:p>
          <a:p>
            <a:pPr marL="0" indent="0">
              <a:buNone/>
            </a:pPr>
            <a:r>
              <a:rPr lang="en-US" sz="2800" b="1" dirty="0"/>
              <a:t>Treatment Hospitals are:</a:t>
            </a:r>
          </a:p>
          <a:p>
            <a:r>
              <a:rPr lang="en-US" sz="2800" dirty="0"/>
              <a:t>University of Minnesota Medical Center - Minneapolis</a:t>
            </a:r>
          </a:p>
          <a:p>
            <a:r>
              <a:rPr lang="en-US" sz="2800" dirty="0"/>
              <a:t>Mayo Clinic - </a:t>
            </a:r>
            <a:r>
              <a:rPr lang="en-US" sz="2800" dirty="0" smtClean="0"/>
              <a:t>Rochester</a:t>
            </a:r>
            <a:endParaRPr lang="en-US" sz="2800" dirty="0"/>
          </a:p>
        </p:txBody>
      </p:sp>
    </p:spTree>
    <p:extLst>
      <p:ext uri="{BB962C8B-B14F-4D97-AF65-F5344CB8AC3E}">
        <p14:creationId xmlns:p14="http://schemas.microsoft.com/office/powerpoint/2010/main" val="642804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9466" y="116958"/>
            <a:ext cx="10515600" cy="1010093"/>
          </a:xfrm>
        </p:spPr>
        <p:txBody>
          <a:bodyPr>
            <a:noAutofit/>
          </a:bodyPr>
          <a:lstStyle/>
          <a:p>
            <a:pPr algn="ctr"/>
            <a:r>
              <a:rPr lang="en-US" dirty="0" smtClean="0"/>
              <a:t>HCID Toolbox on the MDH Website </a:t>
            </a:r>
            <a:endParaRPr lang="en-US" dirty="0"/>
          </a:p>
        </p:txBody>
      </p:sp>
      <p:sp>
        <p:nvSpPr>
          <p:cNvPr id="2" name="Content Placeholder 1"/>
          <p:cNvSpPr>
            <a:spLocks noGrp="1"/>
          </p:cNvSpPr>
          <p:nvPr>
            <p:ph sz="half" idx="2"/>
          </p:nvPr>
        </p:nvSpPr>
        <p:spPr>
          <a:xfrm>
            <a:off x="7257054" y="1145648"/>
            <a:ext cx="4298676" cy="1572434"/>
          </a:xfrm>
        </p:spPr>
        <p:txBody>
          <a:bodyPr>
            <a:normAutofit fontScale="92500" lnSpcReduction="20000"/>
          </a:bodyPr>
          <a:lstStyle/>
          <a:p>
            <a:pPr marL="0" indent="0">
              <a:buNone/>
            </a:pPr>
            <a:r>
              <a:rPr lang="en-US" dirty="0" smtClean="0">
                <a:hlinkClick r:id="rId3"/>
              </a:rPr>
              <a:t>High Consequence Infectious Disease (HCID) Toolbox for Frontline Health Care Facilities (</a:t>
            </a:r>
            <a:r>
              <a:rPr lang="en-US" dirty="0">
                <a:hlinkClick r:id="rId3"/>
              </a:rPr>
              <a:t>https://www.health.state.mn.us/diseases/hcid/index.html</a:t>
            </a:r>
            <a:r>
              <a:rPr lang="en-US" dirty="0" smtClean="0">
                <a:hlinkClick r:id="rId3"/>
              </a:rPr>
              <a:t>) </a:t>
            </a:r>
            <a:endParaRPr lang="en-US" dirty="0"/>
          </a:p>
        </p:txBody>
      </p:sp>
      <p:sp>
        <p:nvSpPr>
          <p:cNvPr id="3" name="Rectangle 2"/>
          <p:cNvSpPr/>
          <p:nvPr/>
        </p:nvSpPr>
        <p:spPr>
          <a:xfrm>
            <a:off x="6891294" y="3065757"/>
            <a:ext cx="5209309" cy="3170099"/>
          </a:xfrm>
          <a:prstGeom prst="rect">
            <a:avLst/>
          </a:prstGeom>
        </p:spPr>
        <p:txBody>
          <a:bodyPr wrap="square">
            <a:spAutoFit/>
          </a:bodyPr>
          <a:lstStyle/>
          <a:p>
            <a:pPr marL="342900" indent="-342900">
              <a:buFont typeface="Arial" panose="020B0604020202020204" pitchFamily="34" charset="0"/>
              <a:buChar char="•"/>
            </a:pPr>
            <a:r>
              <a:rPr lang="en-US" sz="2000" dirty="0" smtClean="0"/>
              <a:t>Grab </a:t>
            </a:r>
            <a:r>
              <a:rPr lang="en-US" sz="2000" dirty="0"/>
              <a:t>and </a:t>
            </a:r>
            <a:r>
              <a:rPr lang="en-US" sz="2000" dirty="0" smtClean="0"/>
              <a:t>Go </a:t>
            </a:r>
            <a:r>
              <a:rPr lang="en-US" sz="2000" dirty="0"/>
              <a:t>tools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Suggested </a:t>
            </a:r>
            <a:r>
              <a:rPr lang="en-US" sz="2000" dirty="0"/>
              <a:t>standard for Minnesota hospitals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a:t>B</a:t>
            </a:r>
            <a:r>
              <a:rPr lang="en-US" sz="2000" dirty="0" smtClean="0"/>
              <a:t>olster </a:t>
            </a:r>
            <a:r>
              <a:rPr lang="en-US" sz="2000" dirty="0"/>
              <a:t>routine infection prevention (</a:t>
            </a:r>
            <a:r>
              <a:rPr lang="en-US" sz="2000" i="1" dirty="0"/>
              <a:t>symptom screening, respiratory etiquette, hand hygiene, personal protective equipment, transmission-based isolation</a:t>
            </a:r>
            <a:r>
              <a:rPr lang="en-US" sz="2000" dirty="0" smtClean="0"/>
              <a:t>)</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Help </a:t>
            </a:r>
            <a:r>
              <a:rPr lang="en-US" sz="2000" dirty="0"/>
              <a:t>facilities meet regulatory requirements</a:t>
            </a:r>
          </a:p>
        </p:txBody>
      </p:sp>
      <p:pic>
        <p:nvPicPr>
          <p:cNvPr id="5" name="Content Placeholder 4" descr="HCID toolbox screenshot"/>
          <p:cNvPicPr>
            <a:picLocks noGrp="1" noChangeAspect="1"/>
          </p:cNvPicPr>
          <p:nvPr>
            <p:ph sz="half" idx="1"/>
          </p:nvPr>
        </p:nvPicPr>
        <p:blipFill rotWithShape="1">
          <a:blip r:embed="rId4"/>
          <a:srcRect l="20817" t="9885" r="20924"/>
          <a:stretch/>
        </p:blipFill>
        <p:spPr>
          <a:xfrm>
            <a:off x="228598" y="1127051"/>
            <a:ext cx="6394937" cy="5564041"/>
          </a:xfrm>
          <a:prstGeom prst="rect">
            <a:avLst/>
          </a:prstGeom>
        </p:spPr>
      </p:pic>
    </p:spTree>
    <p:extLst>
      <p:ext uri="{BB962C8B-B14F-4D97-AF65-F5344CB8AC3E}">
        <p14:creationId xmlns:p14="http://schemas.microsoft.com/office/powerpoint/2010/main" val="237429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6579"/>
            <a:ext cx="10515600" cy="1325563"/>
          </a:xfrm>
        </p:spPr>
        <p:txBody>
          <a:bodyPr/>
          <a:lstStyle/>
          <a:p>
            <a:pPr algn="ctr"/>
            <a:r>
              <a:rPr lang="en-US" dirty="0" smtClean="0"/>
              <a:t>Components of the Toolbox</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Executive Summary</a:t>
            </a:r>
          </a:p>
          <a:p>
            <a:r>
              <a:rPr lang="en-US" dirty="0" smtClean="0"/>
              <a:t>Purpose</a:t>
            </a:r>
          </a:p>
          <a:p>
            <a:r>
              <a:rPr lang="en-US" dirty="0" smtClean="0"/>
              <a:t>How to use the tools</a:t>
            </a:r>
          </a:p>
          <a:p>
            <a:r>
              <a:rPr lang="en-US" sz="2900" b="1" dirty="0" smtClean="0"/>
              <a:t>Planning tools</a:t>
            </a:r>
          </a:p>
          <a:p>
            <a:r>
              <a:rPr lang="en-US" sz="2900" b="1" dirty="0" smtClean="0"/>
              <a:t>Training tools</a:t>
            </a:r>
          </a:p>
          <a:p>
            <a:r>
              <a:rPr lang="en-US" sz="2900" b="1" dirty="0" smtClean="0"/>
              <a:t>Exercises – mini drills</a:t>
            </a:r>
          </a:p>
          <a:p>
            <a:r>
              <a:rPr lang="en-US" sz="2900" b="1" dirty="0" smtClean="0"/>
              <a:t>Readiness binder</a:t>
            </a:r>
          </a:p>
          <a:p>
            <a:r>
              <a:rPr lang="en-US" dirty="0" smtClean="0"/>
              <a:t>Links to references</a:t>
            </a:r>
          </a:p>
          <a:p>
            <a:r>
              <a:rPr lang="en-US" dirty="0" smtClean="0"/>
              <a:t>Request an ICAR visit (assessment and assistance) </a:t>
            </a:r>
            <a:endParaRPr lang="en-US" dirty="0"/>
          </a:p>
        </p:txBody>
      </p:sp>
      <p:pic>
        <p:nvPicPr>
          <p:cNvPr id="6" name="Content Placeholder 5" descr="Toolbox"/>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3973" y="2757602"/>
            <a:ext cx="4298053" cy="2487384"/>
          </a:xfrm>
        </p:spPr>
      </p:pic>
    </p:spTree>
    <p:extLst>
      <p:ext uri="{BB962C8B-B14F-4D97-AF65-F5344CB8AC3E}">
        <p14:creationId xmlns:p14="http://schemas.microsoft.com/office/powerpoint/2010/main" val="2661336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4837"/>
            <a:ext cx="10515600" cy="914400"/>
          </a:xfrm>
        </p:spPr>
        <p:txBody>
          <a:bodyPr>
            <a:normAutofit/>
          </a:bodyPr>
          <a:lstStyle/>
          <a:p>
            <a:pPr algn="ctr"/>
            <a:r>
              <a:rPr lang="en-US" sz="4400" dirty="0" smtClean="0"/>
              <a:t>Obtain Leadership Support for Engagement</a:t>
            </a:r>
            <a:endParaRPr lang="en-US" sz="4400" dirty="0"/>
          </a:p>
        </p:txBody>
      </p:sp>
      <p:sp>
        <p:nvSpPr>
          <p:cNvPr id="3" name="Content Placeholder 2"/>
          <p:cNvSpPr>
            <a:spLocks noGrp="1"/>
          </p:cNvSpPr>
          <p:nvPr>
            <p:ph idx="10"/>
          </p:nvPr>
        </p:nvSpPr>
        <p:spPr>
          <a:xfrm>
            <a:off x="838200" y="1648047"/>
            <a:ext cx="10515600" cy="4890976"/>
          </a:xfrm>
        </p:spPr>
        <p:txBody>
          <a:bodyPr/>
          <a:lstStyle/>
          <a:p>
            <a:r>
              <a:rPr lang="en-US" dirty="0" smtClean="0"/>
              <a:t>Critical to the success of the program to support people to play</a:t>
            </a:r>
          </a:p>
          <a:p>
            <a:r>
              <a:rPr lang="en-US" dirty="0" smtClean="0"/>
              <a:t>Leadership needs justification to allot resources: </a:t>
            </a:r>
          </a:p>
          <a:p>
            <a:pPr lvl="1"/>
            <a:r>
              <a:rPr lang="en-US" dirty="0" smtClean="0"/>
              <a:t>Patient safety </a:t>
            </a:r>
          </a:p>
          <a:p>
            <a:pPr lvl="1"/>
            <a:r>
              <a:rPr lang="en-US" dirty="0" smtClean="0"/>
              <a:t>Employee safety</a:t>
            </a:r>
          </a:p>
          <a:p>
            <a:pPr lvl="1"/>
            <a:r>
              <a:rPr lang="en-US" dirty="0" smtClean="0"/>
              <a:t>Regulatory requirements</a:t>
            </a:r>
          </a:p>
          <a:p>
            <a:r>
              <a:rPr lang="en-US" dirty="0" smtClean="0"/>
              <a:t>Quantify in hours, how much time is planned for the year</a:t>
            </a:r>
          </a:p>
        </p:txBody>
      </p:sp>
    </p:spTree>
    <p:extLst>
      <p:ext uri="{BB962C8B-B14F-4D97-AF65-F5344CB8AC3E}">
        <p14:creationId xmlns:p14="http://schemas.microsoft.com/office/powerpoint/2010/main" val="1688437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HCID Toolbox: Planning Tools</a:t>
            </a:r>
            <a:endParaRPr lang="en-US" dirty="0"/>
          </a:p>
        </p:txBody>
      </p:sp>
      <p:sp>
        <p:nvSpPr>
          <p:cNvPr id="2" name="Text Placeholder 1"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134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901"/>
            <a:ext cx="10515600" cy="1325563"/>
          </a:xfrm>
        </p:spPr>
        <p:txBody>
          <a:bodyPr/>
          <a:lstStyle/>
          <a:p>
            <a:pPr algn="ctr"/>
            <a:r>
              <a:rPr lang="en-US" dirty="0" smtClean="0"/>
              <a:t>Start with the Planning Tools	</a:t>
            </a:r>
            <a:endParaRPr lang="en-US" dirty="0"/>
          </a:p>
        </p:txBody>
      </p:sp>
      <p:sp>
        <p:nvSpPr>
          <p:cNvPr id="3" name="Content Placeholder 2"/>
          <p:cNvSpPr>
            <a:spLocks noGrp="1"/>
          </p:cNvSpPr>
          <p:nvPr>
            <p:ph sz="half" idx="1"/>
          </p:nvPr>
        </p:nvSpPr>
        <p:spPr>
          <a:xfrm>
            <a:off x="587062" y="1448434"/>
            <a:ext cx="9048428" cy="4952365"/>
          </a:xfrm>
        </p:spPr>
        <p:txBody>
          <a:bodyPr>
            <a:normAutofit/>
          </a:bodyPr>
          <a:lstStyle/>
          <a:p>
            <a:pPr marL="457200" indent="-457200">
              <a:buFont typeface="+mj-lt"/>
              <a:buAutoNum type="arabicPeriod"/>
            </a:pPr>
            <a:r>
              <a:rPr lang="en-US" dirty="0" smtClean="0"/>
              <a:t>Compete the Needs Assessment                                                           - List and prioritize the gaps (short version)                                        - Centers for Enhanced Response (CER) Assessment                  (longer version for more detailed self assessment)  </a:t>
            </a:r>
          </a:p>
          <a:p>
            <a:pPr marL="457200" indent="-457200">
              <a:buFont typeface="+mj-lt"/>
              <a:buAutoNum type="arabicPeriod"/>
            </a:pPr>
            <a:r>
              <a:rPr lang="en-US" dirty="0" smtClean="0"/>
              <a:t>Fill out the “Multi-year Panning, Training, and Exercise Plan Template” </a:t>
            </a:r>
          </a:p>
          <a:p>
            <a:pPr lvl="1"/>
            <a:r>
              <a:rPr lang="en-US" dirty="0" smtClean="0"/>
              <a:t>Start with education if not already in place  </a:t>
            </a:r>
          </a:p>
          <a:p>
            <a:pPr lvl="1"/>
            <a:r>
              <a:rPr lang="en-US" dirty="0" smtClean="0"/>
              <a:t>Pick out scenarios </a:t>
            </a:r>
          </a:p>
          <a:p>
            <a:pPr marL="457200" indent="-457200">
              <a:buFont typeface="+mj-lt"/>
              <a:buAutoNum type="arabicPeriod"/>
            </a:pPr>
            <a:r>
              <a:rPr lang="en-US" dirty="0" smtClean="0"/>
              <a:t>Engage leadership and Emergency Preparedness Committee </a:t>
            </a:r>
          </a:p>
        </p:txBody>
      </p:sp>
      <p:pic>
        <p:nvPicPr>
          <p:cNvPr id="6" name="Content Placeholder 5" descr="Tools pictur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89992" y="1854066"/>
            <a:ext cx="2312348" cy="2122565"/>
          </a:xfrm>
        </p:spPr>
      </p:pic>
    </p:spTree>
    <p:extLst>
      <p:ext uri="{BB962C8B-B14F-4D97-AF65-F5344CB8AC3E}">
        <p14:creationId xmlns:p14="http://schemas.microsoft.com/office/powerpoint/2010/main" val="2877755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Needs Assessment Questionnaire</a:t>
            </a:r>
            <a:endParaRPr lang="en-US" dirty="0"/>
          </a:p>
        </p:txBody>
      </p:sp>
      <p:sp>
        <p:nvSpPr>
          <p:cNvPr id="3" name="Content Placeholder 2"/>
          <p:cNvSpPr>
            <a:spLocks noGrp="1"/>
          </p:cNvSpPr>
          <p:nvPr>
            <p:ph sz="half" idx="1"/>
          </p:nvPr>
        </p:nvSpPr>
        <p:spPr/>
        <p:txBody>
          <a:bodyPr/>
          <a:lstStyle/>
          <a:p>
            <a:r>
              <a:rPr lang="en-US" dirty="0" smtClean="0"/>
              <a:t>Sample only intended to stimulate some assessment ideas.</a:t>
            </a:r>
          </a:p>
          <a:p>
            <a:r>
              <a:rPr lang="en-US" dirty="0" smtClean="0"/>
              <a:t>Answering “no” to any of these questions could be an area in your plan that needs to be exercised.</a:t>
            </a:r>
            <a:endParaRPr lang="en-US" dirty="0"/>
          </a:p>
        </p:txBody>
      </p:sp>
      <p:pic>
        <p:nvPicPr>
          <p:cNvPr id="9" name="Content Placeholder 8" descr="Needs Assessment Questionnaire sample screenshot"/>
          <p:cNvPicPr>
            <a:picLocks noGrp="1" noChangeAspect="1"/>
          </p:cNvPicPr>
          <p:nvPr>
            <p:ph sz="half" idx="2"/>
          </p:nvPr>
        </p:nvPicPr>
        <p:blipFill rotWithShape="1">
          <a:blip r:embed="rId3"/>
          <a:srcRect b="35662"/>
          <a:stretch/>
        </p:blipFill>
        <p:spPr>
          <a:xfrm>
            <a:off x="6202326" y="1690688"/>
            <a:ext cx="5661207" cy="4404445"/>
          </a:xfrm>
        </p:spPr>
      </p:pic>
    </p:spTree>
    <p:extLst>
      <p:ext uri="{BB962C8B-B14F-4D97-AF65-F5344CB8AC3E}">
        <p14:creationId xmlns:p14="http://schemas.microsoft.com/office/powerpoint/2010/main" val="950402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254634"/>
            <a:ext cx="11563349" cy="1325563"/>
          </a:xfrm>
        </p:spPr>
        <p:txBody>
          <a:bodyPr/>
          <a:lstStyle/>
          <a:p>
            <a:r>
              <a:rPr lang="en-US" dirty="0" smtClean="0"/>
              <a:t>Center for Enhanced Response (CER) Assessment</a:t>
            </a:r>
            <a:endParaRPr lang="en-US" dirty="0"/>
          </a:p>
        </p:txBody>
      </p:sp>
      <p:sp>
        <p:nvSpPr>
          <p:cNvPr id="3" name="Content Placeholder 2"/>
          <p:cNvSpPr>
            <a:spLocks noGrp="1"/>
          </p:cNvSpPr>
          <p:nvPr>
            <p:ph sz="half" idx="1"/>
          </p:nvPr>
        </p:nvSpPr>
        <p:spPr>
          <a:xfrm>
            <a:off x="769620" y="2003742"/>
            <a:ext cx="3665220" cy="4351338"/>
          </a:xfrm>
        </p:spPr>
        <p:txBody>
          <a:bodyPr/>
          <a:lstStyle/>
          <a:p>
            <a:r>
              <a:rPr lang="en-US" dirty="0" smtClean="0"/>
              <a:t>CER Assessment includes deeper assessment of preparedness</a:t>
            </a:r>
          </a:p>
          <a:p>
            <a:r>
              <a:rPr lang="en-US" dirty="0" smtClean="0"/>
              <a:t>Establish partnership with MN Department of Health  </a:t>
            </a:r>
          </a:p>
          <a:p>
            <a:pPr marL="0" indent="0">
              <a:buNone/>
            </a:pPr>
            <a:endParaRPr lang="en-US" dirty="0"/>
          </a:p>
        </p:txBody>
      </p:sp>
      <p:pic>
        <p:nvPicPr>
          <p:cNvPr id="4" name="Picture 3" descr="Minnesota Centers for Enhanced Response (CER) Assessment Tool screenshot"/>
          <p:cNvPicPr>
            <a:picLocks noChangeAspect="1"/>
          </p:cNvPicPr>
          <p:nvPr/>
        </p:nvPicPr>
        <p:blipFill>
          <a:blip r:embed="rId3"/>
          <a:stretch>
            <a:fillRect/>
          </a:stretch>
        </p:blipFill>
        <p:spPr>
          <a:xfrm>
            <a:off x="5017770" y="1580197"/>
            <a:ext cx="6202213" cy="4774883"/>
          </a:xfrm>
          <a:prstGeom prst="rect">
            <a:avLst/>
          </a:prstGeom>
          <a:ln>
            <a:solidFill>
              <a:schemeClr val="tx1"/>
            </a:solidFill>
          </a:ln>
        </p:spPr>
      </p:pic>
    </p:spTree>
    <p:extLst>
      <p:ext uri="{BB962C8B-B14F-4D97-AF65-F5344CB8AC3E}">
        <p14:creationId xmlns:p14="http://schemas.microsoft.com/office/powerpoint/2010/main" val="204224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74"/>
            <a:ext cx="10515600" cy="1325563"/>
          </a:xfrm>
        </p:spPr>
        <p:txBody>
          <a:bodyPr/>
          <a:lstStyle/>
          <a:p>
            <a:pPr algn="ctr"/>
            <a:r>
              <a:rPr lang="en-US" dirty="0" smtClean="0"/>
              <a:t>Planning, Training, and Exercise Plan</a:t>
            </a:r>
            <a:endParaRPr lang="en-US" dirty="0"/>
          </a:p>
        </p:txBody>
      </p:sp>
      <p:sp>
        <p:nvSpPr>
          <p:cNvPr id="2" name="Content Placeholder 1"/>
          <p:cNvSpPr>
            <a:spLocks noGrp="1"/>
          </p:cNvSpPr>
          <p:nvPr>
            <p:ph sz="half" idx="2"/>
          </p:nvPr>
        </p:nvSpPr>
        <p:spPr>
          <a:xfrm>
            <a:off x="6714460" y="1602341"/>
            <a:ext cx="5181600" cy="4351338"/>
          </a:xfrm>
        </p:spPr>
        <p:txBody>
          <a:bodyPr/>
          <a:lstStyle/>
          <a:p>
            <a:r>
              <a:rPr lang="en-US" dirty="0" smtClean="0"/>
              <a:t>Create Multi-year Planning, Training, and Exercise Plan</a:t>
            </a:r>
          </a:p>
          <a:p>
            <a:r>
              <a:rPr lang="en-US" dirty="0" smtClean="0"/>
              <a:t>Incorporate into facility’s plan</a:t>
            </a:r>
            <a:endParaRPr lang="en-US" dirty="0"/>
          </a:p>
        </p:txBody>
      </p:sp>
      <p:pic>
        <p:nvPicPr>
          <p:cNvPr id="5" name="Content Placeholder 4" descr="screenshot of Multi-year Planning, Training, and Exercise Plan Template"/>
          <p:cNvPicPr>
            <a:picLocks noGrp="1" noChangeAspect="1"/>
          </p:cNvPicPr>
          <p:nvPr>
            <p:ph sz="half" idx="1"/>
          </p:nvPr>
        </p:nvPicPr>
        <p:blipFill>
          <a:blip r:embed="rId2"/>
          <a:stretch>
            <a:fillRect/>
          </a:stretch>
        </p:blipFill>
        <p:spPr>
          <a:xfrm>
            <a:off x="640080" y="1068855"/>
            <a:ext cx="5749289" cy="5533306"/>
          </a:xfrm>
          <a:prstGeom prst="rect">
            <a:avLst/>
          </a:prstGeom>
        </p:spPr>
      </p:pic>
    </p:spTree>
    <p:extLst>
      <p:ext uri="{BB962C8B-B14F-4D97-AF65-F5344CB8AC3E}">
        <p14:creationId xmlns:p14="http://schemas.microsoft.com/office/powerpoint/2010/main" val="848341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HCID Toolbox: Training Tools</a:t>
            </a:r>
            <a:endParaRPr lang="en-US" dirty="0"/>
          </a:p>
        </p:txBody>
      </p:sp>
      <p:sp>
        <p:nvSpPr>
          <p:cNvPr id="5" name="Text Placeholder 4"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7632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
            <a:ext cx="10515600" cy="914400"/>
          </a:xfrm>
        </p:spPr>
        <p:txBody>
          <a:bodyPr/>
          <a:lstStyle/>
          <a:p>
            <a:r>
              <a:rPr lang="en-US" dirty="0" smtClean="0"/>
              <a:t>HCID Toolbox Executive Summary</a:t>
            </a:r>
            <a:endParaRPr lang="en-US" dirty="0"/>
          </a:p>
        </p:txBody>
      </p:sp>
      <p:sp>
        <p:nvSpPr>
          <p:cNvPr id="6" name="Content Placeholder 5"/>
          <p:cNvSpPr>
            <a:spLocks noGrp="1"/>
          </p:cNvSpPr>
          <p:nvPr>
            <p:ph sz="quarter" idx="10"/>
          </p:nvPr>
        </p:nvSpPr>
        <p:spPr/>
        <p:txBody>
          <a:bodyPr>
            <a:noAutofit/>
          </a:bodyPr>
          <a:lstStyle/>
          <a:p>
            <a:pPr marL="0" indent="0">
              <a:buNone/>
            </a:pPr>
            <a:r>
              <a:rPr lang="en-US" sz="2600" dirty="0"/>
              <a:t>We live in a world where people travel the globe and pathogens evolve. These forces make health care facilities throughout the state vulnerable to risks posed by High Consequence Infectious Diseases (HCID) infections, such as Ebola Virus Disease (EVD), Middle East Respiratory Syndrome, and others that are easily transmissible, highly fatal, and not preventable through routine vaccines. Delayed detection and isolation of HCIDs may result in spread to others in health care facilities and the community.  </a:t>
            </a:r>
            <a:endParaRPr lang="en-US" sz="2600" dirty="0" smtClean="0"/>
          </a:p>
          <a:p>
            <a:pPr marL="0" indent="0">
              <a:buNone/>
            </a:pPr>
            <a:r>
              <a:rPr lang="en-US" sz="2600" dirty="0" smtClean="0"/>
              <a:t>The </a:t>
            </a:r>
            <a:r>
              <a:rPr lang="en-US" sz="2600" dirty="0"/>
              <a:t>Minnesota Department of Health (MDH), the Minnesota Chapter of the Association for Infection Control and Epidemiology (APIC MN), and the </a:t>
            </a:r>
            <a:r>
              <a:rPr lang="en-US" sz="2600" dirty="0" smtClean="0"/>
              <a:t>Health Care </a:t>
            </a:r>
            <a:r>
              <a:rPr lang="en-US" sz="2600" dirty="0"/>
              <a:t>Coalitions of Minnesota worked collaboratively to develop this toolbox to help frontline facilities prepare for presentation of a person with a High Consequence Infectious Disease (HCID</a:t>
            </a:r>
            <a:r>
              <a:rPr lang="en-US" sz="2600" dirty="0" smtClean="0"/>
              <a:t>).</a:t>
            </a:r>
            <a:endParaRPr lang="en-US" sz="2600" dirty="0"/>
          </a:p>
        </p:txBody>
      </p:sp>
    </p:spTree>
    <p:extLst>
      <p:ext uri="{BB962C8B-B14F-4D97-AF65-F5344CB8AC3E}">
        <p14:creationId xmlns:p14="http://schemas.microsoft.com/office/powerpoint/2010/main" val="866084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Then Move to the Training Tools</a:t>
            </a:r>
            <a:endParaRPr lang="en-US" dirty="0"/>
          </a:p>
        </p:txBody>
      </p:sp>
      <p:sp>
        <p:nvSpPr>
          <p:cNvPr id="3" name="Content Placeholder 2"/>
          <p:cNvSpPr>
            <a:spLocks noGrp="1"/>
          </p:cNvSpPr>
          <p:nvPr>
            <p:ph sz="half" idx="1"/>
          </p:nvPr>
        </p:nvSpPr>
        <p:spPr/>
        <p:txBody>
          <a:bodyPr>
            <a:normAutofit/>
          </a:bodyPr>
          <a:lstStyle/>
          <a:p>
            <a:r>
              <a:rPr lang="en-US" dirty="0"/>
              <a:t>High Consequence Infectious Disease Screening tool</a:t>
            </a:r>
          </a:p>
          <a:p>
            <a:r>
              <a:rPr lang="en-US" dirty="0"/>
              <a:t>Slide Sets to pick and choose for facility training</a:t>
            </a:r>
          </a:p>
          <a:p>
            <a:pPr lvl="1"/>
            <a:r>
              <a:rPr lang="en-US" dirty="0"/>
              <a:t>Toolbox components</a:t>
            </a:r>
          </a:p>
          <a:p>
            <a:pPr lvl="1"/>
            <a:r>
              <a:rPr lang="en-US" dirty="0"/>
              <a:t>HCID specific slides</a:t>
            </a:r>
          </a:p>
          <a:p>
            <a:r>
              <a:rPr lang="en-US" dirty="0"/>
              <a:t>Fun PPE Video Vignettes – for use in HCID training and general PPE training</a:t>
            </a:r>
          </a:p>
        </p:txBody>
      </p:sp>
      <p:pic>
        <p:nvPicPr>
          <p:cNvPr id="6" name="Content Placeholder 5" descr="Tools pictu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8812" y="2354362"/>
            <a:ext cx="3588375" cy="3293864"/>
          </a:xfrm>
        </p:spPr>
      </p:pic>
    </p:spTree>
    <p:extLst>
      <p:ext uri="{BB962C8B-B14F-4D97-AF65-F5344CB8AC3E}">
        <p14:creationId xmlns:p14="http://schemas.microsoft.com/office/powerpoint/2010/main" val="3354788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HCID Screening Guidance</a:t>
            </a:r>
            <a:endParaRPr lang="en-US" dirty="0"/>
          </a:p>
        </p:txBody>
      </p:sp>
      <p:sp>
        <p:nvSpPr>
          <p:cNvPr id="10" name="Content Placeholder 2"/>
          <p:cNvSpPr>
            <a:spLocks noGrp="1"/>
          </p:cNvSpPr>
          <p:nvPr>
            <p:ph sz="half" idx="1"/>
          </p:nvPr>
        </p:nvSpPr>
        <p:spPr>
          <a:xfrm>
            <a:off x="773545" y="1690688"/>
            <a:ext cx="5181600" cy="4351338"/>
          </a:xfrm>
        </p:spPr>
        <p:txBody>
          <a:bodyPr>
            <a:normAutofit fontScale="92500" lnSpcReduction="20000"/>
          </a:bodyPr>
          <a:lstStyle/>
          <a:p>
            <a:r>
              <a:rPr lang="en-US" sz="2800" dirty="0"/>
              <a:t>A suggested framework to aid with the Identify, Isolate and Inform components of HCID preparedness</a:t>
            </a:r>
          </a:p>
          <a:p>
            <a:r>
              <a:rPr lang="en-US" sz="2800" dirty="0"/>
              <a:t>Impact not limited to HCIDs; designed to prevent spread of both common and are rare infections </a:t>
            </a:r>
          </a:p>
          <a:p>
            <a:r>
              <a:rPr lang="en-US" sz="2800" dirty="0"/>
              <a:t>Emphasizes respiratory etiquette</a:t>
            </a:r>
          </a:p>
          <a:p>
            <a:r>
              <a:rPr lang="en-US" sz="2800" dirty="0"/>
              <a:t>4 short questions for all patients</a:t>
            </a:r>
          </a:p>
          <a:p>
            <a:r>
              <a:rPr lang="en-US" sz="2800" dirty="0"/>
              <a:t>1 additional question in some circumstances</a:t>
            </a:r>
          </a:p>
        </p:txBody>
      </p:sp>
      <p:pic>
        <p:nvPicPr>
          <p:cNvPr id="7" name="Picture 6" descr="High Consequence Infectious Disease (HCID) Screening Guidance"/>
          <p:cNvPicPr>
            <a:picLocks noChangeAspect="1"/>
          </p:cNvPicPr>
          <p:nvPr/>
        </p:nvPicPr>
        <p:blipFill rotWithShape="1">
          <a:blip r:embed="rId3"/>
          <a:srcRect r="604" b="424"/>
          <a:stretch/>
        </p:blipFill>
        <p:spPr>
          <a:xfrm>
            <a:off x="7215258" y="109061"/>
            <a:ext cx="4306182" cy="6634640"/>
          </a:xfrm>
          <a:prstGeom prst="rect">
            <a:avLst/>
          </a:prstGeom>
        </p:spPr>
      </p:pic>
    </p:spTree>
    <p:extLst>
      <p:ext uri="{BB962C8B-B14F-4D97-AF65-F5344CB8AC3E}">
        <p14:creationId xmlns:p14="http://schemas.microsoft.com/office/powerpoint/2010/main" val="2922617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Assessed by Front Desk or Triage Nurse</a:t>
            </a:r>
            <a:endParaRPr lang="en-US" sz="4400" dirty="0"/>
          </a:p>
        </p:txBody>
      </p:sp>
      <p:pic>
        <p:nvPicPr>
          <p:cNvPr id="5" name="Content Placeholder 7" descr="Screening guidance section screenshot, detail in speaker not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0954" y="979994"/>
            <a:ext cx="11470091" cy="5739674"/>
          </a:xfrm>
        </p:spPr>
      </p:pic>
    </p:spTree>
    <p:extLst>
      <p:ext uri="{BB962C8B-B14F-4D97-AF65-F5344CB8AC3E}">
        <p14:creationId xmlns:p14="http://schemas.microsoft.com/office/powerpoint/2010/main" val="909103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6275" y="152400"/>
            <a:ext cx="10839450" cy="914400"/>
          </a:xfrm>
        </p:spPr>
        <p:txBody>
          <a:bodyPr>
            <a:normAutofit/>
          </a:bodyPr>
          <a:lstStyle/>
          <a:p>
            <a:pPr algn="ctr"/>
            <a:r>
              <a:rPr lang="en-US" sz="4400" dirty="0" smtClean="0"/>
              <a:t>Assessed by Front Desk or Triage Nurse: Fever</a:t>
            </a:r>
            <a:endParaRPr lang="en-US" sz="4400" dirty="0"/>
          </a:p>
        </p:txBody>
      </p:sp>
      <p:pic>
        <p:nvPicPr>
          <p:cNvPr id="5" name="Content Placeholder 7" descr="Screening guidance section screenshot, detail in speaker not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72039" y="1066800"/>
            <a:ext cx="8247923" cy="5759037"/>
          </a:xfrm>
        </p:spPr>
      </p:pic>
    </p:spTree>
    <p:extLst>
      <p:ext uri="{BB962C8B-B14F-4D97-AF65-F5344CB8AC3E}">
        <p14:creationId xmlns:p14="http://schemas.microsoft.com/office/powerpoint/2010/main" val="2127968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62" y="106218"/>
            <a:ext cx="11169073" cy="914400"/>
          </a:xfrm>
        </p:spPr>
        <p:txBody>
          <a:bodyPr>
            <a:noAutofit/>
          </a:bodyPr>
          <a:lstStyle/>
          <a:p>
            <a:pPr algn="ctr"/>
            <a:r>
              <a:rPr lang="en-US" sz="4400" dirty="0" smtClean="0"/>
              <a:t>Assessed by Provider </a:t>
            </a:r>
            <a:r>
              <a:rPr lang="en-US" sz="4400" dirty="0"/>
              <a:t>(purple and yellow areas)</a:t>
            </a:r>
          </a:p>
        </p:txBody>
      </p:sp>
      <p:pic>
        <p:nvPicPr>
          <p:cNvPr id="6" name="Content Placeholder 6" descr="Screening guidance section screenshot, detail in speaker not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63294" y="915308"/>
            <a:ext cx="8065407" cy="5822831"/>
          </a:xfrm>
        </p:spPr>
      </p:pic>
    </p:spTree>
    <p:extLst>
      <p:ext uri="{BB962C8B-B14F-4D97-AF65-F5344CB8AC3E}">
        <p14:creationId xmlns:p14="http://schemas.microsoft.com/office/powerpoint/2010/main" val="3140886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Assessed by Provider</a:t>
            </a:r>
            <a:endParaRPr lang="en-US" sz="4400" dirty="0"/>
          </a:p>
        </p:txBody>
      </p:sp>
      <p:pic>
        <p:nvPicPr>
          <p:cNvPr id="5" name="Picture 4" descr="Screening guidance section screenshot, detail in speaker notes"/>
          <p:cNvPicPr>
            <a:picLocks noChangeAspect="1"/>
          </p:cNvPicPr>
          <p:nvPr/>
        </p:nvPicPr>
        <p:blipFill>
          <a:blip r:embed="rId3"/>
          <a:stretch>
            <a:fillRect/>
          </a:stretch>
        </p:blipFill>
        <p:spPr>
          <a:xfrm>
            <a:off x="971550" y="1066800"/>
            <a:ext cx="10248900" cy="5610225"/>
          </a:xfrm>
          <a:prstGeom prst="rect">
            <a:avLst/>
          </a:prstGeom>
        </p:spPr>
      </p:pic>
    </p:spTree>
    <p:extLst>
      <p:ext uri="{BB962C8B-B14F-4D97-AF65-F5344CB8AC3E}">
        <p14:creationId xmlns:p14="http://schemas.microsoft.com/office/powerpoint/2010/main" val="2126011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126"/>
            <a:ext cx="10515600" cy="1020626"/>
          </a:xfrm>
        </p:spPr>
        <p:txBody>
          <a:bodyPr/>
          <a:lstStyle/>
          <a:p>
            <a:pPr algn="ctr"/>
            <a:r>
              <a:rPr lang="en-US" dirty="0" smtClean="0"/>
              <a:t>Travel Assessment Resources</a:t>
            </a:r>
            <a:endParaRPr lang="en-US" dirty="0"/>
          </a:p>
        </p:txBody>
      </p:sp>
      <p:sp>
        <p:nvSpPr>
          <p:cNvPr id="7" name="Content Placeholder 6"/>
          <p:cNvSpPr>
            <a:spLocks noGrp="1"/>
          </p:cNvSpPr>
          <p:nvPr>
            <p:ph sz="half" idx="2"/>
          </p:nvPr>
        </p:nvSpPr>
        <p:spPr>
          <a:xfrm>
            <a:off x="6986247" y="1481120"/>
            <a:ext cx="5251473" cy="4351338"/>
          </a:xfrm>
        </p:spPr>
        <p:txBody>
          <a:bodyPr/>
          <a:lstStyle/>
          <a:p>
            <a:pPr marL="0" indent="0">
              <a:buNone/>
            </a:pPr>
            <a:r>
              <a:rPr lang="en-US" sz="2000" dirty="0" smtClean="0">
                <a:solidFill>
                  <a:schemeClr val="accent1"/>
                </a:solidFill>
                <a:hlinkClick r:id="rId3"/>
              </a:rPr>
              <a:t>CDC: Travel Health Notices (https://wwwnc.cdc.gov/travel/notices)</a:t>
            </a:r>
            <a:endParaRPr lang="en-US" sz="2000" dirty="0" smtClean="0">
              <a:solidFill>
                <a:schemeClr val="accent1"/>
              </a:solidFill>
            </a:endParaRPr>
          </a:p>
          <a:p>
            <a:pPr marL="0" indent="0">
              <a:buNone/>
            </a:pPr>
            <a:r>
              <a:rPr lang="en-US" sz="2000" dirty="0" smtClean="0">
                <a:hlinkClick r:id="rId4"/>
              </a:rPr>
              <a:t>WHO: Disease Outbreak News (DONs) (</a:t>
            </a:r>
            <a:r>
              <a:rPr lang="en-US" sz="2000" dirty="0">
                <a:hlinkClick r:id="rId4"/>
              </a:rPr>
              <a:t>https://www.who.int/csr/don/en</a:t>
            </a:r>
            <a:r>
              <a:rPr lang="en-US" sz="2000" dirty="0" smtClean="0">
                <a:hlinkClick r:id="rId4"/>
              </a:rPr>
              <a:t>/)</a:t>
            </a:r>
            <a:endParaRPr lang="en-US" sz="2000" dirty="0" smtClean="0"/>
          </a:p>
          <a:p>
            <a:pPr marL="0" indent="0">
              <a:buNone/>
            </a:pPr>
            <a:r>
              <a:rPr lang="en-US" sz="2000" dirty="0" smtClean="0">
                <a:hlinkClick r:id="rId5"/>
              </a:rPr>
              <a:t>Georgia Department of Public Health: Travel Clinical Assistant (TCA) (</a:t>
            </a:r>
            <a:r>
              <a:rPr lang="en-US" sz="2000" dirty="0">
                <a:hlinkClick r:id="rId5"/>
              </a:rPr>
              <a:t>https://</a:t>
            </a:r>
            <a:r>
              <a:rPr lang="en-US" sz="2000" dirty="0" smtClean="0">
                <a:hlinkClick r:id="rId5"/>
              </a:rPr>
              <a:t>dph.georgia.gov/TravelClinicalAssistant)</a:t>
            </a:r>
            <a:endParaRPr lang="en-US" sz="2000" dirty="0" smtClean="0"/>
          </a:p>
          <a:p>
            <a:pPr marL="0" indent="0">
              <a:buNone/>
            </a:pPr>
            <a:endParaRPr lang="en-US" sz="2000" dirty="0" smtClean="0"/>
          </a:p>
        </p:txBody>
      </p:sp>
      <p:grpSp>
        <p:nvGrpSpPr>
          <p:cNvPr id="3" name="Group 2" descr="Screenshots for the three listed websites"/>
          <p:cNvGrpSpPr/>
          <p:nvPr/>
        </p:nvGrpSpPr>
        <p:grpSpPr>
          <a:xfrm>
            <a:off x="112086" y="1197972"/>
            <a:ext cx="6725660" cy="5428055"/>
            <a:chOff x="112086" y="1197972"/>
            <a:chExt cx="6725660" cy="5428055"/>
          </a:xfrm>
        </p:grpSpPr>
        <p:pic>
          <p:nvPicPr>
            <p:cNvPr id="16" name="Content Placeholder 8" descr="Screenshot of CDC Traveler's Health website"/>
            <p:cNvPicPr>
              <a:picLocks noChangeAspect="1"/>
            </p:cNvPicPr>
            <p:nvPr/>
          </p:nvPicPr>
          <p:blipFill rotWithShape="1">
            <a:blip r:embed="rId6"/>
            <a:srcRect l="17476" t="10858" r="18708"/>
            <a:stretch/>
          </p:blipFill>
          <p:spPr>
            <a:xfrm>
              <a:off x="112086" y="1197972"/>
              <a:ext cx="3614148" cy="2734559"/>
            </a:xfrm>
            <a:prstGeom prst="rect">
              <a:avLst/>
            </a:prstGeom>
            <a:ln>
              <a:solidFill>
                <a:schemeClr val="tx2"/>
              </a:solidFill>
            </a:ln>
          </p:spPr>
        </p:pic>
        <p:pic>
          <p:nvPicPr>
            <p:cNvPr id="17" name="Picture 16" descr="Screenshot of WHO Diseases Outbreak News website"/>
            <p:cNvPicPr>
              <a:picLocks noChangeAspect="1"/>
            </p:cNvPicPr>
            <p:nvPr/>
          </p:nvPicPr>
          <p:blipFill rotWithShape="1">
            <a:blip r:embed="rId7"/>
            <a:srcRect l="9120" t="10205" r="10055" b="5526"/>
            <a:stretch/>
          </p:blipFill>
          <p:spPr>
            <a:xfrm>
              <a:off x="1052546" y="2015163"/>
              <a:ext cx="4844740" cy="2736076"/>
            </a:xfrm>
            <a:prstGeom prst="rect">
              <a:avLst/>
            </a:prstGeom>
            <a:ln>
              <a:solidFill>
                <a:schemeClr val="tx2"/>
              </a:solidFill>
            </a:ln>
          </p:spPr>
        </p:pic>
        <p:pic>
          <p:nvPicPr>
            <p:cNvPr id="18" name="Picture 17" descr="Screenshot of Georgia Department of Public Health Travel Clinical Assistant (TCA) website"/>
            <p:cNvPicPr>
              <a:picLocks noChangeAspect="1"/>
            </p:cNvPicPr>
            <p:nvPr/>
          </p:nvPicPr>
          <p:blipFill rotWithShape="1">
            <a:blip r:embed="rId8"/>
            <a:srcRect l="18064" t="14792" r="19066" b="5299"/>
            <a:stretch/>
          </p:blipFill>
          <p:spPr>
            <a:xfrm>
              <a:off x="2323657" y="3099684"/>
              <a:ext cx="4514089" cy="3526343"/>
            </a:xfrm>
            <a:prstGeom prst="rect">
              <a:avLst/>
            </a:prstGeom>
            <a:ln>
              <a:solidFill>
                <a:schemeClr val="tx2"/>
              </a:solidFill>
            </a:ln>
          </p:spPr>
        </p:pic>
      </p:grpSp>
    </p:spTree>
    <p:extLst>
      <p:ext uri="{BB962C8B-B14F-4D97-AF65-F5344CB8AC3E}">
        <p14:creationId xmlns:p14="http://schemas.microsoft.com/office/powerpoint/2010/main" val="1438154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634"/>
            <a:ext cx="10515600" cy="1325563"/>
          </a:xfrm>
        </p:spPr>
        <p:txBody>
          <a:bodyPr/>
          <a:lstStyle/>
          <a:p>
            <a:r>
              <a:rPr lang="en-US" dirty="0" smtClean="0"/>
              <a:t>PPE videos: fun and short</a:t>
            </a:r>
            <a:endParaRPr lang="en-US" dirty="0"/>
          </a:p>
        </p:txBody>
      </p:sp>
      <p:sp>
        <p:nvSpPr>
          <p:cNvPr id="3" name="Content Placeholder 2"/>
          <p:cNvSpPr>
            <a:spLocks noGrp="1"/>
          </p:cNvSpPr>
          <p:nvPr>
            <p:ph sz="half" idx="1"/>
          </p:nvPr>
        </p:nvSpPr>
        <p:spPr>
          <a:xfrm>
            <a:off x="838200" y="1825625"/>
            <a:ext cx="5539740" cy="4351338"/>
          </a:xfrm>
        </p:spPr>
        <p:txBody>
          <a:bodyPr>
            <a:normAutofit/>
          </a:bodyPr>
          <a:lstStyle/>
          <a:p>
            <a:r>
              <a:rPr lang="en-US" dirty="0" smtClean="0"/>
              <a:t>Gloves</a:t>
            </a:r>
          </a:p>
          <a:p>
            <a:r>
              <a:rPr lang="en-US" dirty="0" smtClean="0"/>
              <a:t>Gown</a:t>
            </a:r>
          </a:p>
          <a:p>
            <a:r>
              <a:rPr lang="en-US" dirty="0" smtClean="0"/>
              <a:t>Facial Protection</a:t>
            </a:r>
          </a:p>
          <a:p>
            <a:pPr marL="0" indent="0">
              <a:buNone/>
            </a:pPr>
            <a:r>
              <a:rPr lang="en-US" dirty="0" smtClean="0"/>
              <a:t>Coming soon:</a:t>
            </a:r>
          </a:p>
          <a:p>
            <a:r>
              <a:rPr lang="en-US" dirty="0" smtClean="0"/>
              <a:t>Updated Level 1 – HCID Full Barrier Precaution</a:t>
            </a:r>
          </a:p>
          <a:p>
            <a:r>
              <a:rPr lang="en-US" dirty="0" smtClean="0"/>
              <a:t>Frontline facility simulation video</a:t>
            </a:r>
          </a:p>
        </p:txBody>
      </p:sp>
      <p:pic>
        <p:nvPicPr>
          <p:cNvPr id="6" name="Content Placeholder 5" descr="health care provider in gloves, gown, and facial protecti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60845" y="1616149"/>
            <a:ext cx="3059219" cy="4560814"/>
          </a:xfrm>
        </p:spPr>
      </p:pic>
    </p:spTree>
    <p:extLst>
      <p:ext uri="{BB962C8B-B14F-4D97-AF65-F5344CB8AC3E}">
        <p14:creationId xmlns:p14="http://schemas.microsoft.com/office/powerpoint/2010/main" val="2038294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473"/>
            <a:ext cx="10515600" cy="914400"/>
          </a:xfrm>
        </p:spPr>
        <p:txBody>
          <a:bodyPr>
            <a:normAutofit/>
          </a:bodyPr>
          <a:lstStyle/>
          <a:p>
            <a:pPr algn="ctr"/>
            <a:r>
              <a:rPr lang="en-US" sz="4400" dirty="0" smtClean="0"/>
              <a:t>CDC Developed 2 Levels of PPE for Ebola</a:t>
            </a:r>
            <a:endParaRPr lang="en-US" sz="4400" dirty="0"/>
          </a:p>
        </p:txBody>
      </p:sp>
      <p:sp>
        <p:nvSpPr>
          <p:cNvPr id="3" name="Content Placeholder 2"/>
          <p:cNvSpPr>
            <a:spLocks noGrp="1"/>
          </p:cNvSpPr>
          <p:nvPr>
            <p:ph idx="10"/>
          </p:nvPr>
        </p:nvSpPr>
        <p:spPr/>
        <p:txBody>
          <a:bodyPr>
            <a:normAutofit fontScale="92500" lnSpcReduction="20000"/>
          </a:bodyPr>
          <a:lstStyle/>
          <a:p>
            <a:r>
              <a:rPr lang="en-US" dirty="0" smtClean="0"/>
              <a:t>Clinically stable and does not have bleeding, vomiting, or diarrhea</a:t>
            </a:r>
          </a:p>
          <a:p>
            <a:pPr lvl="1"/>
            <a:r>
              <a:rPr lang="en-US" dirty="0" smtClean="0"/>
              <a:t>Fluid resistant gown (ANSI/AAMI level 3)</a:t>
            </a:r>
          </a:p>
          <a:p>
            <a:pPr lvl="1"/>
            <a:r>
              <a:rPr lang="en-US" dirty="0"/>
              <a:t>G</a:t>
            </a:r>
            <a:r>
              <a:rPr lang="en-US" dirty="0" smtClean="0"/>
              <a:t>loves that extend over the gown cuff 							  (2 pairs for suspected viral hemorrhagic fever, 1 pair for viral respiratory pathogens)</a:t>
            </a:r>
          </a:p>
          <a:p>
            <a:pPr lvl="1"/>
            <a:r>
              <a:rPr lang="en-US" dirty="0" smtClean="0"/>
              <a:t>Full face shield</a:t>
            </a:r>
          </a:p>
          <a:p>
            <a:pPr lvl="1"/>
            <a:r>
              <a:rPr lang="en-US" dirty="0" smtClean="0"/>
              <a:t>Face mask </a:t>
            </a:r>
          </a:p>
          <a:p>
            <a:r>
              <a:rPr lang="en-US" dirty="0" smtClean="0"/>
              <a:t>Clinically unstable or has bleeding, vomiting, or diarrhea </a:t>
            </a:r>
          </a:p>
          <a:p>
            <a:pPr lvl="1"/>
            <a:r>
              <a:rPr lang="en-US" dirty="0" smtClean="0"/>
              <a:t>Impermeable gown (ANSI/AAMI level 4)</a:t>
            </a:r>
          </a:p>
          <a:p>
            <a:pPr lvl="1"/>
            <a:r>
              <a:rPr lang="en-US" dirty="0"/>
              <a:t>Gloves that extend over the gown cuff </a:t>
            </a:r>
            <a:r>
              <a:rPr lang="en-US" dirty="0" smtClean="0"/>
              <a:t>– 2 pairs</a:t>
            </a:r>
          </a:p>
          <a:p>
            <a:pPr lvl="1"/>
            <a:r>
              <a:rPr lang="en-US" dirty="0" smtClean="0"/>
              <a:t>PAPR or N95</a:t>
            </a:r>
          </a:p>
          <a:p>
            <a:pPr lvl="1"/>
            <a:r>
              <a:rPr lang="en-US" dirty="0" smtClean="0"/>
              <a:t>Boot covers to mid-calf</a:t>
            </a:r>
          </a:p>
          <a:p>
            <a:pPr lvl="1"/>
            <a:r>
              <a:rPr lang="en-US" dirty="0" smtClean="0"/>
              <a:t>Cover all skin completely </a:t>
            </a:r>
          </a:p>
        </p:txBody>
      </p:sp>
    </p:spTree>
    <p:extLst>
      <p:ext uri="{BB962C8B-B14F-4D97-AF65-F5344CB8AC3E}">
        <p14:creationId xmlns:p14="http://schemas.microsoft.com/office/powerpoint/2010/main" val="3198572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763"/>
            <a:ext cx="10515600" cy="914400"/>
          </a:xfrm>
        </p:spPr>
        <p:txBody>
          <a:bodyPr>
            <a:normAutofit/>
          </a:bodyPr>
          <a:lstStyle/>
          <a:p>
            <a:pPr algn="ctr"/>
            <a:r>
              <a:rPr lang="en-US" sz="4400" dirty="0" smtClean="0"/>
              <a:t>Can Apply Ebola PPE Levels for other HCID</a:t>
            </a:r>
            <a:endParaRPr lang="en-US" sz="4400" dirty="0"/>
          </a:p>
        </p:txBody>
      </p:sp>
      <p:sp>
        <p:nvSpPr>
          <p:cNvPr id="6" name="Content Placeholder 5"/>
          <p:cNvSpPr>
            <a:spLocks noGrp="1"/>
          </p:cNvSpPr>
          <p:nvPr>
            <p:ph sz="quarter" idx="10"/>
          </p:nvPr>
        </p:nvSpPr>
        <p:spPr>
          <a:xfrm>
            <a:off x="365760" y="1152466"/>
            <a:ext cx="11826240" cy="5824567"/>
          </a:xfrm>
        </p:spPr>
        <p:txBody>
          <a:bodyPr>
            <a:normAutofit fontScale="85000" lnSpcReduction="20000"/>
          </a:bodyPr>
          <a:lstStyle/>
          <a:p>
            <a:pPr marL="0" indent="0">
              <a:lnSpc>
                <a:spcPct val="120000"/>
              </a:lnSpc>
              <a:spcBef>
                <a:spcPts val="600"/>
              </a:spcBef>
              <a:spcAft>
                <a:spcPts val="0"/>
              </a:spcAft>
              <a:buNone/>
            </a:pPr>
            <a:r>
              <a:rPr lang="en-US" sz="2100" b="1" dirty="0"/>
              <a:t>HCID Full Barrier Level 1:</a:t>
            </a:r>
            <a:r>
              <a:rPr lang="en-US" sz="2100" dirty="0"/>
              <a:t> </a:t>
            </a:r>
          </a:p>
          <a:p>
            <a:pPr>
              <a:lnSpc>
                <a:spcPct val="120000"/>
              </a:lnSpc>
              <a:spcBef>
                <a:spcPts val="600"/>
              </a:spcBef>
              <a:spcAft>
                <a:spcPts val="0"/>
              </a:spcAft>
            </a:pPr>
            <a:r>
              <a:rPr lang="en-US" sz="2100" dirty="0" smtClean="0"/>
              <a:t>For </a:t>
            </a:r>
            <a:r>
              <a:rPr lang="en-US" sz="2100" dirty="0"/>
              <a:t>suspected viral respiratory pathogens </a:t>
            </a:r>
            <a:r>
              <a:rPr lang="en-US" sz="2100" dirty="0" smtClean="0"/>
              <a:t>or viral </a:t>
            </a:r>
            <a:r>
              <a:rPr lang="en-US" sz="2100" dirty="0"/>
              <a:t>hemorrhagic fevers (VHF) </a:t>
            </a:r>
            <a:r>
              <a:rPr lang="en-US" sz="2100" dirty="0" smtClean="0"/>
              <a:t>who are clinically stable and do not have bleeding, vomiting, or diarrhea </a:t>
            </a:r>
            <a:endParaRPr lang="en-US" sz="2100" dirty="0"/>
          </a:p>
          <a:p>
            <a:pPr lvl="1">
              <a:lnSpc>
                <a:spcPct val="120000"/>
              </a:lnSpc>
              <a:spcBef>
                <a:spcPts val="600"/>
              </a:spcBef>
              <a:spcAft>
                <a:spcPts val="0"/>
              </a:spcAft>
            </a:pPr>
            <a:r>
              <a:rPr lang="en-US" dirty="0"/>
              <a:t>Fluid resistant gown (ANSI/AAMI level 3)</a:t>
            </a:r>
          </a:p>
          <a:p>
            <a:pPr lvl="1">
              <a:lnSpc>
                <a:spcPct val="120000"/>
              </a:lnSpc>
              <a:spcBef>
                <a:spcPts val="600"/>
              </a:spcBef>
              <a:spcAft>
                <a:spcPts val="0"/>
              </a:spcAft>
            </a:pPr>
            <a:r>
              <a:rPr lang="en-US" dirty="0"/>
              <a:t>Gloves that extend over the gown cuff 							 </a:t>
            </a:r>
            <a:r>
              <a:rPr lang="en-US" dirty="0" smtClean="0"/>
              <a:t>                           (</a:t>
            </a:r>
            <a:r>
              <a:rPr lang="en-US" dirty="0"/>
              <a:t>2 pairs for suspected viral hemorrhagic fever, 1 pair for viral respiratory </a:t>
            </a:r>
            <a:r>
              <a:rPr lang="en-US" dirty="0" smtClean="0"/>
              <a:t>pathogens)</a:t>
            </a:r>
          </a:p>
          <a:p>
            <a:pPr lvl="1">
              <a:lnSpc>
                <a:spcPct val="120000"/>
              </a:lnSpc>
              <a:spcBef>
                <a:spcPts val="600"/>
              </a:spcBef>
              <a:spcAft>
                <a:spcPts val="0"/>
              </a:spcAft>
            </a:pPr>
            <a:r>
              <a:rPr lang="en-US" dirty="0" smtClean="0"/>
              <a:t>Full face shield</a:t>
            </a:r>
          </a:p>
          <a:p>
            <a:pPr lvl="1">
              <a:lnSpc>
                <a:spcPct val="120000"/>
              </a:lnSpc>
              <a:spcBef>
                <a:spcPts val="600"/>
              </a:spcBef>
              <a:spcAft>
                <a:spcPts val="0"/>
              </a:spcAft>
            </a:pPr>
            <a:r>
              <a:rPr lang="en-US" dirty="0" smtClean="0"/>
              <a:t>N95 </a:t>
            </a:r>
            <a:r>
              <a:rPr lang="en-US" dirty="0"/>
              <a:t>or PAPR </a:t>
            </a:r>
            <a:r>
              <a:rPr lang="en-US" dirty="0" smtClean="0"/>
              <a:t>preferred</a:t>
            </a:r>
            <a:r>
              <a:rPr lang="en-US" dirty="0"/>
              <a:t>, </a:t>
            </a:r>
            <a:r>
              <a:rPr lang="en-US" dirty="0" smtClean="0"/>
              <a:t>can use </a:t>
            </a:r>
            <a:r>
              <a:rPr lang="en-US" dirty="0"/>
              <a:t>regular face </a:t>
            </a:r>
            <a:r>
              <a:rPr lang="en-US" dirty="0" smtClean="0"/>
              <a:t>mask for VHF </a:t>
            </a:r>
            <a:r>
              <a:rPr lang="en-US" dirty="0"/>
              <a:t>if no access to respirators</a:t>
            </a:r>
          </a:p>
          <a:p>
            <a:pPr lvl="1">
              <a:lnSpc>
                <a:spcPct val="120000"/>
              </a:lnSpc>
              <a:spcBef>
                <a:spcPts val="600"/>
              </a:spcBef>
              <a:spcAft>
                <a:spcPts val="0"/>
              </a:spcAft>
            </a:pPr>
            <a:r>
              <a:rPr lang="en-US" dirty="0"/>
              <a:t>Booties </a:t>
            </a:r>
            <a:r>
              <a:rPr lang="en-US" dirty="0" smtClean="0"/>
              <a:t>and hair cover optional</a:t>
            </a:r>
            <a:endParaRPr lang="en-US" dirty="0"/>
          </a:p>
          <a:p>
            <a:pPr marL="0" indent="0">
              <a:lnSpc>
                <a:spcPct val="120000"/>
              </a:lnSpc>
              <a:spcBef>
                <a:spcPts val="600"/>
              </a:spcBef>
              <a:spcAft>
                <a:spcPts val="0"/>
              </a:spcAft>
              <a:buNone/>
            </a:pPr>
            <a:r>
              <a:rPr lang="en-US" sz="2100" b="1" dirty="0"/>
              <a:t>HCID Full Barrier Level 2: </a:t>
            </a:r>
            <a:endParaRPr lang="en-US" sz="2100" b="1" dirty="0" smtClean="0"/>
          </a:p>
          <a:p>
            <a:pPr>
              <a:lnSpc>
                <a:spcPct val="120000"/>
              </a:lnSpc>
              <a:spcBef>
                <a:spcPts val="600"/>
              </a:spcBef>
              <a:spcAft>
                <a:spcPts val="0"/>
              </a:spcAft>
            </a:pPr>
            <a:r>
              <a:rPr lang="en-US" sz="2100" dirty="0" smtClean="0"/>
              <a:t>For VHF who is clinically unstable or has bleeding, vomiting, or diarrhea  or a case of pox virus (monkeypox, smallpox)</a:t>
            </a:r>
            <a:endParaRPr lang="en-US" sz="2100" b="1" dirty="0"/>
          </a:p>
          <a:p>
            <a:pPr lvl="1">
              <a:lnSpc>
                <a:spcPct val="120000"/>
              </a:lnSpc>
              <a:spcBef>
                <a:spcPts val="600"/>
              </a:spcBef>
              <a:spcAft>
                <a:spcPts val="0"/>
              </a:spcAft>
            </a:pPr>
            <a:r>
              <a:rPr lang="en-US" dirty="0"/>
              <a:t>Impermeable gown (ANSI/AAMI level 4)</a:t>
            </a:r>
          </a:p>
          <a:p>
            <a:pPr lvl="1">
              <a:lnSpc>
                <a:spcPct val="120000"/>
              </a:lnSpc>
              <a:spcBef>
                <a:spcPts val="600"/>
              </a:spcBef>
              <a:spcAft>
                <a:spcPts val="0"/>
              </a:spcAft>
            </a:pPr>
            <a:r>
              <a:rPr lang="en-US" dirty="0"/>
              <a:t>Gloves that extend over the gown cuff </a:t>
            </a:r>
            <a:r>
              <a:rPr lang="en-US" dirty="0" smtClean="0"/>
              <a:t>- 2 </a:t>
            </a:r>
            <a:r>
              <a:rPr lang="en-US" dirty="0"/>
              <a:t>pairs </a:t>
            </a:r>
          </a:p>
          <a:p>
            <a:pPr lvl="1">
              <a:lnSpc>
                <a:spcPct val="120000"/>
              </a:lnSpc>
              <a:spcBef>
                <a:spcPts val="600"/>
              </a:spcBef>
              <a:spcAft>
                <a:spcPts val="0"/>
              </a:spcAft>
            </a:pPr>
            <a:r>
              <a:rPr lang="en-US" dirty="0"/>
              <a:t>PAPR or N95</a:t>
            </a:r>
          </a:p>
          <a:p>
            <a:pPr lvl="1">
              <a:lnSpc>
                <a:spcPct val="120000"/>
              </a:lnSpc>
              <a:spcBef>
                <a:spcPts val="600"/>
              </a:spcBef>
              <a:spcAft>
                <a:spcPts val="0"/>
              </a:spcAft>
            </a:pPr>
            <a:r>
              <a:rPr lang="en-US" dirty="0"/>
              <a:t>Boot covers to mid-calf</a:t>
            </a:r>
          </a:p>
          <a:p>
            <a:pPr lvl="1">
              <a:lnSpc>
                <a:spcPct val="120000"/>
              </a:lnSpc>
              <a:spcBef>
                <a:spcPts val="600"/>
              </a:spcBef>
              <a:spcAft>
                <a:spcPts val="0"/>
              </a:spcAft>
            </a:pPr>
            <a:r>
              <a:rPr lang="en-US" dirty="0"/>
              <a:t>Cover all skin completely </a:t>
            </a:r>
          </a:p>
        </p:txBody>
      </p:sp>
    </p:spTree>
    <p:extLst>
      <p:ext uri="{BB962C8B-B14F-4D97-AF65-F5344CB8AC3E}">
        <p14:creationId xmlns:p14="http://schemas.microsoft.com/office/powerpoint/2010/main" val="3437716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5" y="226291"/>
            <a:ext cx="10515600" cy="914400"/>
          </a:xfrm>
        </p:spPr>
        <p:txBody>
          <a:bodyPr/>
          <a:lstStyle/>
          <a:p>
            <a:r>
              <a:rPr lang="en-US" dirty="0" smtClean="0"/>
              <a:t>High Consequence Infectious Diseases (HCID)  </a:t>
            </a:r>
            <a:endParaRPr lang="en-US" dirty="0"/>
          </a:p>
        </p:txBody>
      </p:sp>
      <p:sp>
        <p:nvSpPr>
          <p:cNvPr id="6" name="Content Placeholder 5"/>
          <p:cNvSpPr>
            <a:spLocks noGrp="1"/>
          </p:cNvSpPr>
          <p:nvPr>
            <p:ph sz="quarter" idx="10"/>
          </p:nvPr>
        </p:nvSpPr>
        <p:spPr>
          <a:xfrm>
            <a:off x="838200" y="1254642"/>
            <a:ext cx="10515600" cy="5401339"/>
          </a:xfrm>
        </p:spPr>
        <p:txBody>
          <a:bodyPr>
            <a:normAutofit fontScale="92500" lnSpcReduction="10000"/>
          </a:bodyPr>
          <a:lstStyle/>
          <a:p>
            <a:pPr marL="0" lvl="0" indent="0">
              <a:spcAft>
                <a:spcPts val="0"/>
              </a:spcAft>
              <a:buClr>
                <a:srgbClr val="003865"/>
              </a:buClr>
              <a:buNone/>
            </a:pPr>
            <a:r>
              <a:rPr lang="en-US" sz="2300" dirty="0">
                <a:solidFill>
                  <a:srgbClr val="003865"/>
                </a:solidFill>
              </a:rPr>
              <a:t>A HCID is defined by the Minnesota HCID Collaborative* as a disease that:</a:t>
            </a:r>
          </a:p>
          <a:p>
            <a:pPr lvl="0">
              <a:spcAft>
                <a:spcPts val="0"/>
              </a:spcAft>
              <a:buClr>
                <a:srgbClr val="003865"/>
              </a:buClr>
            </a:pPr>
            <a:r>
              <a:rPr lang="en-US" sz="2300" dirty="0">
                <a:solidFill>
                  <a:srgbClr val="003865"/>
                </a:solidFill>
              </a:rPr>
              <a:t>All forms of medical waste are classified as Category A infectious substances (UN2814) by the U.S. Department of Transportation</a:t>
            </a:r>
            <a:br>
              <a:rPr lang="en-US" sz="2300" dirty="0">
                <a:solidFill>
                  <a:srgbClr val="003865"/>
                </a:solidFill>
              </a:rPr>
            </a:br>
            <a:r>
              <a:rPr lang="en-US" sz="1300" dirty="0">
                <a:solidFill>
                  <a:srgbClr val="003865"/>
                </a:solidFill>
              </a:rPr>
              <a:t> </a:t>
            </a:r>
            <a:r>
              <a:rPr lang="en-US" sz="2300" dirty="0">
                <a:solidFill>
                  <a:srgbClr val="003865"/>
                </a:solidFill>
              </a:rPr>
              <a:t/>
            </a:r>
            <a:br>
              <a:rPr lang="en-US" sz="2300" dirty="0">
                <a:solidFill>
                  <a:srgbClr val="003865"/>
                </a:solidFill>
              </a:rPr>
            </a:br>
            <a:r>
              <a:rPr lang="en-US" sz="2300" dirty="0">
                <a:solidFill>
                  <a:srgbClr val="003865"/>
                </a:solidFill>
              </a:rPr>
              <a:t>or</a:t>
            </a:r>
          </a:p>
          <a:p>
            <a:pPr lvl="0">
              <a:spcAft>
                <a:spcPts val="0"/>
              </a:spcAft>
              <a:buClr>
                <a:srgbClr val="003865"/>
              </a:buClr>
            </a:pPr>
            <a:r>
              <a:rPr lang="en-US" sz="2300" dirty="0">
                <a:solidFill>
                  <a:srgbClr val="003865"/>
                </a:solidFill>
              </a:rPr>
              <a:t>Has potential to cause a high mortality among otherwise healthy people</a:t>
            </a:r>
            <a:br>
              <a:rPr lang="en-US" sz="2300" dirty="0">
                <a:solidFill>
                  <a:srgbClr val="003865"/>
                </a:solidFill>
              </a:rPr>
            </a:br>
            <a:r>
              <a:rPr lang="en-US" sz="1200" dirty="0">
                <a:solidFill>
                  <a:srgbClr val="003865"/>
                </a:solidFill>
              </a:rPr>
              <a:t> </a:t>
            </a:r>
            <a:r>
              <a:rPr lang="en-US" sz="2300" dirty="0">
                <a:solidFill>
                  <a:srgbClr val="003865"/>
                </a:solidFill>
              </a:rPr>
              <a:t/>
            </a:r>
            <a:br>
              <a:rPr lang="en-US" sz="2300" dirty="0">
                <a:solidFill>
                  <a:srgbClr val="003865"/>
                </a:solidFill>
              </a:rPr>
            </a:br>
            <a:r>
              <a:rPr lang="en-US" sz="2300" dirty="0">
                <a:solidFill>
                  <a:srgbClr val="003865"/>
                </a:solidFill>
              </a:rPr>
              <a:t>and</a:t>
            </a:r>
          </a:p>
          <a:p>
            <a:pPr lvl="1">
              <a:spcAft>
                <a:spcPts val="0"/>
              </a:spcAft>
              <a:buClr>
                <a:srgbClr val="003865"/>
              </a:buClr>
            </a:pPr>
            <a:r>
              <a:rPr lang="en-US" sz="1900" dirty="0">
                <a:solidFill>
                  <a:srgbClr val="003865"/>
                </a:solidFill>
              </a:rPr>
              <a:t>no routine vaccine exists</a:t>
            </a:r>
            <a:br>
              <a:rPr lang="en-US" sz="1900" dirty="0">
                <a:solidFill>
                  <a:srgbClr val="003865"/>
                </a:solidFill>
              </a:rPr>
            </a:br>
            <a:r>
              <a:rPr lang="en-US" sz="1200" dirty="0">
                <a:solidFill>
                  <a:srgbClr val="003865"/>
                </a:solidFill>
              </a:rPr>
              <a:t> </a:t>
            </a:r>
            <a:r>
              <a:rPr lang="en-US" sz="1900" dirty="0">
                <a:solidFill>
                  <a:srgbClr val="003865"/>
                </a:solidFill>
              </a:rPr>
              <a:t/>
            </a:r>
            <a:br>
              <a:rPr lang="en-US" sz="1900" dirty="0">
                <a:solidFill>
                  <a:srgbClr val="003865"/>
                </a:solidFill>
              </a:rPr>
            </a:br>
            <a:r>
              <a:rPr lang="en-US" sz="1900" dirty="0">
                <a:solidFill>
                  <a:srgbClr val="003865"/>
                </a:solidFill>
              </a:rPr>
              <a:t>and</a:t>
            </a:r>
          </a:p>
          <a:p>
            <a:pPr lvl="2">
              <a:spcAft>
                <a:spcPts val="0"/>
              </a:spcAft>
              <a:buClr>
                <a:srgbClr val="003865"/>
              </a:buClr>
            </a:pPr>
            <a:r>
              <a:rPr lang="en-US" sz="1600" dirty="0">
                <a:solidFill>
                  <a:srgbClr val="003865"/>
                </a:solidFill>
              </a:rPr>
              <a:t>some types of direct clinical specimens pose generalized risks to laboratory personnel</a:t>
            </a:r>
            <a:br>
              <a:rPr lang="en-US" sz="1600" dirty="0">
                <a:solidFill>
                  <a:srgbClr val="003865"/>
                </a:solidFill>
              </a:rPr>
            </a:br>
            <a:r>
              <a:rPr lang="en-US" sz="1600" dirty="0">
                <a:solidFill>
                  <a:srgbClr val="003865"/>
                </a:solidFill>
              </a:rPr>
              <a:t>or</a:t>
            </a:r>
          </a:p>
          <a:p>
            <a:pPr lvl="2">
              <a:spcAft>
                <a:spcPts val="0"/>
              </a:spcAft>
              <a:buClr>
                <a:srgbClr val="003865"/>
              </a:buClr>
            </a:pPr>
            <a:r>
              <a:rPr lang="en-US" sz="1600" dirty="0">
                <a:solidFill>
                  <a:srgbClr val="003865"/>
                </a:solidFill>
              </a:rPr>
              <a:t>risk of secondary airborne spread or unknown mode of transmission</a:t>
            </a:r>
            <a:br>
              <a:rPr lang="en-US" sz="1600" dirty="0">
                <a:solidFill>
                  <a:srgbClr val="003865"/>
                </a:solidFill>
              </a:rPr>
            </a:br>
            <a:endParaRPr lang="en-US" sz="1600" dirty="0">
              <a:solidFill>
                <a:srgbClr val="003865"/>
              </a:solidFill>
            </a:endParaRPr>
          </a:p>
          <a:p>
            <a:pPr marL="0" lvl="0" indent="0">
              <a:spcAft>
                <a:spcPts val="0"/>
              </a:spcAft>
              <a:buClr>
                <a:srgbClr val="003865"/>
              </a:buClr>
              <a:buNone/>
            </a:pPr>
            <a:r>
              <a:rPr lang="en-US" sz="2300" dirty="0">
                <a:solidFill>
                  <a:srgbClr val="003865"/>
                </a:solidFill>
              </a:rPr>
              <a:t>* MN HCID Collaborative: MN Department of Health, Mayo Clinic, University of Minnesota Medical Center, Minnesota Hospital Association, Minnesota </a:t>
            </a:r>
            <a:r>
              <a:rPr lang="en-US" sz="2300" dirty="0" smtClean="0">
                <a:solidFill>
                  <a:srgbClr val="003865"/>
                </a:solidFill>
              </a:rPr>
              <a:t>Health Care </a:t>
            </a:r>
            <a:r>
              <a:rPr lang="en-US" sz="2300" dirty="0">
                <a:solidFill>
                  <a:srgbClr val="003865"/>
                </a:solidFill>
              </a:rPr>
              <a:t>Coalitions, Minnesota HCID-Ready EMS </a:t>
            </a:r>
            <a:r>
              <a:rPr lang="en-US" sz="2300" dirty="0" smtClean="0">
                <a:solidFill>
                  <a:srgbClr val="003865"/>
                </a:solidFill>
              </a:rPr>
              <a:t>services</a:t>
            </a:r>
            <a:endParaRPr lang="en-US" sz="2300" dirty="0">
              <a:solidFill>
                <a:srgbClr val="003865"/>
              </a:solidFill>
            </a:endParaRPr>
          </a:p>
        </p:txBody>
      </p:sp>
    </p:spTree>
    <p:extLst>
      <p:ext uri="{BB962C8B-B14F-4D97-AF65-F5344CB8AC3E}">
        <p14:creationId xmlns:p14="http://schemas.microsoft.com/office/powerpoint/2010/main" val="212041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6" y="264367"/>
            <a:ext cx="11011677" cy="1102471"/>
          </a:xfrm>
        </p:spPr>
        <p:txBody>
          <a:bodyPr>
            <a:normAutofit/>
          </a:bodyPr>
          <a:lstStyle/>
          <a:p>
            <a:pPr algn="ctr"/>
            <a:r>
              <a:rPr lang="en-US" sz="4400" dirty="0"/>
              <a:t>HCID Full Barrier Precautions Level 2</a:t>
            </a:r>
          </a:p>
        </p:txBody>
      </p:sp>
      <p:pic>
        <p:nvPicPr>
          <p:cNvPr id="4" name="Content Placeholder 5" descr="health care provider in gloves, gown, and facial protection"/>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044305" y="1263623"/>
            <a:ext cx="3469229" cy="5172075"/>
          </a:xfrm>
        </p:spPr>
      </p:pic>
      <p:sp>
        <p:nvSpPr>
          <p:cNvPr id="5" name="Rectangle 4"/>
          <p:cNvSpPr/>
          <p:nvPr/>
        </p:nvSpPr>
        <p:spPr>
          <a:xfrm>
            <a:off x="236375" y="1366838"/>
            <a:ext cx="7060163" cy="4843121"/>
          </a:xfrm>
          <a:prstGeom prst="rect">
            <a:avLst/>
          </a:prstGeom>
        </p:spPr>
        <p:txBody>
          <a:bodyPr wrap="square">
            <a:spAutoFit/>
          </a:bodyPr>
          <a:lstStyle/>
          <a:p>
            <a:pPr marL="800100" lvl="1" indent="-342900">
              <a:lnSpc>
                <a:spcPct val="120000"/>
              </a:lnSpc>
              <a:spcBef>
                <a:spcPts val="600"/>
              </a:spcBef>
              <a:spcAft>
                <a:spcPts val="0"/>
              </a:spcAft>
              <a:buFont typeface="Arial" panose="020B0604020202020204" pitchFamily="34" charset="0"/>
              <a:buChar char="•"/>
            </a:pPr>
            <a:r>
              <a:rPr lang="en-US" sz="2600" dirty="0"/>
              <a:t>Fluid resistant gown (ANSI/AAMI level 3)</a:t>
            </a:r>
          </a:p>
          <a:p>
            <a:pPr marL="800100" lvl="1" indent="-342900">
              <a:lnSpc>
                <a:spcPct val="120000"/>
              </a:lnSpc>
              <a:spcBef>
                <a:spcPts val="600"/>
              </a:spcBef>
              <a:buFont typeface="Arial" panose="020B0604020202020204" pitchFamily="34" charset="0"/>
              <a:buChar char="•"/>
            </a:pPr>
            <a:r>
              <a:rPr lang="en-US" sz="2600" dirty="0"/>
              <a:t>Gloves that extend over the gown cuff </a:t>
            </a:r>
            <a:r>
              <a:rPr lang="en-US" sz="2600" dirty="0" smtClean="0"/>
              <a:t>           </a:t>
            </a:r>
          </a:p>
          <a:p>
            <a:pPr marL="1257300" lvl="2" indent="-342900">
              <a:lnSpc>
                <a:spcPct val="120000"/>
              </a:lnSpc>
              <a:spcBef>
                <a:spcPts val="600"/>
              </a:spcBef>
              <a:buFont typeface="Courier New" panose="02070309020205020404" pitchFamily="49" charset="0"/>
              <a:buChar char="o"/>
            </a:pPr>
            <a:r>
              <a:rPr lang="en-US" sz="2600" dirty="0" smtClean="0"/>
              <a:t>2 </a:t>
            </a:r>
            <a:r>
              <a:rPr lang="en-US" sz="2600" dirty="0"/>
              <a:t>pairs for suspected viral hemorrhagic </a:t>
            </a:r>
            <a:r>
              <a:rPr lang="en-US" sz="2600" dirty="0" smtClean="0"/>
              <a:t>fever</a:t>
            </a:r>
            <a:endParaRPr lang="en-US" sz="2600" dirty="0"/>
          </a:p>
          <a:p>
            <a:pPr marL="1257300" lvl="2" indent="-342900">
              <a:lnSpc>
                <a:spcPct val="120000"/>
              </a:lnSpc>
              <a:spcBef>
                <a:spcPts val="600"/>
              </a:spcBef>
              <a:buFont typeface="Courier New" panose="02070309020205020404" pitchFamily="49" charset="0"/>
              <a:buChar char="o"/>
            </a:pPr>
            <a:r>
              <a:rPr lang="en-US" sz="2600" dirty="0" smtClean="0"/>
              <a:t>1 </a:t>
            </a:r>
            <a:r>
              <a:rPr lang="en-US" sz="2600" dirty="0"/>
              <a:t>pair for viral respiratory </a:t>
            </a:r>
            <a:r>
              <a:rPr lang="en-US" sz="2600" dirty="0" smtClean="0"/>
              <a:t>pathogens</a:t>
            </a:r>
            <a:endParaRPr lang="en-US" sz="2600" dirty="0"/>
          </a:p>
          <a:p>
            <a:pPr marL="800100" lvl="1" indent="-342900">
              <a:lnSpc>
                <a:spcPct val="120000"/>
              </a:lnSpc>
              <a:spcBef>
                <a:spcPts val="600"/>
              </a:spcBef>
              <a:spcAft>
                <a:spcPts val="0"/>
              </a:spcAft>
              <a:buFont typeface="Arial" panose="020B0604020202020204" pitchFamily="34" charset="0"/>
              <a:buChar char="•"/>
            </a:pPr>
            <a:r>
              <a:rPr lang="en-US" sz="2600" dirty="0"/>
              <a:t>Full face shield</a:t>
            </a:r>
          </a:p>
          <a:p>
            <a:pPr marL="800100" lvl="1" indent="-342900">
              <a:lnSpc>
                <a:spcPct val="120000"/>
              </a:lnSpc>
              <a:spcBef>
                <a:spcPts val="600"/>
              </a:spcBef>
              <a:spcAft>
                <a:spcPts val="0"/>
              </a:spcAft>
              <a:buFont typeface="Arial" panose="020B0604020202020204" pitchFamily="34" charset="0"/>
              <a:buChar char="•"/>
            </a:pPr>
            <a:r>
              <a:rPr lang="en-US" sz="2600" dirty="0"/>
              <a:t>N95 or PAPR preferred, can use regular face mask for VHF if no access to respirators</a:t>
            </a:r>
          </a:p>
          <a:p>
            <a:pPr marL="800100" lvl="1" indent="-342900">
              <a:lnSpc>
                <a:spcPct val="120000"/>
              </a:lnSpc>
              <a:spcBef>
                <a:spcPts val="600"/>
              </a:spcBef>
              <a:spcAft>
                <a:spcPts val="0"/>
              </a:spcAft>
              <a:buFont typeface="Arial" panose="020B0604020202020204" pitchFamily="34" charset="0"/>
              <a:buChar char="•"/>
            </a:pPr>
            <a:r>
              <a:rPr lang="en-US" sz="2600" dirty="0"/>
              <a:t>Booties and hair cover </a:t>
            </a:r>
            <a:r>
              <a:rPr lang="en-US" sz="2600" dirty="0" smtClean="0"/>
              <a:t>optional</a:t>
            </a:r>
            <a:endParaRPr lang="en-US" sz="2600" dirty="0"/>
          </a:p>
        </p:txBody>
      </p:sp>
    </p:spTree>
    <p:extLst>
      <p:ext uri="{BB962C8B-B14F-4D97-AF65-F5344CB8AC3E}">
        <p14:creationId xmlns:p14="http://schemas.microsoft.com/office/powerpoint/2010/main" val="1366348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735" y="184757"/>
            <a:ext cx="11155326" cy="1325563"/>
          </a:xfrm>
        </p:spPr>
        <p:txBody>
          <a:bodyPr/>
          <a:lstStyle/>
          <a:p>
            <a:pPr algn="ctr"/>
            <a:r>
              <a:rPr lang="en-US" dirty="0" smtClean="0"/>
              <a:t>HCID Full Barrier Precautions Level 2 - Options</a:t>
            </a:r>
            <a:endParaRPr lang="en-US" dirty="0"/>
          </a:p>
        </p:txBody>
      </p:sp>
      <p:sp>
        <p:nvSpPr>
          <p:cNvPr id="5" name="Text Placeholder 4"/>
          <p:cNvSpPr>
            <a:spLocks noGrp="1"/>
          </p:cNvSpPr>
          <p:nvPr>
            <p:ph sz="half" idx="1"/>
          </p:nvPr>
        </p:nvSpPr>
        <p:spPr>
          <a:xfrm>
            <a:off x="359735" y="1765005"/>
            <a:ext cx="3855888" cy="4489746"/>
          </a:xfrm>
        </p:spPr>
        <p:txBody>
          <a:bodyPr>
            <a:normAutofit/>
          </a:bodyPr>
          <a:lstStyle/>
          <a:p>
            <a:r>
              <a:rPr lang="en-US" sz="2000" dirty="0" smtClean="0"/>
              <a:t>Staff wear scrubs</a:t>
            </a:r>
          </a:p>
          <a:p>
            <a:r>
              <a:rPr lang="en-US" sz="2000" dirty="0" smtClean="0"/>
              <a:t>Operating room impervious gown</a:t>
            </a:r>
          </a:p>
          <a:p>
            <a:r>
              <a:rPr lang="en-US" sz="2000" dirty="0" smtClean="0"/>
              <a:t>Operating room hood cover for neck</a:t>
            </a:r>
          </a:p>
          <a:p>
            <a:r>
              <a:rPr lang="en-US" sz="2000" dirty="0" smtClean="0"/>
              <a:t>Face shield to cover face</a:t>
            </a:r>
          </a:p>
          <a:p>
            <a:r>
              <a:rPr lang="en-US" sz="2000" dirty="0" smtClean="0"/>
              <a:t>N95 or PAPR (with shroud)</a:t>
            </a:r>
          </a:p>
          <a:p>
            <a:r>
              <a:rPr lang="en-US" sz="2000" dirty="0" smtClean="0"/>
              <a:t>Knee high disposable boots </a:t>
            </a:r>
            <a:endParaRPr lang="en-US" sz="2000" dirty="0"/>
          </a:p>
        </p:txBody>
      </p:sp>
      <p:pic>
        <p:nvPicPr>
          <p:cNvPr id="9" name="Content Placeholder 8" descr="Person in full barrier protection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7575" y="1765005"/>
            <a:ext cx="2623179" cy="3693737"/>
          </a:xfrm>
        </p:spPr>
      </p:pic>
      <p:sp>
        <p:nvSpPr>
          <p:cNvPr id="7" name="Text Placeholder 6"/>
          <p:cNvSpPr>
            <a:spLocks noGrp="1"/>
          </p:cNvSpPr>
          <p:nvPr>
            <p:ph type="body" sz="quarter" idx="4294967295"/>
          </p:nvPr>
        </p:nvSpPr>
        <p:spPr>
          <a:xfrm>
            <a:off x="6959862" y="1765005"/>
            <a:ext cx="2689225" cy="3200400"/>
          </a:xfrm>
        </p:spPr>
        <p:txBody>
          <a:bodyPr>
            <a:normAutofit/>
          </a:bodyPr>
          <a:lstStyle/>
          <a:p>
            <a:pPr marL="342900" indent="-342900">
              <a:buFont typeface="Arial" panose="020B0604020202020204" pitchFamily="34" charset="0"/>
              <a:buChar char="•"/>
            </a:pPr>
            <a:r>
              <a:rPr lang="en-US" sz="2000" dirty="0" smtClean="0"/>
              <a:t>Hazardous materials jump suit</a:t>
            </a:r>
          </a:p>
          <a:p>
            <a:pPr marL="342900" indent="-342900">
              <a:buFont typeface="Arial" panose="020B0604020202020204" pitchFamily="34" charset="0"/>
              <a:buChar char="•"/>
            </a:pPr>
            <a:r>
              <a:rPr lang="en-US" sz="2000" dirty="0" smtClean="0"/>
              <a:t>Face shield to cover face</a:t>
            </a:r>
          </a:p>
          <a:p>
            <a:pPr marL="342900" indent="-342900">
              <a:buFont typeface="Arial" panose="020B0604020202020204" pitchFamily="34" charset="0"/>
              <a:buChar char="•"/>
            </a:pPr>
            <a:r>
              <a:rPr lang="en-US" sz="2000" dirty="0" smtClean="0"/>
              <a:t>N95 or PAPR (with shroud)</a:t>
            </a:r>
          </a:p>
        </p:txBody>
      </p:sp>
      <p:pic>
        <p:nvPicPr>
          <p:cNvPr id="10" name="Content Placeholder 9" descr="Person in hazardous materials jump suit and face shield and N95 or PAPR with shroud"/>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9649087" y="1766188"/>
            <a:ext cx="2187083" cy="3692554"/>
          </a:xfrm>
        </p:spPr>
      </p:pic>
    </p:spTree>
    <p:extLst>
      <p:ext uri="{BB962C8B-B14F-4D97-AF65-F5344CB8AC3E}">
        <p14:creationId xmlns:p14="http://schemas.microsoft.com/office/powerpoint/2010/main" val="55465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HCID Toolbox: Exercise Tools</a:t>
            </a:r>
            <a:endParaRPr lang="en-US" dirty="0"/>
          </a:p>
        </p:txBody>
      </p:sp>
      <p:sp>
        <p:nvSpPr>
          <p:cNvPr id="5" name="Text Placeholder 4"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9665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322" y="226579"/>
            <a:ext cx="10515600" cy="1325563"/>
          </a:xfrm>
        </p:spPr>
        <p:txBody>
          <a:bodyPr/>
          <a:lstStyle/>
          <a:p>
            <a:r>
              <a:rPr lang="en-US" dirty="0" smtClean="0"/>
              <a:t>Then Move to the Exercises</a:t>
            </a:r>
            <a:endParaRPr lang="en-US" dirty="0"/>
          </a:p>
        </p:txBody>
      </p:sp>
      <p:sp>
        <p:nvSpPr>
          <p:cNvPr id="3" name="Content Placeholder 2"/>
          <p:cNvSpPr>
            <a:spLocks noGrp="1"/>
          </p:cNvSpPr>
          <p:nvPr>
            <p:ph sz="half" idx="1"/>
          </p:nvPr>
        </p:nvSpPr>
        <p:spPr/>
        <p:txBody>
          <a:bodyPr/>
          <a:lstStyle/>
          <a:p>
            <a:r>
              <a:rPr lang="en-US" smtClean="0"/>
              <a:t>Seminars </a:t>
            </a:r>
          </a:p>
          <a:p>
            <a:r>
              <a:rPr lang="en-US" smtClean="0"/>
              <a:t>Workshops</a:t>
            </a:r>
          </a:p>
          <a:p>
            <a:r>
              <a:rPr lang="en-US" smtClean="0"/>
              <a:t>Table Top Exercises</a:t>
            </a:r>
          </a:p>
          <a:p>
            <a:r>
              <a:rPr lang="en-US" smtClean="0"/>
              <a:t>Games</a:t>
            </a:r>
          </a:p>
          <a:p>
            <a:r>
              <a:rPr lang="en-US" smtClean="0"/>
              <a:t>Drills and Mini-drills</a:t>
            </a:r>
          </a:p>
          <a:p>
            <a:r>
              <a:rPr lang="en-US" smtClean="0"/>
              <a:t>Functional Exercises</a:t>
            </a:r>
          </a:p>
          <a:p>
            <a:r>
              <a:rPr lang="en-US" smtClean="0"/>
              <a:t>Full Scale Exercises</a:t>
            </a:r>
            <a:endParaRPr lang="en-US" dirty="0"/>
          </a:p>
        </p:txBody>
      </p:sp>
      <p:pic>
        <p:nvPicPr>
          <p:cNvPr id="6" name="Content Placeholder 5" descr="Chart showing the building-block approach, refer to speaker not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3077" y="1825625"/>
            <a:ext cx="5139845" cy="4351338"/>
          </a:xfrm>
        </p:spPr>
      </p:pic>
    </p:spTree>
    <p:extLst>
      <p:ext uri="{BB962C8B-B14F-4D97-AF65-F5344CB8AC3E}">
        <p14:creationId xmlns:p14="http://schemas.microsoft.com/office/powerpoint/2010/main" val="4235461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0"/>
            <a:ext cx="10515600" cy="914400"/>
          </a:xfrm>
        </p:spPr>
        <p:txBody>
          <a:bodyPr>
            <a:normAutofit/>
          </a:bodyPr>
          <a:lstStyle/>
          <a:p>
            <a:pPr algn="ctr"/>
            <a:r>
              <a:rPr lang="en-US" sz="4400" dirty="0" smtClean="0"/>
              <a:t>Determine Time Required </a:t>
            </a:r>
            <a:endParaRPr lang="en-US" sz="4400" dirty="0"/>
          </a:p>
        </p:txBody>
      </p:sp>
      <p:graphicFrame>
        <p:nvGraphicFramePr>
          <p:cNvPr id="5" name="Content Placeholder 4" descr="Time required to complete actions in exercise templates"/>
          <p:cNvGraphicFramePr>
            <a:graphicFrameLocks noGrp="1"/>
          </p:cNvGraphicFramePr>
          <p:nvPr>
            <p:ph sz="quarter" idx="10"/>
            <p:extLst>
              <p:ext uri="{D42A27DB-BD31-4B8C-83A1-F6EECF244321}">
                <p14:modId xmlns:p14="http://schemas.microsoft.com/office/powerpoint/2010/main" val="3389537180"/>
              </p:ext>
            </p:extLst>
          </p:nvPr>
        </p:nvGraphicFramePr>
        <p:xfrm>
          <a:off x="838200" y="1560802"/>
          <a:ext cx="10515600" cy="4331321"/>
        </p:xfrm>
        <a:graphic>
          <a:graphicData uri="http://schemas.openxmlformats.org/drawingml/2006/table">
            <a:tbl>
              <a:tblPr firstRow="1" bandRow="1">
                <a:tableStyleId>{5C22544A-7EE6-4342-B048-85BDC9FD1C3A}</a:tableStyleId>
              </a:tblPr>
              <a:tblGrid>
                <a:gridCol w="6126126">
                  <a:extLst>
                    <a:ext uri="{9D8B030D-6E8A-4147-A177-3AD203B41FA5}">
                      <a16:colId xmlns:a16="http://schemas.microsoft.com/office/drawing/2014/main" val="2687672776"/>
                    </a:ext>
                  </a:extLst>
                </a:gridCol>
                <a:gridCol w="4389474">
                  <a:extLst>
                    <a:ext uri="{9D8B030D-6E8A-4147-A177-3AD203B41FA5}">
                      <a16:colId xmlns:a16="http://schemas.microsoft.com/office/drawing/2014/main" val="560450909"/>
                    </a:ext>
                  </a:extLst>
                </a:gridCol>
              </a:tblGrid>
              <a:tr h="508421">
                <a:tc>
                  <a:txBody>
                    <a:bodyPr/>
                    <a:lstStyle/>
                    <a:p>
                      <a:pPr algn="l"/>
                      <a:r>
                        <a:rPr lang="en-US" sz="2800" dirty="0" smtClean="0"/>
                        <a:t>Action</a:t>
                      </a:r>
                      <a:endParaRPr lang="en-US" sz="2800" dirty="0"/>
                    </a:p>
                  </a:txBody>
                  <a:tcPr anchor="ctr"/>
                </a:tc>
                <a:tc>
                  <a:txBody>
                    <a:bodyPr/>
                    <a:lstStyle/>
                    <a:p>
                      <a:pPr algn="l"/>
                      <a:r>
                        <a:rPr lang="en-US" sz="2800" dirty="0" smtClean="0"/>
                        <a:t>Estimated Time in minutes</a:t>
                      </a:r>
                      <a:endParaRPr lang="en-US" sz="2800" dirty="0"/>
                    </a:p>
                  </a:txBody>
                  <a:tcPr anchor="ctr"/>
                </a:tc>
                <a:extLst>
                  <a:ext uri="{0D108BD9-81ED-4DB2-BD59-A6C34878D82A}">
                    <a16:rowId xmlns:a16="http://schemas.microsoft.com/office/drawing/2014/main" val="2600572768"/>
                  </a:ext>
                </a:extLst>
              </a:tr>
              <a:tr h="59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effectLst/>
                          <a:latin typeface="+mn-lt"/>
                          <a:ea typeface="+mn-ea"/>
                          <a:cs typeface="+mn-cs"/>
                        </a:rPr>
                        <a:t> </a:t>
                      </a:r>
                      <a:r>
                        <a:rPr lang="en-US" sz="2400" dirty="0" smtClean="0"/>
                        <a:t>Time to plan the exercise</a:t>
                      </a:r>
                    </a:p>
                  </a:txBody>
                  <a:tcPr anchor="ctr"/>
                </a:tc>
                <a:tc>
                  <a:txBody>
                    <a:bodyPr/>
                    <a:lstStyle/>
                    <a:p>
                      <a:pPr algn="ctr"/>
                      <a:r>
                        <a:rPr lang="en-US" sz="2400" dirty="0" smtClean="0"/>
                        <a:t>&lt;20 minutes</a:t>
                      </a:r>
                      <a:endParaRPr lang="en-US" sz="2400" dirty="0"/>
                    </a:p>
                  </a:txBody>
                  <a:tcPr anchor="ctr"/>
                </a:tc>
                <a:extLst>
                  <a:ext uri="{0D108BD9-81ED-4DB2-BD59-A6C34878D82A}">
                    <a16:rowId xmlns:a16="http://schemas.microsoft.com/office/drawing/2014/main" val="3302272248"/>
                  </a:ext>
                </a:extLst>
              </a:tr>
              <a:tr h="971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Time to obtain and train players: patient, observer, moderator</a:t>
                      </a:r>
                    </a:p>
                  </a:txBody>
                  <a:tcPr anchor="ctr"/>
                </a:tc>
                <a:tc>
                  <a:txBody>
                    <a:bodyPr/>
                    <a:lstStyle/>
                    <a:p>
                      <a:pPr algn="ctr"/>
                      <a:r>
                        <a:rPr lang="en-US" sz="2400" dirty="0" smtClean="0"/>
                        <a:t>&lt;20 minutes</a:t>
                      </a:r>
                    </a:p>
                  </a:txBody>
                  <a:tcPr anchor="ctr"/>
                </a:tc>
                <a:extLst>
                  <a:ext uri="{0D108BD9-81ED-4DB2-BD59-A6C34878D82A}">
                    <a16:rowId xmlns:a16="http://schemas.microsoft.com/office/drawing/2014/main" val="1106368245"/>
                  </a:ext>
                </a:extLst>
              </a:tr>
              <a:tr h="2243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Time to perform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smtClean="0"/>
                        <a:t>Hotwash</a:t>
                      </a:r>
                      <a:r>
                        <a:rPr lang="en-US" sz="2400"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fill out after action report,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identify strengths and weaknesses (5 whys),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list opportunities for improvement </a:t>
                      </a:r>
                    </a:p>
                  </a:txBody>
                  <a:tcPr anchor="ctr"/>
                </a:tc>
                <a:tc>
                  <a:txBody>
                    <a:bodyPr/>
                    <a:lstStyle/>
                    <a:p>
                      <a:pPr algn="ctr"/>
                      <a:r>
                        <a:rPr lang="en-US" sz="2400" dirty="0" smtClean="0"/>
                        <a:t>&lt;20 minutes</a:t>
                      </a:r>
                      <a:endParaRPr lang="en-US" sz="2400" dirty="0"/>
                    </a:p>
                  </a:txBody>
                  <a:tcPr anchor="ctr"/>
                </a:tc>
                <a:extLst>
                  <a:ext uri="{0D108BD9-81ED-4DB2-BD59-A6C34878D82A}">
                    <a16:rowId xmlns:a16="http://schemas.microsoft.com/office/drawing/2014/main" val="3875949628"/>
                  </a:ext>
                </a:extLst>
              </a:tr>
            </a:tbl>
          </a:graphicData>
        </a:graphic>
      </p:graphicFrame>
    </p:spTree>
    <p:extLst>
      <p:ext uri="{BB962C8B-B14F-4D97-AF65-F5344CB8AC3E}">
        <p14:creationId xmlns:p14="http://schemas.microsoft.com/office/powerpoint/2010/main" val="2907487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8815" y="318977"/>
            <a:ext cx="10515600" cy="1325563"/>
          </a:xfrm>
        </p:spPr>
        <p:txBody>
          <a:bodyPr/>
          <a:lstStyle/>
          <a:p>
            <a:r>
              <a:rPr lang="en-US" dirty="0" smtClean="0"/>
              <a:t>Use One Page Simple Form</a:t>
            </a:r>
            <a:endParaRPr lang="en-US" dirty="0"/>
          </a:p>
        </p:txBody>
      </p:sp>
      <p:sp>
        <p:nvSpPr>
          <p:cNvPr id="4" name="Content Placeholder 3"/>
          <p:cNvSpPr>
            <a:spLocks noGrp="1"/>
          </p:cNvSpPr>
          <p:nvPr>
            <p:ph sz="half" idx="1"/>
          </p:nvPr>
        </p:nvSpPr>
        <p:spPr/>
        <p:txBody>
          <a:bodyPr/>
          <a:lstStyle/>
          <a:p>
            <a:r>
              <a:rPr lang="en-US" dirty="0"/>
              <a:t>U</a:t>
            </a:r>
            <a:r>
              <a:rPr lang="en-US" dirty="0" smtClean="0"/>
              <a:t>se for mini-drill</a:t>
            </a:r>
          </a:p>
          <a:p>
            <a:r>
              <a:rPr lang="en-US" dirty="0"/>
              <a:t>U</a:t>
            </a:r>
            <a:r>
              <a:rPr lang="en-US" dirty="0" smtClean="0"/>
              <a:t>se for real life occurrence</a:t>
            </a:r>
          </a:p>
          <a:p>
            <a:r>
              <a:rPr lang="en-US" dirty="0"/>
              <a:t>U</a:t>
            </a:r>
            <a:r>
              <a:rPr lang="en-US" dirty="0" smtClean="0"/>
              <a:t>se prepared exercises provided online, modify the prepared exercises or make your own with the blank template</a:t>
            </a:r>
            <a:endParaRPr lang="en-US" dirty="0"/>
          </a:p>
        </p:txBody>
      </p:sp>
      <p:pic>
        <p:nvPicPr>
          <p:cNvPr id="16" name="Content Placeholder 15" descr="Exercise plan example screenshot"/>
          <p:cNvPicPr>
            <a:picLocks noGrp="1" noChangeAspect="1"/>
          </p:cNvPicPr>
          <p:nvPr>
            <p:ph sz="half" idx="2"/>
          </p:nvPr>
        </p:nvPicPr>
        <p:blipFill rotWithShape="1">
          <a:blip r:embed="rId3"/>
          <a:srcRect l="33140" t="17790" r="33518" b="3313"/>
          <a:stretch/>
        </p:blipFill>
        <p:spPr>
          <a:xfrm>
            <a:off x="7278314" y="318977"/>
            <a:ext cx="4760767" cy="6123801"/>
          </a:xfrm>
          <a:prstGeom prst="rect">
            <a:avLst/>
          </a:prstGeom>
          <a:ln>
            <a:solidFill>
              <a:schemeClr val="tx2"/>
            </a:solidFill>
          </a:ln>
        </p:spPr>
      </p:pic>
    </p:spTree>
    <p:extLst>
      <p:ext uri="{BB962C8B-B14F-4D97-AF65-F5344CB8AC3E}">
        <p14:creationId xmlns:p14="http://schemas.microsoft.com/office/powerpoint/2010/main" val="1762969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8"/>
            <a:ext cx="10515600" cy="914400"/>
          </a:xfrm>
        </p:spPr>
        <p:txBody>
          <a:bodyPr>
            <a:normAutofit/>
          </a:bodyPr>
          <a:lstStyle/>
          <a:p>
            <a:pPr algn="ctr"/>
            <a:r>
              <a:rPr lang="en-US" sz="4400" dirty="0" smtClean="0"/>
              <a:t>Exercise Scenario Templates Include</a:t>
            </a:r>
            <a:endParaRPr lang="en-US" sz="4400" dirty="0"/>
          </a:p>
        </p:txBody>
      </p:sp>
      <p:sp>
        <p:nvSpPr>
          <p:cNvPr id="3" name="Content Placeholder 2"/>
          <p:cNvSpPr>
            <a:spLocks noGrp="1"/>
          </p:cNvSpPr>
          <p:nvPr>
            <p:ph idx="10"/>
          </p:nvPr>
        </p:nvSpPr>
        <p:spPr>
          <a:xfrm>
            <a:off x="838200" y="1227800"/>
            <a:ext cx="10515600" cy="5172678"/>
          </a:xfrm>
        </p:spPr>
        <p:txBody>
          <a:bodyPr>
            <a:normAutofit fontScale="85000" lnSpcReduction="20000"/>
          </a:bodyPr>
          <a:lstStyle/>
          <a:p>
            <a:r>
              <a:rPr lang="en-US" dirty="0" smtClean="0"/>
              <a:t>Identification and isolation MERS, Ebola, measles, 			</a:t>
            </a:r>
          </a:p>
          <a:p>
            <a:r>
              <a:rPr lang="en-US" dirty="0" smtClean="0"/>
              <a:t>PPE - Protection of the airway, skin </a:t>
            </a:r>
          </a:p>
          <a:p>
            <a:r>
              <a:rPr lang="en-US" dirty="0" smtClean="0"/>
              <a:t>Rule out MERS in the ED, what PPE do I need</a:t>
            </a:r>
          </a:p>
          <a:p>
            <a:r>
              <a:rPr lang="en-US" dirty="0" smtClean="0"/>
              <a:t>Rule out MERS in the ED, what room do I put the patient in</a:t>
            </a:r>
          </a:p>
          <a:p>
            <a:r>
              <a:rPr lang="en-US" dirty="0" smtClean="0"/>
              <a:t>Rule out Ebola in the ED, how do we collect and transport specimens</a:t>
            </a:r>
          </a:p>
          <a:p>
            <a:r>
              <a:rPr lang="en-US" dirty="0" smtClean="0"/>
              <a:t>Rule out Ebola in the ED, how do we clean the environment</a:t>
            </a:r>
          </a:p>
          <a:p>
            <a:r>
              <a:rPr lang="en-US" dirty="0" smtClean="0"/>
              <a:t>Rule out Ebola in the ED, who do we notify first </a:t>
            </a:r>
          </a:p>
          <a:p>
            <a:r>
              <a:rPr lang="en-US" dirty="0" smtClean="0"/>
              <a:t>Rule out Ebola in the ED, where is the PPE and do we have enough, how do we get more</a:t>
            </a:r>
          </a:p>
          <a:p>
            <a:r>
              <a:rPr lang="en-US" dirty="0" smtClean="0"/>
              <a:t>Rule out Ebola in the ED, what do we do with the waste</a:t>
            </a:r>
          </a:p>
          <a:p>
            <a:r>
              <a:rPr lang="en-US" dirty="0" smtClean="0"/>
              <a:t>Game for donning and doffing PPE</a:t>
            </a:r>
          </a:p>
          <a:p>
            <a:endParaRPr lang="en-US" dirty="0"/>
          </a:p>
        </p:txBody>
      </p:sp>
    </p:spTree>
    <p:extLst>
      <p:ext uri="{BB962C8B-B14F-4D97-AF65-F5344CB8AC3E}">
        <p14:creationId xmlns:p14="http://schemas.microsoft.com/office/powerpoint/2010/main" val="2600953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Fill Out the Top </a:t>
            </a:r>
            <a:r>
              <a:rPr lang="en-US" sz="4400" dirty="0"/>
              <a:t>P</a:t>
            </a:r>
            <a:r>
              <a:rPr lang="en-US" sz="4400" dirty="0" smtClean="0"/>
              <a:t>ortion </a:t>
            </a:r>
            <a:endParaRPr lang="en-US" sz="4400" dirty="0"/>
          </a:p>
        </p:txBody>
      </p:sp>
      <p:pic>
        <p:nvPicPr>
          <p:cNvPr id="8" name="Content Placeholder 3" descr="Screenshot of the top portion of an exercise plan"/>
          <p:cNvPicPr>
            <a:picLocks noGrp="1" noChangeAspect="1"/>
          </p:cNvPicPr>
          <p:nvPr>
            <p:ph sz="quarter" idx="10"/>
          </p:nvPr>
        </p:nvPicPr>
        <p:blipFill rotWithShape="1">
          <a:blip r:embed="rId3"/>
          <a:srcRect l="14651" t="20444" r="14726" b="15416"/>
          <a:stretch/>
        </p:blipFill>
        <p:spPr>
          <a:xfrm>
            <a:off x="935665" y="1324224"/>
            <a:ext cx="10154093" cy="5012780"/>
          </a:xfrm>
          <a:prstGeom prst="rect">
            <a:avLst/>
          </a:prstGeom>
          <a:ln>
            <a:solidFill>
              <a:schemeClr val="tx2"/>
            </a:solidFill>
          </a:ln>
        </p:spPr>
      </p:pic>
    </p:spTree>
    <p:extLst>
      <p:ext uri="{BB962C8B-B14F-4D97-AF65-F5344CB8AC3E}">
        <p14:creationId xmlns:p14="http://schemas.microsoft.com/office/powerpoint/2010/main" val="2671729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1" y="127923"/>
            <a:ext cx="10515600" cy="1325563"/>
          </a:xfrm>
        </p:spPr>
        <p:txBody>
          <a:bodyPr>
            <a:normAutofit/>
          </a:bodyPr>
          <a:lstStyle/>
          <a:p>
            <a:r>
              <a:rPr lang="en-US" dirty="0" smtClean="0"/>
              <a:t>Facility Can:</a:t>
            </a:r>
            <a:endParaRPr lang="en-US" dirty="0"/>
          </a:p>
        </p:txBody>
      </p:sp>
      <p:pic>
        <p:nvPicPr>
          <p:cNvPr id="9" name="Content Placeholder 8" descr="Screenshot of sample MSEL"/>
          <p:cNvPicPr>
            <a:picLocks noGrp="1" noChangeAspect="1"/>
          </p:cNvPicPr>
          <p:nvPr>
            <p:ph sz="half" idx="2"/>
          </p:nvPr>
        </p:nvPicPr>
        <p:blipFill rotWithShape="1">
          <a:blip r:embed="rId3"/>
          <a:srcRect l="20419" t="17411" r="20472" b="4446"/>
          <a:stretch/>
        </p:blipFill>
        <p:spPr>
          <a:xfrm>
            <a:off x="4795283" y="1414566"/>
            <a:ext cx="7145080" cy="5134538"/>
          </a:xfrm>
          <a:prstGeom prst="rect">
            <a:avLst/>
          </a:prstGeom>
          <a:ln>
            <a:solidFill>
              <a:schemeClr val="tx2"/>
            </a:solidFill>
          </a:ln>
        </p:spPr>
      </p:pic>
      <p:sp>
        <p:nvSpPr>
          <p:cNvPr id="8" name="Content Placeholder 7"/>
          <p:cNvSpPr>
            <a:spLocks noGrp="1"/>
          </p:cNvSpPr>
          <p:nvPr>
            <p:ph sz="half" idx="1"/>
          </p:nvPr>
        </p:nvSpPr>
        <p:spPr>
          <a:xfrm>
            <a:off x="678711" y="1825626"/>
            <a:ext cx="4329224" cy="4351338"/>
          </a:xfrm>
        </p:spPr>
        <p:txBody>
          <a:bodyPr/>
          <a:lstStyle/>
          <a:p>
            <a:r>
              <a:rPr lang="en-US" dirty="0"/>
              <a:t>Use sample MSEL </a:t>
            </a:r>
            <a:r>
              <a:rPr lang="en-US" dirty="0" smtClean="0"/>
              <a:t/>
            </a:r>
            <a:br>
              <a:rPr lang="en-US" dirty="0" smtClean="0"/>
            </a:br>
            <a:r>
              <a:rPr lang="en-US" dirty="0" smtClean="0"/>
              <a:t>or </a:t>
            </a:r>
          </a:p>
          <a:p>
            <a:r>
              <a:rPr lang="en-US" dirty="0" smtClean="0"/>
              <a:t>Modify sample </a:t>
            </a:r>
            <a:br>
              <a:rPr lang="en-US" dirty="0" smtClean="0"/>
            </a:br>
            <a:r>
              <a:rPr lang="en-US" dirty="0" smtClean="0"/>
              <a:t>or </a:t>
            </a:r>
          </a:p>
          <a:p>
            <a:r>
              <a:rPr lang="en-US" dirty="0" smtClean="0"/>
              <a:t>Create </a:t>
            </a:r>
            <a:r>
              <a:rPr lang="en-US" dirty="0"/>
              <a:t>a new one</a:t>
            </a:r>
          </a:p>
        </p:txBody>
      </p:sp>
    </p:spTree>
    <p:extLst>
      <p:ext uri="{BB962C8B-B14F-4D97-AF65-F5344CB8AC3E}">
        <p14:creationId xmlns:p14="http://schemas.microsoft.com/office/powerpoint/2010/main" val="768018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Complete the </a:t>
            </a:r>
            <a:r>
              <a:rPr lang="en-US" sz="4400" dirty="0"/>
              <a:t>R</a:t>
            </a:r>
            <a:r>
              <a:rPr lang="en-US" sz="4400" dirty="0" smtClean="0"/>
              <a:t>est of the Elements</a:t>
            </a:r>
            <a:endParaRPr lang="en-US" sz="4400" dirty="0"/>
          </a:p>
        </p:txBody>
      </p:sp>
      <p:pic>
        <p:nvPicPr>
          <p:cNvPr id="8" name="Content Placeholder 7" descr="Screenshot of the end of an exercise example"/>
          <p:cNvPicPr>
            <a:picLocks noGrp="1" noChangeAspect="1"/>
          </p:cNvPicPr>
          <p:nvPr>
            <p:ph sz="quarter" idx="10"/>
          </p:nvPr>
        </p:nvPicPr>
        <p:blipFill rotWithShape="1">
          <a:blip r:embed="rId3"/>
          <a:srcRect l="18004" t="19623" r="18190" b="4930"/>
          <a:stretch/>
        </p:blipFill>
        <p:spPr>
          <a:xfrm>
            <a:off x="1873988" y="1143676"/>
            <a:ext cx="8444023" cy="5427245"/>
          </a:xfrm>
          <a:prstGeom prst="rect">
            <a:avLst/>
          </a:prstGeom>
          <a:ln>
            <a:solidFill>
              <a:schemeClr val="tx2"/>
            </a:solidFill>
          </a:ln>
        </p:spPr>
      </p:pic>
    </p:spTree>
    <p:extLst>
      <p:ext uri="{BB962C8B-B14F-4D97-AF65-F5344CB8AC3E}">
        <p14:creationId xmlns:p14="http://schemas.microsoft.com/office/powerpoint/2010/main" val="162199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HCID for which no routine vaccine is currently available </a:t>
            </a:r>
            <a:r>
              <a:rPr lang="en-US" dirty="0" smtClean="0"/>
              <a:t/>
            </a:r>
            <a:br>
              <a:rPr lang="en-US" dirty="0" smtClean="0"/>
            </a:br>
            <a:r>
              <a:rPr lang="en-US" dirty="0" smtClean="0"/>
              <a:t>broken </a:t>
            </a:r>
            <a:r>
              <a:rPr lang="en-US" dirty="0"/>
              <a:t>down by categories</a:t>
            </a:r>
          </a:p>
        </p:txBody>
      </p:sp>
      <p:graphicFrame>
        <p:nvGraphicFramePr>
          <p:cNvPr id="8" name="Table 7" descr="HCID for which no routine vaccine is currently available broken down by categories"/>
          <p:cNvGraphicFramePr>
            <a:graphicFrameLocks noGrp="1"/>
          </p:cNvGraphicFramePr>
          <p:nvPr>
            <p:extLst>
              <p:ext uri="{D42A27DB-BD31-4B8C-83A1-F6EECF244321}">
                <p14:modId xmlns:p14="http://schemas.microsoft.com/office/powerpoint/2010/main" val="3419729280"/>
              </p:ext>
            </p:extLst>
          </p:nvPr>
        </p:nvGraphicFramePr>
        <p:xfrm>
          <a:off x="0" y="72713"/>
          <a:ext cx="12192000" cy="6712574"/>
        </p:xfrm>
        <a:graphic>
          <a:graphicData uri="http://schemas.openxmlformats.org/drawingml/2006/table">
            <a:tbl>
              <a:tblPr firstRow="1" firstCol="1" bandRow="1">
                <a:tableStyleId>{21E4AEA4-8DFA-4A89-87EB-49C32662AFE0}</a:tableStyleId>
              </a:tblPr>
              <a:tblGrid>
                <a:gridCol w="2333297">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056289">
                  <a:extLst>
                    <a:ext uri="{9D8B030D-6E8A-4147-A177-3AD203B41FA5}">
                      <a16:colId xmlns:a16="http://schemas.microsoft.com/office/drawing/2014/main" val="20002"/>
                    </a:ext>
                  </a:extLst>
                </a:gridCol>
                <a:gridCol w="2412124">
                  <a:extLst>
                    <a:ext uri="{9D8B030D-6E8A-4147-A177-3AD203B41FA5}">
                      <a16:colId xmlns:a16="http://schemas.microsoft.com/office/drawing/2014/main" val="20003"/>
                    </a:ext>
                  </a:extLst>
                </a:gridCol>
                <a:gridCol w="3189890">
                  <a:extLst>
                    <a:ext uri="{9D8B030D-6E8A-4147-A177-3AD203B41FA5}">
                      <a16:colId xmlns:a16="http://schemas.microsoft.com/office/drawing/2014/main" val="20004"/>
                    </a:ext>
                  </a:extLst>
                </a:gridCol>
              </a:tblGrid>
              <a:tr h="345044">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gridSpan="2">
                  <a:txBody>
                    <a:bodyPr/>
                    <a:lstStyle/>
                    <a:p>
                      <a:pPr marL="0" marR="0" algn="ctr">
                        <a:lnSpc>
                          <a:spcPct val="107000"/>
                        </a:lnSpc>
                        <a:spcBef>
                          <a:spcPts val="0"/>
                        </a:spcBef>
                        <a:spcAft>
                          <a:spcPts val="0"/>
                        </a:spcAft>
                      </a:pPr>
                      <a:r>
                        <a:rPr lang="en-US" sz="1800" dirty="0">
                          <a:effectLst/>
                        </a:rPr>
                        <a:t>HCID for which no routine vaccine currently available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hMerge="1">
                  <a:txBody>
                    <a:bodyPr/>
                    <a:lstStyle/>
                    <a:p>
                      <a:endParaRPr lang="en-US"/>
                    </a:p>
                  </a:txBody>
                  <a:tcPr/>
                </a:tc>
                <a:extLst>
                  <a:ext uri="{0D108BD9-81ED-4DB2-BD59-A6C34878D82A}">
                    <a16:rowId xmlns:a16="http://schemas.microsoft.com/office/drawing/2014/main" val="10000"/>
                  </a:ext>
                </a:extLst>
              </a:tr>
              <a:tr h="600886">
                <a:tc>
                  <a:txBody>
                    <a:bodyPr/>
                    <a:lstStyle/>
                    <a:p>
                      <a:pPr marL="0" marR="0">
                        <a:lnSpc>
                          <a:spcPct val="107000"/>
                        </a:lnSpc>
                        <a:spcBef>
                          <a:spcPts val="0"/>
                        </a:spcBef>
                        <a:spcAft>
                          <a:spcPts val="0"/>
                        </a:spcAft>
                      </a:pPr>
                      <a:r>
                        <a:rPr lang="en-US" sz="1600" dirty="0">
                          <a:effectLst/>
                        </a:rPr>
                        <a:t>Syndrome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600" dirty="0">
                          <a:effectLst/>
                        </a:rPr>
                        <a:t>Pathogen Examples</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Category A </a:t>
                      </a:r>
                      <a:r>
                        <a:rPr lang="en-US" sz="1400" dirty="0" smtClean="0">
                          <a:effectLst/>
                        </a:rPr>
                        <a:t>waste</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Generalized laboratory risk from direct clinical specimens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Risk of airborne spread in healthcare settings or unknown mode of transmission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1"/>
                  </a:ext>
                </a:extLst>
              </a:tr>
              <a:tr h="764650">
                <a:tc>
                  <a:txBody>
                    <a:bodyPr/>
                    <a:lstStyle/>
                    <a:p>
                      <a:pPr marL="0" marR="0">
                        <a:lnSpc>
                          <a:spcPct val="107000"/>
                        </a:lnSpc>
                        <a:spcBef>
                          <a:spcPts val="0"/>
                        </a:spcBef>
                        <a:spcAft>
                          <a:spcPts val="0"/>
                        </a:spcAft>
                      </a:pPr>
                      <a:r>
                        <a:rPr lang="en-US" sz="1600" dirty="0">
                          <a:effectLst/>
                        </a:rPr>
                        <a:t>Unknown highly fatal disease with evidence of person-to-person spread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 </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2"/>
                  </a:ext>
                </a:extLst>
              </a:tr>
              <a:tr h="3313773">
                <a:tc>
                  <a:txBody>
                    <a:bodyPr/>
                    <a:lstStyle/>
                    <a:p>
                      <a:pPr marL="0" marR="0">
                        <a:lnSpc>
                          <a:spcPct val="107000"/>
                        </a:lnSpc>
                        <a:spcBef>
                          <a:spcPts val="0"/>
                        </a:spcBef>
                        <a:spcAft>
                          <a:spcPts val="0"/>
                        </a:spcAft>
                      </a:pPr>
                      <a:r>
                        <a:rPr lang="en-US" sz="1600" dirty="0">
                          <a:effectLst/>
                        </a:rPr>
                        <a:t>Hemorrhagic fever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Ebola </a:t>
                      </a:r>
                      <a:r>
                        <a:rPr lang="en-US" sz="1600" dirty="0" smtClean="0">
                          <a:effectLst/>
                        </a:rPr>
                        <a:t>virus, </a:t>
                      </a:r>
                    </a:p>
                    <a:p>
                      <a:pPr marL="0" marR="0">
                        <a:lnSpc>
                          <a:spcPct val="107000"/>
                        </a:lnSpc>
                        <a:spcBef>
                          <a:spcPts val="0"/>
                        </a:spcBef>
                        <a:spcAft>
                          <a:spcPts val="0"/>
                        </a:spcAft>
                      </a:pPr>
                      <a:r>
                        <a:rPr lang="en-US" sz="1600" dirty="0" smtClean="0">
                          <a:effectLst/>
                        </a:rPr>
                        <a:t>Marburg </a:t>
                      </a:r>
                      <a:r>
                        <a:rPr lang="en-US" sz="1600" dirty="0">
                          <a:effectLst/>
                        </a:rPr>
                        <a:t>virus</a:t>
                      </a:r>
                      <a:r>
                        <a:rPr lang="en-US" sz="1600" dirty="0" smtClean="0">
                          <a:effectLst/>
                        </a:rPr>
                        <a:t>,</a:t>
                      </a:r>
                    </a:p>
                    <a:p>
                      <a:pPr marL="0" marR="0">
                        <a:lnSpc>
                          <a:spcPct val="107000"/>
                        </a:lnSpc>
                        <a:spcBef>
                          <a:spcPts val="0"/>
                        </a:spcBef>
                        <a:spcAft>
                          <a:spcPts val="0"/>
                        </a:spcAft>
                      </a:pPr>
                      <a:r>
                        <a:rPr lang="en-US" sz="1600" dirty="0" smtClean="0">
                          <a:effectLst/>
                        </a:rPr>
                        <a:t>Lassa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smtClean="0">
                          <a:effectLst/>
                        </a:rPr>
                        <a:t>Crimean-Congo </a:t>
                      </a:r>
                      <a:r>
                        <a:rPr lang="en-US" sz="1600" dirty="0">
                          <a:effectLst/>
                        </a:rPr>
                        <a:t>virus, </a:t>
                      </a:r>
                      <a:r>
                        <a:rPr lang="en-US" sz="1600" dirty="0" err="1">
                          <a:effectLst/>
                        </a:rPr>
                        <a:t>Guanarito</a:t>
                      </a:r>
                      <a:r>
                        <a:rPr lang="en-US" sz="1600" dirty="0">
                          <a:effectLst/>
                        </a:rPr>
                        <a:t> virus, </a:t>
                      </a:r>
                      <a:endParaRPr lang="en-US" sz="1600" dirty="0" smtClean="0">
                        <a:effectLst/>
                      </a:endParaRPr>
                    </a:p>
                    <a:p>
                      <a:pPr marL="0" marR="0">
                        <a:lnSpc>
                          <a:spcPct val="107000"/>
                        </a:lnSpc>
                        <a:spcBef>
                          <a:spcPts val="0"/>
                        </a:spcBef>
                        <a:spcAft>
                          <a:spcPts val="0"/>
                        </a:spcAft>
                      </a:pPr>
                      <a:r>
                        <a:rPr lang="en-US" sz="1600" dirty="0" err="1" smtClean="0">
                          <a:effectLst/>
                        </a:rPr>
                        <a:t>Machupo</a:t>
                      </a:r>
                      <a:r>
                        <a:rPr lang="en-US" sz="1600" dirty="0" smtClean="0">
                          <a:effectLst/>
                        </a:rPr>
                        <a:t>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err="1" smtClean="0">
                          <a:effectLst/>
                        </a:rPr>
                        <a:t>Junin</a:t>
                      </a:r>
                      <a:r>
                        <a:rPr lang="en-US" sz="1600" dirty="0" smtClean="0">
                          <a:effectLst/>
                        </a:rPr>
                        <a:t> </a:t>
                      </a:r>
                      <a:r>
                        <a:rPr lang="en-US" sz="1600" dirty="0">
                          <a:effectLst/>
                        </a:rPr>
                        <a:t>virus, </a:t>
                      </a:r>
                      <a:r>
                        <a:rPr lang="en-US" sz="1600" dirty="0" err="1">
                          <a:effectLst/>
                        </a:rPr>
                        <a:t>Sabia</a:t>
                      </a:r>
                      <a:r>
                        <a:rPr lang="en-US" sz="1600" dirty="0">
                          <a:effectLst/>
                        </a:rPr>
                        <a:t> virus, </a:t>
                      </a:r>
                      <a:endParaRPr lang="en-US" sz="1600" dirty="0" smtClean="0">
                        <a:effectLst/>
                      </a:endParaRPr>
                    </a:p>
                    <a:p>
                      <a:pPr marL="0" marR="0">
                        <a:lnSpc>
                          <a:spcPct val="107000"/>
                        </a:lnSpc>
                        <a:spcBef>
                          <a:spcPts val="0"/>
                        </a:spcBef>
                        <a:spcAft>
                          <a:spcPts val="0"/>
                        </a:spcAft>
                      </a:pPr>
                      <a:r>
                        <a:rPr lang="en-US" sz="1600" dirty="0" err="1" smtClean="0">
                          <a:effectLst/>
                        </a:rPr>
                        <a:t>Lujo</a:t>
                      </a:r>
                      <a:r>
                        <a:rPr lang="en-US" sz="1600" dirty="0" smtClean="0">
                          <a:effectLst/>
                        </a:rPr>
                        <a:t>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err="1" smtClean="0">
                          <a:effectLst/>
                        </a:rPr>
                        <a:t>Chapare</a:t>
                      </a:r>
                      <a:r>
                        <a:rPr lang="en-US" sz="1600" dirty="0" smtClean="0">
                          <a:effectLst/>
                        </a:rPr>
                        <a:t>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err="1" smtClean="0">
                          <a:effectLst/>
                        </a:rPr>
                        <a:t>Kayasnur</a:t>
                      </a:r>
                      <a:r>
                        <a:rPr lang="en-US" sz="1600" dirty="0" smtClean="0">
                          <a:effectLst/>
                        </a:rPr>
                        <a:t> </a:t>
                      </a:r>
                      <a:r>
                        <a:rPr lang="en-US" sz="1600" dirty="0">
                          <a:effectLst/>
                        </a:rPr>
                        <a:t>Forest </a:t>
                      </a:r>
                      <a:r>
                        <a:rPr lang="en-US" sz="1600" dirty="0" smtClean="0">
                          <a:effectLst/>
                        </a:rPr>
                        <a:t>Disease, </a:t>
                      </a:r>
                    </a:p>
                    <a:p>
                      <a:pPr marL="0" marR="0">
                        <a:lnSpc>
                          <a:spcPct val="107000"/>
                        </a:lnSpc>
                        <a:spcBef>
                          <a:spcPts val="0"/>
                        </a:spcBef>
                        <a:spcAft>
                          <a:spcPts val="0"/>
                        </a:spcAft>
                      </a:pPr>
                      <a:r>
                        <a:rPr lang="en-US" sz="1600" dirty="0" smtClean="0">
                          <a:effectLst/>
                        </a:rPr>
                        <a:t>Omsk </a:t>
                      </a:r>
                      <a:r>
                        <a:rPr lang="en-US" sz="1600" dirty="0">
                          <a:effectLst/>
                        </a:rPr>
                        <a:t>Hemorrhagic </a:t>
                      </a:r>
                      <a:r>
                        <a:rPr lang="en-US" sz="1600" dirty="0" smtClean="0">
                          <a:effectLst/>
                        </a:rPr>
                        <a:t>Fever, </a:t>
                      </a:r>
                    </a:p>
                    <a:p>
                      <a:pPr marL="0" marR="0">
                        <a:lnSpc>
                          <a:spcPct val="107000"/>
                        </a:lnSpc>
                        <a:spcBef>
                          <a:spcPts val="0"/>
                        </a:spcBef>
                        <a:spcAft>
                          <a:spcPts val="0"/>
                        </a:spcAft>
                      </a:pPr>
                      <a:r>
                        <a:rPr lang="en-US" sz="1600" dirty="0" smtClean="0">
                          <a:effectLst/>
                        </a:rPr>
                        <a:t>Hantaviruses </a:t>
                      </a:r>
                      <a:r>
                        <a:rPr lang="en-US" sz="1600" dirty="0">
                          <a:effectLst/>
                        </a:rPr>
                        <a:t>causing HFRS</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Yes/No (none are known to be transmitted via airborne spread, but all potential modes of transmission may be unknown for some rare pathogens)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3"/>
                  </a:ext>
                </a:extLst>
              </a:tr>
              <a:tr h="490192">
                <a:tc>
                  <a:txBody>
                    <a:bodyPr/>
                    <a:lstStyle/>
                    <a:p>
                      <a:pPr marL="0" marR="0">
                        <a:lnSpc>
                          <a:spcPct val="107000"/>
                        </a:lnSpc>
                        <a:spcBef>
                          <a:spcPts val="0"/>
                        </a:spcBef>
                        <a:spcAft>
                          <a:spcPts val="0"/>
                        </a:spcAft>
                      </a:pPr>
                      <a:r>
                        <a:rPr lang="en-US" sz="1600" dirty="0">
                          <a:effectLst/>
                        </a:rPr>
                        <a:t>Poxvirus diseases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err="1">
                          <a:effectLst/>
                        </a:rPr>
                        <a:t>Variola</a:t>
                      </a:r>
                      <a:r>
                        <a:rPr lang="en-US" sz="1600" dirty="0">
                          <a:effectLst/>
                        </a:rPr>
                        <a:t> (smallpox) virus, </a:t>
                      </a:r>
                      <a:r>
                        <a:rPr lang="en-US" sz="1600" dirty="0" err="1" smtClean="0">
                          <a:effectLst/>
                        </a:rPr>
                        <a:t>Monkeypox</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a:effectLst/>
                        </a:rPr>
                        <a:t>Yes</a:t>
                      </a:r>
                      <a:endParaRPr lang="en-US" sz="1400" b="1">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4"/>
                  </a:ext>
                </a:extLst>
              </a:tr>
              <a:tr h="460322">
                <a:tc>
                  <a:txBody>
                    <a:bodyPr/>
                    <a:lstStyle/>
                    <a:p>
                      <a:pPr marL="0" marR="0">
                        <a:lnSpc>
                          <a:spcPct val="107000"/>
                        </a:lnSpc>
                        <a:spcBef>
                          <a:spcPts val="0"/>
                        </a:spcBef>
                        <a:spcAft>
                          <a:spcPts val="0"/>
                        </a:spcAft>
                      </a:pPr>
                      <a:r>
                        <a:rPr lang="en-US" sz="1600" dirty="0">
                          <a:effectLst/>
                        </a:rPr>
                        <a:t>Febrile neurological or respiratory illness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err="1">
                          <a:effectLst/>
                        </a:rPr>
                        <a:t>Nipah</a:t>
                      </a:r>
                      <a:r>
                        <a:rPr lang="en-US" sz="1600" dirty="0">
                          <a:effectLst/>
                        </a:rPr>
                        <a:t> virus, Hendra virus</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a:effectLst/>
                        </a:rPr>
                        <a:t>Yes</a:t>
                      </a:r>
                      <a:endParaRPr lang="en-US" sz="1400" b="1">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 (</a:t>
                      </a:r>
                      <a:r>
                        <a:rPr lang="en-US" sz="1400" dirty="0" err="1">
                          <a:effectLst/>
                        </a:rPr>
                        <a:t>Nipah</a:t>
                      </a:r>
                      <a:r>
                        <a:rPr lang="en-US" sz="1400" dirty="0">
                          <a:effectLst/>
                        </a:rPr>
                        <a:t> virus only)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5"/>
                  </a:ext>
                </a:extLst>
              </a:tr>
              <a:tr h="658071">
                <a:tc>
                  <a:txBody>
                    <a:bodyPr/>
                    <a:lstStyle/>
                    <a:p>
                      <a:pPr marL="0" marR="0">
                        <a:lnSpc>
                          <a:spcPct val="107000"/>
                        </a:lnSpc>
                        <a:spcBef>
                          <a:spcPts val="0"/>
                        </a:spcBef>
                        <a:spcAft>
                          <a:spcPts val="0"/>
                        </a:spcAft>
                      </a:pPr>
                      <a:r>
                        <a:rPr lang="en-US" sz="1600" dirty="0">
                          <a:effectLst/>
                        </a:rPr>
                        <a:t>Febrile respiratory illness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MERS-</a:t>
                      </a:r>
                      <a:r>
                        <a:rPr lang="en-US" sz="1600" dirty="0" err="1">
                          <a:effectLst/>
                        </a:rPr>
                        <a:t>CoV</a:t>
                      </a:r>
                      <a:r>
                        <a:rPr lang="en-US" sz="1600" dirty="0">
                          <a:effectLst/>
                        </a:rPr>
                        <a:t>, SARS-</a:t>
                      </a:r>
                      <a:r>
                        <a:rPr lang="en-US" sz="1600" dirty="0" err="1">
                          <a:effectLst/>
                        </a:rPr>
                        <a:t>CoV</a:t>
                      </a:r>
                      <a:r>
                        <a:rPr lang="en-US" sz="1600" dirty="0">
                          <a:effectLst/>
                        </a:rPr>
                        <a:t>, </a:t>
                      </a:r>
                      <a:r>
                        <a:rPr lang="en-US" sz="1600" dirty="0" smtClean="0">
                          <a:effectLst/>
                        </a:rPr>
                        <a:t>Pandemic</a:t>
                      </a:r>
                      <a:r>
                        <a:rPr lang="en-US" sz="1600" baseline="0" dirty="0" smtClean="0">
                          <a:effectLst/>
                        </a:rPr>
                        <a:t> </a:t>
                      </a:r>
                      <a:r>
                        <a:rPr lang="en-US" sz="1600" dirty="0" smtClean="0">
                          <a:effectLst/>
                        </a:rPr>
                        <a:t>Influenza</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No</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No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531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0"/>
            <a:ext cx="10515600" cy="914400"/>
          </a:xfrm>
        </p:spPr>
        <p:txBody>
          <a:bodyPr>
            <a:normAutofit/>
          </a:bodyPr>
          <a:lstStyle/>
          <a:p>
            <a:pPr algn="ctr"/>
            <a:r>
              <a:rPr lang="en-US" sz="4400" dirty="0" smtClean="0"/>
              <a:t>After Scenario</a:t>
            </a:r>
            <a:endParaRPr lang="en-US" sz="4400" dirty="0"/>
          </a:p>
        </p:txBody>
      </p:sp>
      <p:sp>
        <p:nvSpPr>
          <p:cNvPr id="3" name="Content Placeholder 2"/>
          <p:cNvSpPr>
            <a:spLocks noGrp="1"/>
          </p:cNvSpPr>
          <p:nvPr>
            <p:ph idx="10"/>
          </p:nvPr>
        </p:nvSpPr>
        <p:spPr/>
        <p:txBody>
          <a:bodyPr/>
          <a:lstStyle/>
          <a:p>
            <a:r>
              <a:rPr lang="en-US" dirty="0" smtClean="0"/>
              <a:t>Perform </a:t>
            </a:r>
            <a:r>
              <a:rPr lang="en-US" dirty="0" err="1" smtClean="0"/>
              <a:t>hotwash</a:t>
            </a:r>
            <a:r>
              <a:rPr lang="en-US" dirty="0" smtClean="0"/>
              <a:t> immediately  </a:t>
            </a:r>
          </a:p>
          <a:p>
            <a:r>
              <a:rPr lang="en-US" dirty="0" smtClean="0"/>
              <a:t>Fill out the After Action Report on the bottom of the exercise form</a:t>
            </a:r>
          </a:p>
          <a:p>
            <a:pPr lvl="1"/>
            <a:r>
              <a:rPr lang="en-US" dirty="0" smtClean="0"/>
              <a:t>Strengths </a:t>
            </a:r>
          </a:p>
          <a:p>
            <a:pPr lvl="1"/>
            <a:r>
              <a:rPr lang="en-US" dirty="0" smtClean="0"/>
              <a:t>Opportunities for improvement – ask the 5 whys </a:t>
            </a:r>
          </a:p>
          <a:p>
            <a:pPr lvl="2"/>
            <a:r>
              <a:rPr lang="en-US" dirty="0" smtClean="0"/>
              <a:t>Try to find the root cause of a problem by asking and answering “why” five times</a:t>
            </a:r>
          </a:p>
          <a:p>
            <a:r>
              <a:rPr lang="en-US" dirty="0" smtClean="0"/>
              <a:t>List the planned improvement actions; later document their completion</a:t>
            </a:r>
          </a:p>
          <a:p>
            <a:r>
              <a:rPr lang="en-US" dirty="0" smtClean="0"/>
              <a:t>Regulators will be looking for implementation of actions related to improvement opportunities identified in the drill or real life scenarios </a:t>
            </a:r>
          </a:p>
          <a:p>
            <a:r>
              <a:rPr lang="en-US" dirty="0" smtClean="0"/>
              <a:t>Reward the players with candy and participation certificates </a:t>
            </a:r>
            <a:endParaRPr lang="en-US" dirty="0"/>
          </a:p>
        </p:txBody>
      </p:sp>
    </p:spTree>
    <p:extLst>
      <p:ext uri="{BB962C8B-B14F-4D97-AF65-F5344CB8AC3E}">
        <p14:creationId xmlns:p14="http://schemas.microsoft.com/office/powerpoint/2010/main" val="2735601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HCID Toolbox: Readiness Binder</a:t>
            </a:r>
            <a:endParaRPr lang="en-US" dirty="0"/>
          </a:p>
        </p:txBody>
      </p:sp>
      <p:sp>
        <p:nvSpPr>
          <p:cNvPr id="5" name="Text Placeholder 4"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8277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High Consequence </a:t>
            </a:r>
            <a:br>
              <a:rPr lang="en-US" dirty="0" smtClean="0"/>
            </a:br>
            <a:r>
              <a:rPr lang="en-US" dirty="0" smtClean="0"/>
              <a:t>Infectious Disease Readiness Binder</a:t>
            </a:r>
            <a:endParaRPr lang="en-US" dirty="0"/>
          </a:p>
        </p:txBody>
      </p:sp>
      <p:sp>
        <p:nvSpPr>
          <p:cNvPr id="3" name="Content Placeholder 2"/>
          <p:cNvSpPr>
            <a:spLocks noGrp="1"/>
          </p:cNvSpPr>
          <p:nvPr>
            <p:ph sz="half" idx="1"/>
          </p:nvPr>
        </p:nvSpPr>
        <p:spPr>
          <a:xfrm>
            <a:off x="710572" y="2111899"/>
            <a:ext cx="5385428" cy="4351338"/>
          </a:xfrm>
        </p:spPr>
        <p:txBody>
          <a:bodyPr>
            <a:normAutofit/>
          </a:bodyPr>
          <a:lstStyle/>
          <a:p>
            <a:r>
              <a:rPr lang="en-US" dirty="0" smtClean="0"/>
              <a:t>Binder should be kept on unit – accessible to staff at point of care</a:t>
            </a:r>
          </a:p>
          <a:p>
            <a:r>
              <a:rPr lang="en-US" dirty="0" smtClean="0"/>
              <a:t>Put the tools in plastic sleeves so can be taken out and used</a:t>
            </a:r>
          </a:p>
          <a:p>
            <a:r>
              <a:rPr lang="en-US" dirty="0" smtClean="0"/>
              <a:t>Regularly update binders with current versions of document from MDH website</a:t>
            </a:r>
          </a:p>
          <a:p>
            <a:pPr marL="0" indent="0">
              <a:buNone/>
            </a:pPr>
            <a:r>
              <a:rPr lang="en-US" sz="1600" dirty="0">
                <a:hlinkClick r:id="rId3"/>
              </a:rPr>
              <a:t>High Consequence Infectious Disease (HCID) </a:t>
            </a:r>
            <a:r>
              <a:rPr lang="en-US" sz="1600" dirty="0" smtClean="0">
                <a:hlinkClick r:id="rId3"/>
              </a:rPr>
              <a:t>Readiness Binder (https</a:t>
            </a:r>
            <a:r>
              <a:rPr lang="en-US" sz="1600" dirty="0">
                <a:hlinkClick r:id="rId3"/>
              </a:rPr>
              <a:t>://</a:t>
            </a:r>
            <a:r>
              <a:rPr lang="en-US" sz="1600" dirty="0" smtClean="0">
                <a:hlinkClick r:id="rId3"/>
              </a:rPr>
              <a:t>www.health.state.mn.us/diseases/hcid/binder.html</a:t>
            </a:r>
            <a:r>
              <a:rPr lang="en-US" sz="1600" dirty="0">
                <a:hlinkClick r:id="rId3"/>
              </a:rPr>
              <a:t>) </a:t>
            </a:r>
            <a:endParaRPr lang="en-US" sz="1600" dirty="0"/>
          </a:p>
        </p:txBody>
      </p:sp>
      <p:grpSp>
        <p:nvGrpSpPr>
          <p:cNvPr id="19" name="Group 18" descr="Example cover of a readiness binder"/>
          <p:cNvGrpSpPr/>
          <p:nvPr/>
        </p:nvGrpSpPr>
        <p:grpSpPr>
          <a:xfrm rot="21275942">
            <a:off x="6564579" y="1865208"/>
            <a:ext cx="3916900" cy="4423509"/>
            <a:chOff x="7028604" y="2838734"/>
            <a:chExt cx="3343702" cy="3316405"/>
          </a:xfrm>
        </p:grpSpPr>
        <p:sp>
          <p:nvSpPr>
            <p:cNvPr id="4" name="Rectangle 3"/>
            <p:cNvSpPr/>
            <p:nvPr/>
          </p:nvSpPr>
          <p:spPr>
            <a:xfrm>
              <a:off x="7028604" y="3016154"/>
              <a:ext cx="3343702" cy="3138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High Consequence Infectious Disease Readiness </a:t>
              </a:r>
              <a:r>
                <a:rPr lang="en-US" b="1" dirty="0" smtClean="0"/>
                <a:t>Binder</a:t>
              </a:r>
            </a:p>
            <a:p>
              <a:pPr algn="ctr"/>
              <a:endParaRPr lang="en-US" b="1" dirty="0"/>
            </a:p>
            <a:p>
              <a:pPr algn="ctr"/>
              <a:endParaRPr lang="en-US" b="1" dirty="0" smtClean="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a:p>
              <a:pPr algn="ctr"/>
              <a:endParaRPr lang="en-US" b="1" dirty="0"/>
            </a:p>
            <a:p>
              <a:pPr algn="ctr"/>
              <a:endParaRPr lang="en-US" dirty="0"/>
            </a:p>
          </p:txBody>
        </p:sp>
        <p:pic>
          <p:nvPicPr>
            <p:cNvPr id="5" name="Picture 4" descr="Example cover of a readiness binder"/>
            <p:cNvPicPr>
              <a:picLocks noChangeAspect="1"/>
            </p:cNvPicPr>
            <p:nvPr/>
          </p:nvPicPr>
          <p:blipFill>
            <a:blip r:embed="rId4"/>
            <a:stretch>
              <a:fillRect/>
            </a:stretch>
          </p:blipFill>
          <p:spPr>
            <a:xfrm>
              <a:off x="8074986" y="3958168"/>
              <a:ext cx="1250937" cy="1869532"/>
            </a:xfrm>
            <a:prstGeom prst="rect">
              <a:avLst/>
            </a:prstGeom>
          </p:spPr>
        </p:pic>
        <p:cxnSp>
          <p:nvCxnSpPr>
            <p:cNvPr id="11" name="Straight Connector 10"/>
            <p:cNvCxnSpPr/>
            <p:nvPr/>
          </p:nvCxnSpPr>
          <p:spPr>
            <a:xfrm flipV="1">
              <a:off x="7028604" y="2838734"/>
              <a:ext cx="3220872" cy="177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22181" y="2838734"/>
              <a:ext cx="150125" cy="17742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0541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Binder Contents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HCID Readiness Binder Cover Sheet with Spine Insert</a:t>
            </a:r>
          </a:p>
          <a:p>
            <a:r>
              <a:rPr lang="en-US" dirty="0" smtClean="0"/>
              <a:t>Table of Contents</a:t>
            </a:r>
          </a:p>
          <a:p>
            <a:r>
              <a:rPr lang="en-US" dirty="0" smtClean="0"/>
              <a:t>HCID Screening Guidance</a:t>
            </a:r>
          </a:p>
          <a:p>
            <a:r>
              <a:rPr lang="en-US" dirty="0" smtClean="0"/>
              <a:t>Pathogen Isolation Guide</a:t>
            </a:r>
          </a:p>
          <a:p>
            <a:r>
              <a:rPr lang="en-US" dirty="0" smtClean="0"/>
              <a:t>Checklist for Arrival of Patient with a Suspected HCID</a:t>
            </a:r>
          </a:p>
          <a:p>
            <a:r>
              <a:rPr lang="en-US" dirty="0" smtClean="0"/>
              <a:t>Level One and Level Two Full Barrier Isolation Door Signs</a:t>
            </a:r>
          </a:p>
          <a:p>
            <a:r>
              <a:rPr lang="en-US" dirty="0" smtClean="0"/>
              <a:t>Instructions for Donning and Doffing of Level One and Level Two Full Barrier PPE (N95 version, PAPR version)</a:t>
            </a:r>
          </a:p>
          <a:p>
            <a:r>
              <a:rPr lang="en-US" dirty="0" smtClean="0"/>
              <a:t>PPE Volume List for Level One Full Barrier Precautions (determine # of kits needed for 24-hour period)</a:t>
            </a:r>
          </a:p>
        </p:txBody>
      </p:sp>
      <p:sp>
        <p:nvSpPr>
          <p:cNvPr id="7" name="Content Placeholder 6"/>
          <p:cNvSpPr>
            <a:spLocks noGrp="1"/>
          </p:cNvSpPr>
          <p:nvPr>
            <p:ph sz="half" idx="2"/>
          </p:nvPr>
        </p:nvSpPr>
        <p:spPr/>
        <p:txBody>
          <a:bodyPr>
            <a:normAutofit fontScale="62500" lnSpcReduction="20000"/>
          </a:bodyPr>
          <a:lstStyle/>
          <a:p>
            <a:r>
              <a:rPr lang="en-US" dirty="0" smtClean="0"/>
              <a:t>List of Personnel Potentially Exposed to Patient with HCID (hang at room entrance)</a:t>
            </a:r>
          </a:p>
          <a:p>
            <a:r>
              <a:rPr lang="en-US" dirty="0" smtClean="0"/>
              <a:t>List of Facility Personnel Trained to Manage HCID </a:t>
            </a:r>
          </a:p>
          <a:p>
            <a:r>
              <a:rPr lang="en-US" dirty="0" smtClean="0"/>
              <a:t>Preparing Category A Lab Specimens for Transport</a:t>
            </a:r>
          </a:p>
          <a:p>
            <a:r>
              <a:rPr lang="en-US" dirty="0" smtClean="0"/>
              <a:t>Powered Air Purifying Respirator (PAPR) Management</a:t>
            </a:r>
          </a:p>
          <a:p>
            <a:r>
              <a:rPr lang="en-US" dirty="0" smtClean="0"/>
              <a:t>How to Make a Temporary Negative Pressure </a:t>
            </a:r>
            <a:r>
              <a:rPr lang="en-US" dirty="0"/>
              <a:t>R</a:t>
            </a:r>
            <a:r>
              <a:rPr lang="en-US" dirty="0" smtClean="0"/>
              <a:t>oom</a:t>
            </a:r>
          </a:p>
          <a:p>
            <a:r>
              <a:rPr lang="en-US" dirty="0" smtClean="0"/>
              <a:t>Category A Waste Disposal and Room Cleaning for a Frontline Hospital</a:t>
            </a:r>
          </a:p>
          <a:p>
            <a:r>
              <a:rPr lang="en-US" dirty="0"/>
              <a:t>Personal Protective Equipment Size and Brand Chart for Health Care Workers</a:t>
            </a:r>
          </a:p>
          <a:p>
            <a:endParaRPr lang="en-US" dirty="0"/>
          </a:p>
        </p:txBody>
      </p:sp>
    </p:spTree>
    <p:extLst>
      <p:ext uri="{BB962C8B-B14F-4D97-AF65-F5344CB8AC3E}">
        <p14:creationId xmlns:p14="http://schemas.microsoft.com/office/powerpoint/2010/main" val="41159734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02926" y="1962727"/>
            <a:ext cx="4989946" cy="914400"/>
          </a:xfrm>
        </p:spPr>
        <p:txBody>
          <a:bodyPr>
            <a:noAutofit/>
          </a:bodyPr>
          <a:lstStyle/>
          <a:p>
            <a:pPr algn="ctr"/>
            <a:r>
              <a:rPr lang="en-US" sz="4400" dirty="0" smtClean="0"/>
              <a:t>HCID Screening Guidance tool is included in Readiness Binder</a:t>
            </a:r>
            <a:endParaRPr lang="en-US" sz="4400" dirty="0"/>
          </a:p>
        </p:txBody>
      </p:sp>
      <p:pic>
        <p:nvPicPr>
          <p:cNvPr id="5" name="Picture 4" descr="High Consequence Infectious Disease (HCID) Screening Guidance"/>
          <p:cNvPicPr>
            <a:picLocks noChangeAspect="1"/>
          </p:cNvPicPr>
          <p:nvPr/>
        </p:nvPicPr>
        <p:blipFill rotWithShape="1">
          <a:blip r:embed="rId2"/>
          <a:srcRect t="-1" r="867" b="283"/>
          <a:stretch/>
        </p:blipFill>
        <p:spPr>
          <a:xfrm>
            <a:off x="1031628" y="99637"/>
            <a:ext cx="4294752" cy="6644063"/>
          </a:xfrm>
          <a:prstGeom prst="rect">
            <a:avLst/>
          </a:prstGeom>
        </p:spPr>
      </p:pic>
    </p:spTree>
    <p:extLst>
      <p:ext uri="{BB962C8B-B14F-4D97-AF65-F5344CB8AC3E}">
        <p14:creationId xmlns:p14="http://schemas.microsoft.com/office/powerpoint/2010/main" val="3428523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Pathogen Infectious Disease Isolation Guide</a:t>
            </a:r>
            <a:endParaRPr lang="en-US" dirty="0"/>
          </a:p>
        </p:txBody>
      </p:sp>
      <p:pic>
        <p:nvPicPr>
          <p:cNvPr id="5" name="Content Placeholder 4" descr="screenshot of Pathogen Infectious Disease Isolation Guide provided in HCID Readiness Binder"/>
          <p:cNvPicPr>
            <a:picLocks noGrp="1" noChangeAspect="1"/>
          </p:cNvPicPr>
          <p:nvPr>
            <p:ph sz="quarter" idx="10"/>
          </p:nvPr>
        </p:nvPicPr>
        <p:blipFill rotWithShape="1">
          <a:blip r:embed="rId3"/>
          <a:srcRect t="6626"/>
          <a:stretch/>
        </p:blipFill>
        <p:spPr>
          <a:xfrm>
            <a:off x="1134718" y="926032"/>
            <a:ext cx="9922564" cy="5692395"/>
          </a:xfrm>
          <a:prstGeom prst="rect">
            <a:avLst/>
          </a:prstGeom>
        </p:spPr>
      </p:pic>
    </p:spTree>
    <p:extLst>
      <p:ext uri="{BB962C8B-B14F-4D97-AF65-F5344CB8AC3E}">
        <p14:creationId xmlns:p14="http://schemas.microsoft.com/office/powerpoint/2010/main" val="3165158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18655"/>
            <a:ext cx="10515600" cy="914400"/>
          </a:xfrm>
        </p:spPr>
        <p:txBody>
          <a:bodyPr>
            <a:noAutofit/>
          </a:bodyPr>
          <a:lstStyle/>
          <a:p>
            <a:pPr algn="ctr"/>
            <a:r>
              <a:rPr lang="en-US" sz="4000" dirty="0" smtClean="0"/>
              <a:t>Checklist for Arrival of Patient with a Suspected High Consequence Infectious Disease (HCID)</a:t>
            </a:r>
            <a:endParaRPr lang="en-US" sz="4000" dirty="0"/>
          </a:p>
        </p:txBody>
      </p:sp>
      <p:pic>
        <p:nvPicPr>
          <p:cNvPr id="6" name="Content Placeholder 5" descr="Screenshot of Checklist for Arrival of Patient with a Suspected HCID"/>
          <p:cNvPicPr>
            <a:picLocks noGrp="1" noChangeAspect="1"/>
          </p:cNvPicPr>
          <p:nvPr>
            <p:ph sz="quarter" idx="10"/>
          </p:nvPr>
        </p:nvPicPr>
        <p:blipFill rotWithShape="1">
          <a:blip r:embed="rId3"/>
          <a:srcRect b="17024"/>
          <a:stretch/>
        </p:blipFill>
        <p:spPr>
          <a:xfrm>
            <a:off x="3147645" y="1364898"/>
            <a:ext cx="5896709" cy="5350717"/>
          </a:xfrm>
          <a:prstGeom prst="rect">
            <a:avLst/>
          </a:prstGeom>
        </p:spPr>
      </p:pic>
    </p:spTree>
    <p:extLst>
      <p:ext uri="{BB962C8B-B14F-4D97-AF65-F5344CB8AC3E}">
        <p14:creationId xmlns:p14="http://schemas.microsoft.com/office/powerpoint/2010/main" val="2726601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90" y="141190"/>
            <a:ext cx="10515600" cy="1325563"/>
          </a:xfrm>
        </p:spPr>
        <p:txBody>
          <a:bodyPr/>
          <a:lstStyle/>
          <a:p>
            <a:pPr algn="ctr"/>
            <a:r>
              <a:rPr lang="en-US" dirty="0" smtClean="0"/>
              <a:t>Sample signs</a:t>
            </a:r>
            <a:endParaRPr lang="en-US" dirty="0"/>
          </a:p>
        </p:txBody>
      </p:sp>
      <p:pic>
        <p:nvPicPr>
          <p:cNvPr id="2" name="Picture 1" descr="screenshot of Level One Full Barrier Isolation door sign"/>
          <p:cNvPicPr>
            <a:picLocks noChangeAspect="1"/>
          </p:cNvPicPr>
          <p:nvPr/>
        </p:nvPicPr>
        <p:blipFill>
          <a:blip r:embed="rId3"/>
          <a:stretch>
            <a:fillRect/>
          </a:stretch>
        </p:blipFill>
        <p:spPr>
          <a:xfrm>
            <a:off x="594361" y="1375313"/>
            <a:ext cx="5031912" cy="3806190"/>
          </a:xfrm>
          <a:prstGeom prst="rect">
            <a:avLst/>
          </a:prstGeom>
        </p:spPr>
      </p:pic>
      <p:pic>
        <p:nvPicPr>
          <p:cNvPr id="3" name="Picture 2" descr="screenshot of Level Two Full Barrier Isolation door sign"/>
          <p:cNvPicPr>
            <a:picLocks noChangeAspect="1"/>
          </p:cNvPicPr>
          <p:nvPr/>
        </p:nvPicPr>
        <p:blipFill>
          <a:blip r:embed="rId4"/>
          <a:stretch>
            <a:fillRect/>
          </a:stretch>
        </p:blipFill>
        <p:spPr>
          <a:xfrm>
            <a:off x="6065122" y="1980919"/>
            <a:ext cx="5056268" cy="3794943"/>
          </a:xfrm>
          <a:prstGeom prst="rect">
            <a:avLst/>
          </a:prstGeom>
        </p:spPr>
      </p:pic>
    </p:spTree>
    <p:extLst>
      <p:ext uri="{BB962C8B-B14F-4D97-AF65-F5344CB8AC3E}">
        <p14:creationId xmlns:p14="http://schemas.microsoft.com/office/powerpoint/2010/main" val="2866080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473"/>
            <a:ext cx="10515600" cy="914400"/>
          </a:xfrm>
        </p:spPr>
        <p:txBody>
          <a:bodyPr>
            <a:normAutofit/>
          </a:bodyPr>
          <a:lstStyle/>
          <a:p>
            <a:pPr algn="ctr"/>
            <a:r>
              <a:rPr lang="en-US" sz="4400" dirty="0" smtClean="0"/>
              <a:t>Frontline Facilities: HCID Full Barrier Level 1 </a:t>
            </a:r>
            <a:endParaRPr lang="en-US" sz="4400" dirty="0"/>
          </a:p>
        </p:txBody>
      </p:sp>
      <p:sp>
        <p:nvSpPr>
          <p:cNvPr id="3" name="Content Placeholder 2"/>
          <p:cNvSpPr>
            <a:spLocks noGrp="1"/>
          </p:cNvSpPr>
          <p:nvPr>
            <p:ph idx="10"/>
          </p:nvPr>
        </p:nvSpPr>
        <p:spPr/>
        <p:txBody>
          <a:bodyPr>
            <a:normAutofit fontScale="92500" lnSpcReduction="10000"/>
          </a:bodyPr>
          <a:lstStyle/>
          <a:p>
            <a:r>
              <a:rPr lang="en-US" dirty="0" smtClean="0"/>
              <a:t>Recommended to have enough PPE to care for a HCID for at least 24 hours</a:t>
            </a:r>
          </a:p>
          <a:p>
            <a:pPr lvl="1"/>
            <a:r>
              <a:rPr lang="en-US" dirty="0" smtClean="0"/>
              <a:t>Fluid resistant gown (ANSI/AAMI level 3)</a:t>
            </a:r>
          </a:p>
          <a:p>
            <a:pPr lvl="1"/>
            <a:r>
              <a:rPr lang="en-US" dirty="0" smtClean="0"/>
              <a:t>Extended length gloves (2 pairs for suspect VHF)</a:t>
            </a:r>
          </a:p>
          <a:p>
            <a:pPr lvl="1"/>
            <a:r>
              <a:rPr lang="en-US" dirty="0" smtClean="0"/>
              <a:t>Full face shield </a:t>
            </a:r>
          </a:p>
          <a:p>
            <a:pPr lvl="1"/>
            <a:r>
              <a:rPr lang="en-US" dirty="0" smtClean="0"/>
              <a:t>N95 or PAPR, Use regular face mask for VHF if no access to respirators</a:t>
            </a:r>
          </a:p>
          <a:p>
            <a:pPr lvl="1"/>
            <a:r>
              <a:rPr lang="en-US" dirty="0" smtClean="0"/>
              <a:t>Booties and hair cover available</a:t>
            </a:r>
          </a:p>
          <a:p>
            <a:r>
              <a:rPr lang="en-US" dirty="0" smtClean="0"/>
              <a:t>Have PPE in variety of sizes to fit large and small (gloves and gowns)</a:t>
            </a:r>
          </a:p>
          <a:p>
            <a:r>
              <a:rPr lang="en-US" dirty="0" smtClean="0"/>
              <a:t>Have supplies accessible to frontline staff</a:t>
            </a:r>
          </a:p>
          <a:p>
            <a:r>
              <a:rPr lang="en-US" dirty="0" smtClean="0"/>
              <a:t>Train staff on regular basis – suggest at least annually</a:t>
            </a:r>
          </a:p>
          <a:p>
            <a:r>
              <a:rPr lang="en-US" dirty="0" smtClean="0"/>
              <a:t>Designate at least 3 experts on HCID who can serve as resource </a:t>
            </a:r>
            <a:endParaRPr lang="en-US" dirty="0"/>
          </a:p>
        </p:txBody>
      </p:sp>
    </p:spTree>
    <p:extLst>
      <p:ext uri="{BB962C8B-B14F-4D97-AF65-F5344CB8AC3E}">
        <p14:creationId xmlns:p14="http://schemas.microsoft.com/office/powerpoint/2010/main" val="802861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9"/>
            <a:ext cx="10515600" cy="914400"/>
          </a:xfrm>
        </p:spPr>
        <p:txBody>
          <a:bodyPr>
            <a:normAutofit/>
          </a:bodyPr>
          <a:lstStyle/>
          <a:p>
            <a:pPr algn="ctr"/>
            <a:r>
              <a:rPr lang="en-US" sz="4400" dirty="0" smtClean="0"/>
              <a:t>Frontline Facilities: HCID Full Barrier Level 2 </a:t>
            </a:r>
            <a:endParaRPr lang="en-US" sz="4400" dirty="0"/>
          </a:p>
        </p:txBody>
      </p:sp>
      <p:sp>
        <p:nvSpPr>
          <p:cNvPr id="3" name="Content Placeholder 2"/>
          <p:cNvSpPr>
            <a:spLocks noGrp="1"/>
          </p:cNvSpPr>
          <p:nvPr>
            <p:ph idx="10"/>
          </p:nvPr>
        </p:nvSpPr>
        <p:spPr>
          <a:xfrm>
            <a:off x="688910" y="1122219"/>
            <a:ext cx="10664890" cy="5483854"/>
          </a:xfrm>
        </p:spPr>
        <p:txBody>
          <a:bodyPr>
            <a:normAutofit/>
          </a:bodyPr>
          <a:lstStyle/>
          <a:p>
            <a:pPr marL="0" indent="0">
              <a:buNone/>
            </a:pPr>
            <a:r>
              <a:rPr lang="en-US" dirty="0" smtClean="0"/>
              <a:t>Consider how Level 2 HCID Full Barrier Precautions (if needed) could be attained to completely cover all skin with products already used in facility</a:t>
            </a:r>
          </a:p>
          <a:p>
            <a:pPr lvl="1"/>
            <a:r>
              <a:rPr lang="en-US" dirty="0" smtClean="0"/>
              <a:t>Operating room impervious gown - (ANSI/AAMI level 4)</a:t>
            </a:r>
          </a:p>
          <a:p>
            <a:pPr lvl="1"/>
            <a:r>
              <a:rPr lang="en-US" dirty="0" smtClean="0"/>
              <a:t>2 pairs of gloves </a:t>
            </a:r>
          </a:p>
          <a:p>
            <a:pPr lvl="1"/>
            <a:r>
              <a:rPr lang="en-US" dirty="0" smtClean="0"/>
              <a:t>Operating room hood to cover neck</a:t>
            </a:r>
          </a:p>
          <a:p>
            <a:pPr lvl="1"/>
            <a:r>
              <a:rPr lang="en-US" dirty="0" smtClean="0"/>
              <a:t>Face shield to cover face</a:t>
            </a:r>
          </a:p>
          <a:p>
            <a:pPr lvl="1"/>
            <a:r>
              <a:rPr lang="en-US" dirty="0" smtClean="0"/>
              <a:t>N95 or PAPR (with shroud)</a:t>
            </a:r>
          </a:p>
          <a:p>
            <a:pPr lvl="1"/>
            <a:r>
              <a:rPr lang="en-US" dirty="0" smtClean="0"/>
              <a:t>Knee high disposable boots </a:t>
            </a:r>
          </a:p>
          <a:p>
            <a:pPr lvl="1"/>
            <a:r>
              <a:rPr lang="en-US" dirty="0" smtClean="0"/>
              <a:t>All skin and personal clothing is covered</a:t>
            </a:r>
          </a:p>
          <a:p>
            <a:pPr lvl="1"/>
            <a:r>
              <a:rPr lang="en-US" dirty="0" smtClean="0"/>
              <a:t>Train staff on regular basis – suggest at least annually</a:t>
            </a:r>
          </a:p>
          <a:p>
            <a:pPr lvl="1"/>
            <a:r>
              <a:rPr lang="en-US" dirty="0" smtClean="0"/>
              <a:t>Designate at least 3 experts on HCID who can serve as resource </a:t>
            </a:r>
          </a:p>
        </p:txBody>
      </p:sp>
    </p:spTree>
    <p:extLst>
      <p:ext uri="{BB962C8B-B14F-4D97-AF65-F5344CB8AC3E}">
        <p14:creationId xmlns:p14="http://schemas.microsoft.com/office/powerpoint/2010/main" val="352963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09" y="217344"/>
            <a:ext cx="10515600" cy="1325563"/>
          </a:xfrm>
        </p:spPr>
        <p:txBody>
          <a:bodyPr/>
          <a:lstStyle/>
          <a:p>
            <a:r>
              <a:rPr lang="en-US" dirty="0" smtClean="0"/>
              <a:t>2016 Emergency Preparedness Final Rule </a:t>
            </a:r>
            <a:endParaRPr lang="en-US" dirty="0"/>
          </a:p>
        </p:txBody>
      </p:sp>
      <p:sp>
        <p:nvSpPr>
          <p:cNvPr id="3" name="Content Placeholder 2"/>
          <p:cNvSpPr>
            <a:spLocks noGrp="1"/>
          </p:cNvSpPr>
          <p:nvPr>
            <p:ph sz="half" idx="1"/>
          </p:nvPr>
        </p:nvSpPr>
        <p:spPr>
          <a:xfrm>
            <a:off x="706214" y="1542907"/>
            <a:ext cx="10878495" cy="5083918"/>
          </a:xfrm>
        </p:spPr>
        <p:txBody>
          <a:bodyPr>
            <a:normAutofit/>
          </a:bodyPr>
          <a:lstStyle/>
          <a:p>
            <a:r>
              <a:rPr lang="en-US" dirty="0" smtClean="0"/>
              <a:t>Published September 16, 2016</a:t>
            </a:r>
          </a:p>
          <a:p>
            <a:r>
              <a:rPr lang="en-US" dirty="0"/>
              <a:t>Implementation date November 15, 2017</a:t>
            </a:r>
          </a:p>
          <a:p>
            <a:r>
              <a:rPr lang="en-US" dirty="0" smtClean="0"/>
              <a:t>Applies to all 17 provider and supplier types </a:t>
            </a:r>
          </a:p>
          <a:p>
            <a:r>
              <a:rPr lang="en-US" dirty="0" smtClean="0"/>
              <a:t>Compliance required for participation in Medicare </a:t>
            </a:r>
          </a:p>
          <a:p>
            <a:r>
              <a:rPr lang="en-US" dirty="0" smtClean="0"/>
              <a:t>The facility must develop and maintain an emergency plan and update annually </a:t>
            </a:r>
          </a:p>
          <a:p>
            <a:r>
              <a:rPr lang="en-US" dirty="0" smtClean="0"/>
              <a:t>February 1, 2019: CMS updated Appendix Z of the State Operations Manual to add emerging infectious disease threats to the definition of all-hazards approach. Examples include influenza, Ebola, </a:t>
            </a:r>
            <a:r>
              <a:rPr lang="en-US" dirty="0" err="1" smtClean="0"/>
              <a:t>Zika</a:t>
            </a:r>
            <a:r>
              <a:rPr lang="en-US" dirty="0" smtClean="0"/>
              <a:t> </a:t>
            </a:r>
            <a:r>
              <a:rPr lang="en-US" dirty="0"/>
              <a:t>v</a:t>
            </a:r>
            <a:r>
              <a:rPr lang="en-US" dirty="0" smtClean="0"/>
              <a:t>irus, and others.</a:t>
            </a:r>
          </a:p>
        </p:txBody>
      </p:sp>
      <p:pic>
        <p:nvPicPr>
          <p:cNvPr id="5" name="Content Placeholder 4" descr="Centers for Medicare &amp; Medicaid Servic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2240" y="1645777"/>
            <a:ext cx="3986207" cy="1055666"/>
          </a:xfrm>
        </p:spPr>
      </p:pic>
    </p:spTree>
    <p:extLst>
      <p:ext uri="{BB962C8B-B14F-4D97-AF65-F5344CB8AC3E}">
        <p14:creationId xmlns:p14="http://schemas.microsoft.com/office/powerpoint/2010/main" val="3551999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82" y="318655"/>
            <a:ext cx="10515600" cy="914400"/>
          </a:xfrm>
        </p:spPr>
        <p:txBody>
          <a:bodyPr>
            <a:normAutofit/>
          </a:bodyPr>
          <a:lstStyle/>
          <a:p>
            <a:pPr algn="ctr"/>
            <a:r>
              <a:rPr lang="en-US" sz="4400" dirty="0" smtClean="0"/>
              <a:t>Samples of Donning and Doffing Instructions </a:t>
            </a:r>
            <a:endParaRPr lang="en-US" sz="4400" dirty="0"/>
          </a:p>
        </p:txBody>
      </p:sp>
      <p:sp>
        <p:nvSpPr>
          <p:cNvPr id="3" name="Content Placeholder 2"/>
          <p:cNvSpPr>
            <a:spLocks noGrp="1"/>
          </p:cNvSpPr>
          <p:nvPr>
            <p:ph idx="10"/>
          </p:nvPr>
        </p:nvSpPr>
        <p:spPr>
          <a:xfrm>
            <a:off x="826770" y="1405138"/>
            <a:ext cx="10515600" cy="5172678"/>
          </a:xfrm>
        </p:spPr>
        <p:txBody>
          <a:bodyPr>
            <a:normAutofit/>
          </a:bodyPr>
          <a:lstStyle/>
          <a:p>
            <a:r>
              <a:rPr lang="en-US" dirty="0" smtClean="0"/>
              <a:t>MDH Toolbox –</a:t>
            </a:r>
            <a:r>
              <a:rPr lang="en-US" dirty="0"/>
              <a:t> </a:t>
            </a:r>
            <a:r>
              <a:rPr lang="en-US" dirty="0" smtClean="0"/>
              <a:t>in Readiness Binder: Instructions for Donning and Doffing PPE</a:t>
            </a:r>
          </a:p>
          <a:p>
            <a:pPr lvl="1"/>
            <a:r>
              <a:rPr lang="en-US" dirty="0" smtClean="0"/>
              <a:t>HCID Level 1 Full Barrier Isolation</a:t>
            </a:r>
          </a:p>
          <a:p>
            <a:pPr lvl="1"/>
            <a:r>
              <a:rPr lang="en-US" dirty="0" smtClean="0"/>
              <a:t>Level Two 2 Barrier Isolation – N95 Respirator Option</a:t>
            </a:r>
          </a:p>
          <a:p>
            <a:pPr lvl="1"/>
            <a:r>
              <a:rPr lang="en-US" dirty="0"/>
              <a:t>Level Two 2 Barrier Isolation – </a:t>
            </a:r>
            <a:r>
              <a:rPr lang="en-US" dirty="0" smtClean="0"/>
              <a:t>PAPR Option</a:t>
            </a:r>
          </a:p>
          <a:p>
            <a:r>
              <a:rPr lang="en-US" sz="2000" dirty="0" smtClean="0">
                <a:hlinkClick r:id="rId2"/>
              </a:rPr>
              <a:t>University of Nebraska Medical Center: Doffing Biological PPE - Ebola Patients (PDF) (https://app1.unmc.edu/nursing/heroes/pdf/vhfppe/doffingBiologicalPPE-EbolaPatients-8.5x11-CC-v1.01.pdf)</a:t>
            </a:r>
            <a:endParaRPr lang="en-US" sz="2000" dirty="0" smtClean="0"/>
          </a:p>
          <a:p>
            <a:r>
              <a:rPr lang="en-US" sz="2000" dirty="0">
                <a:hlinkClick r:id="rId3"/>
              </a:rPr>
              <a:t>CDC: Guidance on Personal Protective Equipment (PPE) To Be Used By Healthcare Workers during Management of Patients with Confirmed Ebola or Persons under Investigation (PUIs) for Ebola who are Clinically Unstable or Have Bleeding, Vomiting, or Diarrhea in U.S. Hospitals, Including Procedures for Donning and Doffing </a:t>
            </a:r>
            <a:r>
              <a:rPr lang="en-US" sz="2000" dirty="0" smtClean="0">
                <a:hlinkClick r:id="rId3"/>
              </a:rPr>
              <a:t>PPE (</a:t>
            </a:r>
            <a:r>
              <a:rPr lang="en-US" sz="2000" dirty="0">
                <a:hlinkClick r:id="rId3"/>
              </a:rPr>
              <a:t>https://</a:t>
            </a:r>
            <a:r>
              <a:rPr lang="en-US" sz="2000" dirty="0" smtClean="0">
                <a:hlinkClick r:id="rId3"/>
              </a:rPr>
              <a:t>www.cdc.gov/vhf/ebola/healthcare-us/ppe/guidance.html)</a:t>
            </a:r>
            <a:endParaRPr lang="en-US" sz="2000" dirty="0" smtClean="0"/>
          </a:p>
        </p:txBody>
      </p:sp>
    </p:spTree>
    <p:extLst>
      <p:ext uri="{BB962C8B-B14F-4D97-AF65-F5344CB8AC3E}">
        <p14:creationId xmlns:p14="http://schemas.microsoft.com/office/powerpoint/2010/main" val="594864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82" y="374073"/>
            <a:ext cx="11998036" cy="914400"/>
          </a:xfrm>
        </p:spPr>
        <p:txBody>
          <a:bodyPr>
            <a:noAutofit/>
          </a:bodyPr>
          <a:lstStyle/>
          <a:p>
            <a:pPr algn="ctr"/>
            <a:r>
              <a:rPr lang="en-US" dirty="0" smtClean="0"/>
              <a:t>List of Personnel Potentially Exposed to Patient with High Consequence Infectious Disease (HCID)</a:t>
            </a:r>
            <a:endParaRPr lang="en-US" dirty="0"/>
          </a:p>
        </p:txBody>
      </p:sp>
      <p:pic>
        <p:nvPicPr>
          <p:cNvPr id="5" name="Content Placeholder 4" descr="screenshot of List of Personnel Potentially Exposed to Patient with High Consequence Infectious Disease (HCID)"/>
          <p:cNvPicPr>
            <a:picLocks noGrp="1" noChangeAspect="1"/>
          </p:cNvPicPr>
          <p:nvPr>
            <p:ph sz="quarter" idx="10"/>
          </p:nvPr>
        </p:nvPicPr>
        <p:blipFill rotWithShape="1">
          <a:blip r:embed="rId3"/>
          <a:srcRect t="20540"/>
          <a:stretch/>
        </p:blipFill>
        <p:spPr>
          <a:xfrm>
            <a:off x="1085315" y="1577340"/>
            <a:ext cx="10021369" cy="4875848"/>
          </a:xfrm>
          <a:prstGeom prst="rect">
            <a:avLst/>
          </a:prstGeom>
        </p:spPr>
      </p:pic>
    </p:spTree>
    <p:extLst>
      <p:ext uri="{BB962C8B-B14F-4D97-AF65-F5344CB8AC3E}">
        <p14:creationId xmlns:p14="http://schemas.microsoft.com/office/powerpoint/2010/main" val="341684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290946"/>
            <a:ext cx="10515600" cy="914400"/>
          </a:xfrm>
        </p:spPr>
        <p:txBody>
          <a:bodyPr>
            <a:noAutofit/>
          </a:bodyPr>
          <a:lstStyle/>
          <a:p>
            <a:pPr algn="ctr"/>
            <a:r>
              <a:rPr lang="en-US" dirty="0" smtClean="0"/>
              <a:t>List of Facility Personnel Trained to Manage High Consequence Infectious Disease (HCID)</a:t>
            </a:r>
            <a:endParaRPr lang="en-US" dirty="0"/>
          </a:p>
        </p:txBody>
      </p:sp>
      <p:pic>
        <p:nvPicPr>
          <p:cNvPr id="5" name="Content Placeholder 4" descr="screenshot of List Facility Personnel Trained to Manage High Consequence Infectious Disease (HCID)"/>
          <p:cNvPicPr>
            <a:picLocks noGrp="1" noChangeAspect="1"/>
          </p:cNvPicPr>
          <p:nvPr>
            <p:ph sz="quarter" idx="10"/>
          </p:nvPr>
        </p:nvPicPr>
        <p:blipFill>
          <a:blip r:embed="rId2"/>
          <a:stretch>
            <a:fillRect/>
          </a:stretch>
        </p:blipFill>
        <p:spPr>
          <a:xfrm>
            <a:off x="723524" y="1311810"/>
            <a:ext cx="10744950" cy="5146140"/>
          </a:xfrm>
          <a:prstGeom prst="rect">
            <a:avLst/>
          </a:prstGeom>
        </p:spPr>
      </p:pic>
    </p:spTree>
    <p:extLst>
      <p:ext uri="{BB962C8B-B14F-4D97-AF65-F5344CB8AC3E}">
        <p14:creationId xmlns:p14="http://schemas.microsoft.com/office/powerpoint/2010/main" val="18137780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332"/>
            <a:ext cx="10515600" cy="914400"/>
          </a:xfrm>
        </p:spPr>
        <p:txBody>
          <a:bodyPr>
            <a:noAutofit/>
          </a:bodyPr>
          <a:lstStyle/>
          <a:p>
            <a:pPr algn="ctr"/>
            <a:r>
              <a:rPr lang="en-US" sz="4400" dirty="0" smtClean="0"/>
              <a:t>Preparing Category A Lab Specimens </a:t>
            </a:r>
            <a:br>
              <a:rPr lang="en-US" sz="4400" dirty="0" smtClean="0"/>
            </a:br>
            <a:r>
              <a:rPr lang="en-US" sz="4400" dirty="0" smtClean="0"/>
              <a:t>for Transport</a:t>
            </a:r>
            <a:endParaRPr lang="en-US" sz="4400" dirty="0"/>
          </a:p>
        </p:txBody>
      </p:sp>
      <p:pic>
        <p:nvPicPr>
          <p:cNvPr id="4" name="Content Placeholder 3" descr="How to pack a potential Category A lab specimen for transport; more detail in speaker notes"/>
          <p:cNvPicPr>
            <a:picLocks noGrp="1" noChangeAspect="1"/>
          </p:cNvPicPr>
          <p:nvPr>
            <p:ph idx="10"/>
          </p:nvPr>
        </p:nvPicPr>
        <p:blipFill rotWithShape="1">
          <a:blip r:embed="rId3">
            <a:extLst>
              <a:ext uri="{28A0092B-C50C-407E-A947-70E740481C1C}">
                <a14:useLocalDpi xmlns:a14="http://schemas.microsoft.com/office/drawing/2010/main" val="0"/>
              </a:ext>
            </a:extLst>
          </a:blip>
          <a:srcRect b="8378"/>
          <a:stretch/>
        </p:blipFill>
        <p:spPr>
          <a:xfrm>
            <a:off x="838200" y="1510478"/>
            <a:ext cx="10515600" cy="4661722"/>
          </a:xfrm>
        </p:spPr>
      </p:pic>
      <p:sp>
        <p:nvSpPr>
          <p:cNvPr id="3" name="Rectangle 2"/>
          <p:cNvSpPr/>
          <p:nvPr/>
        </p:nvSpPr>
        <p:spPr>
          <a:xfrm>
            <a:off x="838200" y="5997625"/>
            <a:ext cx="7764780" cy="723275"/>
          </a:xfrm>
          <a:prstGeom prst="rect">
            <a:avLst/>
          </a:prstGeom>
        </p:spPr>
        <p:txBody>
          <a:bodyPr wrap="square">
            <a:spAutoFit/>
          </a:bodyPr>
          <a:lstStyle/>
          <a:p>
            <a:pPr>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Specimens sent for Ebola testing must be shipped at refrigeration temperature</a:t>
            </a:r>
            <a:r>
              <a:rPr lang="en-US"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a:t>
            </a:r>
          </a:p>
          <a:p>
            <a:r>
              <a:rPr lang="en-US" dirty="0"/>
              <a:t>https://</a:t>
            </a:r>
            <a:r>
              <a:rPr lang="en-US" dirty="0" smtClean="0"/>
              <a:t>www.cdc.gov/labs/BMBL.html (p. 336-342)</a:t>
            </a:r>
            <a:r>
              <a:rPr lang="en-US"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84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7" y="334472"/>
            <a:ext cx="11905673" cy="914400"/>
          </a:xfrm>
        </p:spPr>
        <p:txBody>
          <a:bodyPr>
            <a:noAutofit/>
          </a:bodyPr>
          <a:lstStyle/>
          <a:p>
            <a:pPr algn="ctr"/>
            <a:r>
              <a:rPr lang="en-US" sz="4400" dirty="0" smtClean="0"/>
              <a:t>Preparing Category B (any non Category A </a:t>
            </a:r>
            <a:r>
              <a:rPr lang="en-US" sz="4400" dirty="0"/>
              <a:t>S</a:t>
            </a:r>
            <a:r>
              <a:rPr lang="en-US" sz="4400" dirty="0" smtClean="0"/>
              <a:t>pecimen) Lab </a:t>
            </a:r>
            <a:r>
              <a:rPr lang="en-US" sz="4400" dirty="0"/>
              <a:t>S</a:t>
            </a:r>
            <a:r>
              <a:rPr lang="en-US" sz="4400" dirty="0" smtClean="0"/>
              <a:t>pecimens for Transport </a:t>
            </a:r>
            <a:endParaRPr lang="en-US" sz="4400" dirty="0"/>
          </a:p>
        </p:txBody>
      </p:sp>
      <p:pic>
        <p:nvPicPr>
          <p:cNvPr id="4" name="Content Placeholder 3" descr="How to pack a category B lab specimen; details in speaker note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505314" y="1505137"/>
            <a:ext cx="6896294" cy="5109298"/>
          </a:xfrm>
        </p:spPr>
      </p:pic>
      <p:sp>
        <p:nvSpPr>
          <p:cNvPr id="5" name="Rectangle 4"/>
          <p:cNvSpPr/>
          <p:nvPr/>
        </p:nvSpPr>
        <p:spPr>
          <a:xfrm>
            <a:off x="8839200" y="3551605"/>
            <a:ext cx="2247900" cy="1477328"/>
          </a:xfrm>
          <a:prstGeom prst="rect">
            <a:avLst/>
          </a:prstGeom>
        </p:spPr>
        <p:txBody>
          <a:bodyPr wrap="square">
            <a:spAutoFit/>
          </a:bodyPr>
          <a:lstStyle/>
          <a:p>
            <a:pPr>
              <a:spcBef>
                <a:spcPts val="1200"/>
              </a:spcBef>
              <a:spcAft>
                <a:spcPts val="1200"/>
              </a:spcAft>
            </a:pPr>
            <a:r>
              <a:rPr lang="en-US" dirty="0">
                <a:latin typeface="Calibri" panose="020F0502020204030204" pitchFamily="34" charset="0"/>
                <a:ea typeface="Times New Roman" panose="02020603050405020304" pitchFamily="18" charset="0"/>
                <a:cs typeface="Calibri" panose="020F0502020204030204" pitchFamily="34" charset="0"/>
              </a:rPr>
              <a:t>Specimens sent for Ebola testing must be shipped at refrigeration temperature.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1789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950"/>
            <a:ext cx="10515600" cy="1325563"/>
          </a:xfrm>
        </p:spPr>
        <p:txBody>
          <a:bodyPr/>
          <a:lstStyle/>
          <a:p>
            <a:r>
              <a:rPr lang="en-US" dirty="0" smtClean="0"/>
              <a:t>Powered Air Purifying Respirator (PAPR)</a:t>
            </a:r>
            <a:endParaRPr lang="en-US" dirty="0"/>
          </a:p>
        </p:txBody>
      </p:sp>
      <p:sp>
        <p:nvSpPr>
          <p:cNvPr id="3" name="Content Placeholder 2"/>
          <p:cNvSpPr>
            <a:spLocks noGrp="1"/>
          </p:cNvSpPr>
          <p:nvPr>
            <p:ph sz="half" idx="1"/>
          </p:nvPr>
        </p:nvSpPr>
        <p:spPr>
          <a:xfrm>
            <a:off x="838200" y="1433513"/>
            <a:ext cx="5867400" cy="4746625"/>
          </a:xfrm>
        </p:spPr>
        <p:txBody>
          <a:bodyPr>
            <a:normAutofit fontScale="77500" lnSpcReduction="20000"/>
          </a:bodyPr>
          <a:lstStyle/>
          <a:p>
            <a:r>
              <a:rPr lang="en-US" dirty="0" smtClean="0"/>
              <a:t>Required </a:t>
            </a:r>
          </a:p>
          <a:p>
            <a:pPr lvl="1"/>
            <a:r>
              <a:rPr lang="en-US" dirty="0" smtClean="0"/>
              <a:t>Medical evaluation</a:t>
            </a:r>
          </a:p>
          <a:p>
            <a:pPr lvl="1"/>
            <a:r>
              <a:rPr lang="en-US" dirty="0" smtClean="0"/>
              <a:t>Training</a:t>
            </a:r>
          </a:p>
          <a:p>
            <a:r>
              <a:rPr lang="en-US" dirty="0" smtClean="0"/>
              <a:t>Fit testing is not necessary</a:t>
            </a:r>
          </a:p>
          <a:p>
            <a:r>
              <a:rPr lang="en-US" dirty="0" smtClean="0"/>
              <a:t>Store in an assessable location, charged and ready to use</a:t>
            </a:r>
          </a:p>
          <a:p>
            <a:r>
              <a:rPr lang="en-US" dirty="0" smtClean="0"/>
              <a:t>Test to make sure it is working properly every time before use </a:t>
            </a:r>
          </a:p>
          <a:p>
            <a:r>
              <a:rPr lang="en-US" dirty="0" smtClean="0"/>
              <a:t>Determine number of hoods needed. Keep stored with PAPR. Have reserve hoods on hand in a location known to staff</a:t>
            </a:r>
          </a:p>
          <a:p>
            <a:r>
              <a:rPr lang="en-US" dirty="0" smtClean="0"/>
              <a:t>If PAPR is used in Contact Isolation, this necessitates disposal of the hood or cleaning it per manufacturer</a:t>
            </a:r>
          </a:p>
        </p:txBody>
      </p:sp>
      <p:sp>
        <p:nvSpPr>
          <p:cNvPr id="4" name="Rectangle 3"/>
          <p:cNvSpPr/>
          <p:nvPr/>
        </p:nvSpPr>
        <p:spPr>
          <a:xfrm>
            <a:off x="7170748" y="4874503"/>
            <a:ext cx="4190672" cy="1200329"/>
          </a:xfrm>
          <a:prstGeom prst="rect">
            <a:avLst/>
          </a:prstGeom>
        </p:spPr>
        <p:txBody>
          <a:bodyPr wrap="square">
            <a:spAutoFit/>
          </a:bodyPr>
          <a:lstStyle/>
          <a:p>
            <a:r>
              <a:rPr lang="en-US" dirty="0" smtClean="0">
                <a:hlinkClick r:id="rId3"/>
              </a:rPr>
              <a:t>Powered </a:t>
            </a:r>
            <a:r>
              <a:rPr lang="en-US" dirty="0">
                <a:hlinkClick r:id="rId3"/>
              </a:rPr>
              <a:t>Air Purifying </a:t>
            </a:r>
            <a:r>
              <a:rPr lang="en-US" dirty="0" smtClean="0">
                <a:hlinkClick r:id="rId3"/>
              </a:rPr>
              <a:t>Respirator (PAPR) (https</a:t>
            </a:r>
            <a:r>
              <a:rPr lang="en-US" dirty="0">
                <a:hlinkClick r:id="rId3"/>
              </a:rPr>
              <a:t>://</a:t>
            </a:r>
            <a:r>
              <a:rPr lang="en-US" dirty="0" smtClean="0">
                <a:hlinkClick r:id="rId3"/>
              </a:rPr>
              <a:t>www.health.state.mn.us/facilities/patientsafety/infectioncontrol/ppe/comp/papr.html)</a:t>
            </a:r>
            <a:endParaRPr lang="en-US" dirty="0"/>
          </a:p>
        </p:txBody>
      </p:sp>
      <p:pic>
        <p:nvPicPr>
          <p:cNvPr id="10" name="Content Placeholder 9" descr="Women in PAPR"/>
          <p:cNvPicPr>
            <a:picLocks noGrp="1" noChangeAspect="1"/>
          </p:cNvPicPr>
          <p:nvPr>
            <p:ph sz="half" idx="2"/>
          </p:nvPr>
        </p:nvPicPr>
        <p:blipFill rotWithShape="1">
          <a:blip r:embed="rId4"/>
          <a:srcRect t="1687"/>
          <a:stretch/>
        </p:blipFill>
        <p:spPr>
          <a:xfrm>
            <a:off x="7285048" y="1433513"/>
            <a:ext cx="2803503" cy="3174620"/>
          </a:xfrm>
          <a:prstGeom prst="rect">
            <a:avLst/>
          </a:prstGeom>
        </p:spPr>
      </p:pic>
    </p:spTree>
    <p:extLst>
      <p:ext uri="{BB962C8B-B14F-4D97-AF65-F5344CB8AC3E}">
        <p14:creationId xmlns:p14="http://schemas.microsoft.com/office/powerpoint/2010/main" val="19864601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8" y="420254"/>
            <a:ext cx="11418455" cy="914400"/>
          </a:xfrm>
        </p:spPr>
        <p:txBody>
          <a:bodyPr>
            <a:noAutofit/>
          </a:bodyPr>
          <a:lstStyle/>
          <a:p>
            <a:pPr algn="ctr"/>
            <a:r>
              <a:rPr lang="en-US" sz="4400" dirty="0" smtClean="0"/>
              <a:t>MDH – Methods for Temporary </a:t>
            </a:r>
            <a:br>
              <a:rPr lang="en-US" sz="4400" dirty="0" smtClean="0"/>
            </a:br>
            <a:r>
              <a:rPr lang="en-US" sz="4400" dirty="0" smtClean="0"/>
              <a:t>Negative Pressure Room </a:t>
            </a:r>
            <a:endParaRPr lang="en-US" sz="4400" dirty="0"/>
          </a:p>
        </p:txBody>
      </p:sp>
      <p:pic>
        <p:nvPicPr>
          <p:cNvPr id="4" name="Content Placeholder 3" descr="Screenshot of Airborne Infectious Disease Management Methods for Temporary Negative Pressure Isolation manual from MDH Office of Emergency Preparedness"/>
          <p:cNvPicPr>
            <a:picLocks noGrp="1" noChangeAspect="1"/>
          </p:cNvPicPr>
          <p:nvPr>
            <p:ph idx="10"/>
          </p:nvPr>
        </p:nvPicPr>
        <p:blipFill>
          <a:blip r:embed="rId3"/>
          <a:stretch>
            <a:fillRect/>
          </a:stretch>
        </p:blipFill>
        <p:spPr>
          <a:xfrm>
            <a:off x="3007986" y="1725850"/>
            <a:ext cx="5898936" cy="4681538"/>
          </a:xfrm>
        </p:spPr>
      </p:pic>
      <p:pic>
        <p:nvPicPr>
          <p:cNvPr id="5" name="Picture 4" descr="Screenshot of Airborne Infectious Disease Management Methods for Temporary Negative Pressure Isolation manual from MDH Office of Emergency Preparedness"/>
          <p:cNvPicPr>
            <a:picLocks noChangeAspect="1"/>
          </p:cNvPicPr>
          <p:nvPr/>
        </p:nvPicPr>
        <p:blipFill>
          <a:blip r:embed="rId4"/>
          <a:stretch>
            <a:fillRect/>
          </a:stretch>
        </p:blipFill>
        <p:spPr>
          <a:xfrm>
            <a:off x="8011486" y="5435838"/>
            <a:ext cx="2638425" cy="971550"/>
          </a:xfrm>
          <a:prstGeom prst="rect">
            <a:avLst/>
          </a:prstGeom>
          <a:ln>
            <a:solidFill>
              <a:schemeClr val="tx1"/>
            </a:solidFill>
          </a:ln>
        </p:spPr>
      </p:pic>
    </p:spTree>
    <p:extLst>
      <p:ext uri="{BB962C8B-B14F-4D97-AF65-F5344CB8AC3E}">
        <p14:creationId xmlns:p14="http://schemas.microsoft.com/office/powerpoint/2010/main" val="8955733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399415"/>
            <a:ext cx="10911840" cy="1325563"/>
          </a:xfrm>
        </p:spPr>
        <p:txBody>
          <a:bodyPr>
            <a:noAutofit/>
          </a:bodyPr>
          <a:lstStyle/>
          <a:p>
            <a:pPr algn="ctr"/>
            <a:r>
              <a:rPr lang="en-US" sz="4400" dirty="0" smtClean="0"/>
              <a:t>Category A Waste Disposal and Room Cleaning</a:t>
            </a:r>
            <a:endParaRPr lang="en-US" sz="4400" dirty="0"/>
          </a:p>
        </p:txBody>
      </p:sp>
      <p:sp>
        <p:nvSpPr>
          <p:cNvPr id="8" name="Content Placeholder 7"/>
          <p:cNvSpPr>
            <a:spLocks noGrp="1"/>
          </p:cNvSpPr>
          <p:nvPr>
            <p:ph sz="half" idx="1"/>
          </p:nvPr>
        </p:nvSpPr>
        <p:spPr/>
        <p:txBody>
          <a:bodyPr>
            <a:normAutofit lnSpcReduction="10000"/>
          </a:bodyPr>
          <a:lstStyle/>
          <a:p>
            <a:pPr marL="0" indent="0">
              <a:buNone/>
            </a:pPr>
            <a:r>
              <a:rPr lang="en-US" dirty="0" smtClean="0"/>
              <a:t>Waste</a:t>
            </a:r>
          </a:p>
          <a:p>
            <a:r>
              <a:rPr lang="en-US" dirty="0" smtClean="0"/>
              <a:t>Meet with facility’s waste handler to develop a strategy to include in the facility’s Infectious Waste Management Plan </a:t>
            </a:r>
          </a:p>
          <a:p>
            <a:r>
              <a:rPr lang="en-US" dirty="0" smtClean="0"/>
              <a:t>Hold until diagnosis is made</a:t>
            </a:r>
          </a:p>
          <a:p>
            <a:r>
              <a:rPr lang="en-US" dirty="0" smtClean="0"/>
              <a:t>If waste is determined to be Category A waste, work with MDH and facility’s waste handler to determine course of action</a:t>
            </a:r>
            <a:endParaRPr lang="en-US" dirty="0"/>
          </a:p>
        </p:txBody>
      </p:sp>
      <p:sp>
        <p:nvSpPr>
          <p:cNvPr id="9" name="Content Placeholder 8"/>
          <p:cNvSpPr>
            <a:spLocks noGrp="1"/>
          </p:cNvSpPr>
          <p:nvPr>
            <p:ph sz="half" idx="2"/>
          </p:nvPr>
        </p:nvSpPr>
        <p:spPr>
          <a:xfrm>
            <a:off x="6172200" y="1825624"/>
            <a:ext cx="5181600" cy="4735196"/>
          </a:xfrm>
        </p:spPr>
        <p:txBody>
          <a:bodyPr>
            <a:normAutofit lnSpcReduction="10000"/>
          </a:bodyPr>
          <a:lstStyle/>
          <a:p>
            <a:pPr marL="0" indent="0">
              <a:buNone/>
            </a:pPr>
            <a:r>
              <a:rPr lang="en-US" dirty="0" smtClean="0"/>
              <a:t>Environmental Cleaning</a:t>
            </a:r>
          </a:p>
          <a:p>
            <a:r>
              <a:rPr lang="en-US" dirty="0" smtClean="0"/>
              <a:t>Meet with Environmental Services leadership to develop a strategy to include in the facility’s Infectious Agent Response Plan</a:t>
            </a:r>
          </a:p>
          <a:p>
            <a:r>
              <a:rPr lang="en-US" dirty="0" smtClean="0"/>
              <a:t>Hold cleaning until diagnosis is made</a:t>
            </a:r>
          </a:p>
          <a:p>
            <a:r>
              <a:rPr lang="en-US" dirty="0" smtClean="0"/>
              <a:t>If diagnosis is a disease in which the waste is Category A, refer to the facility’s policy and work with MDH to manage the room and equipment cleaning</a:t>
            </a:r>
            <a:endParaRPr lang="en-US" dirty="0"/>
          </a:p>
        </p:txBody>
      </p:sp>
    </p:spTree>
    <p:extLst>
      <p:ext uri="{BB962C8B-B14F-4D97-AF65-F5344CB8AC3E}">
        <p14:creationId xmlns:p14="http://schemas.microsoft.com/office/powerpoint/2010/main" val="3569073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01690"/>
            <a:ext cx="12092474" cy="914400"/>
          </a:xfrm>
        </p:spPr>
        <p:txBody>
          <a:bodyPr>
            <a:noAutofit/>
          </a:bodyPr>
          <a:lstStyle/>
          <a:p>
            <a:r>
              <a:rPr lang="en-US" sz="4400" dirty="0" smtClean="0"/>
              <a:t>Document </a:t>
            </a:r>
            <a:r>
              <a:rPr lang="en-US" sz="4400" dirty="0"/>
              <a:t>S</a:t>
            </a:r>
            <a:r>
              <a:rPr lang="en-US" sz="4400" dirty="0" smtClean="0"/>
              <a:t>izes and Type of PPE for Each Individual </a:t>
            </a:r>
            <a:endParaRPr lang="en-US" sz="4400" dirty="0"/>
          </a:p>
        </p:txBody>
      </p:sp>
      <p:sp>
        <p:nvSpPr>
          <p:cNvPr id="7" name="Slide Number Placeholder 6"/>
          <p:cNvSpPr>
            <a:spLocks noGrp="1"/>
          </p:cNvSpPr>
          <p:nvPr>
            <p:ph type="sldNum" sz="quarter" idx="4294967295"/>
          </p:nvPr>
        </p:nvSpPr>
        <p:spPr>
          <a:xfrm>
            <a:off x="10729913" y="6356350"/>
            <a:ext cx="1462087" cy="365125"/>
          </a:xfrm>
        </p:spPr>
        <p:txBody>
          <a:bodyPr/>
          <a:lstStyle/>
          <a:p>
            <a:fld id="{CC355C77-851D-4F21-A6B2-6142B3D3A0C1}" type="slidenum">
              <a:rPr lang="en-US" smtClean="0"/>
              <a:t>68</a:t>
            </a:fld>
            <a:endParaRPr lang="en-US"/>
          </a:p>
        </p:txBody>
      </p:sp>
      <p:pic>
        <p:nvPicPr>
          <p:cNvPr id="2" name="Picture 1" descr="screenhot of PPE Size and Brand Chart provided in HCID Readiness Binder"/>
          <p:cNvPicPr>
            <a:picLocks noChangeAspect="1"/>
          </p:cNvPicPr>
          <p:nvPr/>
        </p:nvPicPr>
        <p:blipFill>
          <a:blip r:embed="rId2"/>
          <a:stretch>
            <a:fillRect/>
          </a:stretch>
        </p:blipFill>
        <p:spPr>
          <a:xfrm>
            <a:off x="3296369" y="1216090"/>
            <a:ext cx="5499735" cy="5457429"/>
          </a:xfrm>
          <a:prstGeom prst="rect">
            <a:avLst/>
          </a:prstGeom>
        </p:spPr>
      </p:pic>
    </p:spTree>
    <p:extLst>
      <p:ext uri="{BB962C8B-B14F-4D97-AF65-F5344CB8AC3E}">
        <p14:creationId xmlns:p14="http://schemas.microsoft.com/office/powerpoint/2010/main" val="1221064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1" y="1297709"/>
            <a:ext cx="4802909" cy="914400"/>
          </a:xfrm>
        </p:spPr>
        <p:txBody>
          <a:bodyPr>
            <a:normAutofit fontScale="90000"/>
          </a:bodyPr>
          <a:lstStyle/>
          <a:p>
            <a:pPr algn="ctr"/>
            <a:r>
              <a:rPr lang="en-US" sz="4400" dirty="0" smtClean="0"/>
              <a:t>Additional HCID Resources</a:t>
            </a:r>
            <a:endParaRPr lang="en-US" sz="4400" dirty="0"/>
          </a:p>
        </p:txBody>
      </p:sp>
      <p:pic>
        <p:nvPicPr>
          <p:cNvPr id="3" name="Picture 2" descr="Screenshot of HCID Resources document that is provided in toolbox"/>
          <p:cNvPicPr>
            <a:picLocks noChangeAspect="1"/>
          </p:cNvPicPr>
          <p:nvPr/>
        </p:nvPicPr>
        <p:blipFill>
          <a:blip r:embed="rId3"/>
          <a:stretch>
            <a:fillRect/>
          </a:stretch>
        </p:blipFill>
        <p:spPr>
          <a:xfrm>
            <a:off x="5991225" y="309563"/>
            <a:ext cx="5238750" cy="6238875"/>
          </a:xfrm>
          <a:prstGeom prst="rect">
            <a:avLst/>
          </a:prstGeom>
        </p:spPr>
      </p:pic>
    </p:spTree>
    <p:extLst>
      <p:ext uri="{BB962C8B-B14F-4D97-AF65-F5344CB8AC3E}">
        <p14:creationId xmlns:p14="http://schemas.microsoft.com/office/powerpoint/2010/main" val="3401067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dirty="0" smtClean="0">
                <a:solidFill>
                  <a:schemeClr val="tx1"/>
                </a:solidFill>
              </a:rPr>
              <a:t>For Provisions Required for All Provider Types</a:t>
            </a:r>
            <a:endParaRPr lang="en-US" sz="4400" dirty="0">
              <a:solidFill>
                <a:schemeClr val="tx1"/>
              </a:solidFill>
            </a:endParaRPr>
          </a:p>
        </p:txBody>
      </p:sp>
      <p:pic>
        <p:nvPicPr>
          <p:cNvPr id="6" name="Content Placeholder 6" descr="Emergency preparedness program plan information can be found in speaker notes"/>
          <p:cNvPicPr>
            <a:picLocks noGrp="1" noChangeAspect="1"/>
          </p:cNvPicPr>
          <p:nvPr>
            <p:ph sz="quarter" idx="10"/>
          </p:nvPr>
        </p:nvPicPr>
        <p:blipFill>
          <a:blip r:embed="rId3"/>
          <a:stretch>
            <a:fillRect/>
          </a:stretch>
        </p:blipFill>
        <p:spPr>
          <a:xfrm>
            <a:off x="1237087" y="1725386"/>
            <a:ext cx="9721581" cy="4478481"/>
          </a:xfrm>
          <a:prstGeom prst="rect">
            <a:avLst/>
          </a:prstGeom>
        </p:spPr>
      </p:pic>
    </p:spTree>
    <p:extLst>
      <p:ext uri="{BB962C8B-B14F-4D97-AF65-F5344CB8AC3E}">
        <p14:creationId xmlns:p14="http://schemas.microsoft.com/office/powerpoint/2010/main" val="38974593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229" y="309707"/>
            <a:ext cx="10515600" cy="1325563"/>
          </a:xfrm>
        </p:spPr>
        <p:txBody>
          <a:bodyPr/>
          <a:lstStyle/>
          <a:p>
            <a:pPr algn="ctr"/>
            <a:r>
              <a:rPr lang="en-US" dirty="0" smtClean="0"/>
              <a:t>Toolbox Plans	</a:t>
            </a:r>
            <a:endParaRPr lang="en-US" dirty="0"/>
          </a:p>
        </p:txBody>
      </p:sp>
      <p:sp>
        <p:nvSpPr>
          <p:cNvPr id="3" name="Content Placeholder 2"/>
          <p:cNvSpPr>
            <a:spLocks noGrp="1"/>
          </p:cNvSpPr>
          <p:nvPr>
            <p:ph sz="half" idx="1"/>
          </p:nvPr>
        </p:nvSpPr>
        <p:spPr>
          <a:xfrm>
            <a:off x="807942" y="1635270"/>
            <a:ext cx="5357327" cy="4761787"/>
          </a:xfrm>
        </p:spPr>
        <p:txBody>
          <a:bodyPr>
            <a:normAutofit/>
          </a:bodyPr>
          <a:lstStyle/>
          <a:p>
            <a:r>
              <a:rPr lang="en-US" sz="2800" dirty="0" smtClean="0"/>
              <a:t>Toolbox is a work in progress</a:t>
            </a:r>
          </a:p>
          <a:p>
            <a:r>
              <a:rPr lang="en-US" sz="2800" dirty="0" smtClean="0"/>
              <a:t>Facilities can request individualized help from the MDH ICAR team                          </a:t>
            </a:r>
            <a:r>
              <a:rPr lang="en-US" sz="2800" dirty="0" smtClean="0">
                <a:hlinkClick r:id="rId3"/>
              </a:rPr>
              <a:t>health.icar@state.mn.us</a:t>
            </a:r>
            <a:endParaRPr lang="en-US" sz="2800" dirty="0" smtClean="0"/>
          </a:p>
          <a:p>
            <a:r>
              <a:rPr lang="en-US" sz="2800" dirty="0" smtClean="0"/>
              <a:t>We would like feedback and suggestions </a:t>
            </a:r>
            <a:r>
              <a:rPr lang="en-US" sz="2800" dirty="0" smtClean="0">
                <a:hlinkClick r:id="rId3"/>
              </a:rPr>
              <a:t>health.icar@state.mn.us</a:t>
            </a:r>
            <a:endParaRPr lang="en-US" sz="2800" dirty="0"/>
          </a:p>
        </p:txBody>
      </p:sp>
      <p:pic>
        <p:nvPicPr>
          <p:cNvPr id="8" name="Picture 7" descr="Tool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675" y="417070"/>
            <a:ext cx="2757572" cy="1595945"/>
          </a:xfrm>
          <a:prstGeom prst="rect">
            <a:avLst/>
          </a:prstGeom>
        </p:spPr>
      </p:pic>
      <p:pic>
        <p:nvPicPr>
          <p:cNvPr id="10" name="Content Placeholder 9" descr="Woman in PPE working with patient"/>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805145" y="2790513"/>
            <a:ext cx="4645768" cy="3100114"/>
          </a:xfrm>
          <a:prstGeom prst="rect">
            <a:avLst/>
          </a:prstGeom>
          <a:ln>
            <a:solidFill>
              <a:schemeClr val="tx1"/>
            </a:solidFill>
          </a:ln>
        </p:spPr>
      </p:pic>
    </p:spTree>
    <p:extLst>
      <p:ext uri="{BB962C8B-B14F-4D97-AF65-F5344CB8AC3E}">
        <p14:creationId xmlns:p14="http://schemas.microsoft.com/office/powerpoint/2010/main" val="2832347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There are 8 Health Care Coalitions in Minnesota</a:t>
            </a:r>
            <a:br>
              <a:rPr lang="en-US" smtClean="0"/>
            </a:br>
            <a:r>
              <a:rPr lang="en-US" smtClean="0"/>
              <a:t>to Help Facilities With Emergency Planning</a:t>
            </a:r>
            <a:endParaRPr lang="en-US" dirty="0"/>
          </a:p>
        </p:txBody>
      </p:sp>
      <p:pic>
        <p:nvPicPr>
          <p:cNvPr id="7" name="Content Placeholder 6" descr="State map depicting locations of the eight health care coalitions in Minnesot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3831" y="1749567"/>
            <a:ext cx="3945998" cy="4427396"/>
          </a:xfrm>
        </p:spPr>
      </p:pic>
      <p:sp>
        <p:nvSpPr>
          <p:cNvPr id="3" name="Content Placeholder 2"/>
          <p:cNvSpPr>
            <a:spLocks noGrp="1"/>
          </p:cNvSpPr>
          <p:nvPr>
            <p:ph sz="half" idx="2"/>
          </p:nvPr>
        </p:nvSpPr>
        <p:spPr>
          <a:xfrm>
            <a:off x="6172200" y="2068285"/>
            <a:ext cx="5181600" cy="4321629"/>
          </a:xfrm>
        </p:spPr>
        <p:txBody>
          <a:bodyPr>
            <a:normAutofit fontScale="70000" lnSpcReduction="20000"/>
          </a:bodyPr>
          <a:lstStyle/>
          <a:p>
            <a:pPr lvl="0"/>
            <a:r>
              <a:rPr lang="en-US" dirty="0" smtClean="0"/>
              <a:t>Northwest Health Services Coalition</a:t>
            </a:r>
          </a:p>
          <a:p>
            <a:pPr lvl="0"/>
            <a:r>
              <a:rPr lang="en-US" dirty="0" smtClean="0"/>
              <a:t>Northeast Health Care Preparedness Coalition</a:t>
            </a:r>
          </a:p>
          <a:p>
            <a:pPr lvl="0"/>
            <a:r>
              <a:rPr lang="en-US" dirty="0" smtClean="0"/>
              <a:t>West Central Health System Preparedness Coalition</a:t>
            </a:r>
          </a:p>
          <a:p>
            <a:pPr lvl="0"/>
            <a:r>
              <a:rPr lang="en-US" dirty="0" smtClean="0"/>
              <a:t>Central Health Care System Preparedness Coalition</a:t>
            </a:r>
          </a:p>
          <a:p>
            <a:pPr lvl="0"/>
            <a:r>
              <a:rPr lang="en-US" dirty="0" smtClean="0"/>
              <a:t>Metro Health and Medical Preparedness Coalition</a:t>
            </a:r>
          </a:p>
          <a:p>
            <a:pPr lvl="0"/>
            <a:r>
              <a:rPr lang="en-US" dirty="0" smtClean="0"/>
              <a:t>Southwest Emergency Preparedness Team</a:t>
            </a:r>
          </a:p>
          <a:p>
            <a:pPr lvl="0"/>
            <a:r>
              <a:rPr lang="en-US" dirty="0" smtClean="0"/>
              <a:t>South Central Health Care Coalition</a:t>
            </a:r>
          </a:p>
          <a:p>
            <a:pPr lvl="0"/>
            <a:r>
              <a:rPr lang="en-US" dirty="0" smtClean="0"/>
              <a:t>Southeast Minnesota Disaster Health Coalition</a:t>
            </a:r>
            <a:endParaRPr lang="en-US" dirty="0"/>
          </a:p>
        </p:txBody>
      </p:sp>
    </p:spTree>
    <p:extLst>
      <p:ext uri="{BB962C8B-B14F-4D97-AF65-F5344CB8AC3E}">
        <p14:creationId xmlns:p14="http://schemas.microsoft.com/office/powerpoint/2010/main" val="2100113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Why prepare for HCIDs?</a:t>
            </a:r>
            <a:endParaRPr lang="en-US" dirty="0"/>
          </a:p>
        </p:txBody>
      </p:sp>
      <p:sp>
        <p:nvSpPr>
          <p:cNvPr id="11" name="Content Placeholder 2"/>
          <p:cNvSpPr>
            <a:spLocks noGrp="1"/>
          </p:cNvSpPr>
          <p:nvPr>
            <p:ph sz="half" idx="2"/>
          </p:nvPr>
        </p:nvSpPr>
        <p:spPr>
          <a:xfrm>
            <a:off x="4986078" y="2601442"/>
            <a:ext cx="2640502" cy="2510777"/>
          </a:xfrm>
        </p:spPr>
        <p:txBody>
          <a:bodyPr>
            <a:normAutofit/>
          </a:bodyPr>
          <a:lstStyle/>
          <a:p>
            <a:pPr marL="0" indent="0">
              <a:buNone/>
            </a:pPr>
            <a:r>
              <a:rPr lang="en-US" sz="2000" dirty="0" smtClean="0"/>
              <a:t>Consequence assessment reveals major negative impacts resulting from delayed identification and isolation of patients with HCIDs</a:t>
            </a:r>
          </a:p>
          <a:p>
            <a:pPr marL="0" indent="0">
              <a:buNone/>
            </a:pPr>
            <a:endParaRPr lang="en-US" sz="2000" dirty="0"/>
          </a:p>
        </p:txBody>
      </p:sp>
      <p:sp>
        <p:nvSpPr>
          <p:cNvPr id="5" name="Content Placeholder 4"/>
          <p:cNvSpPr>
            <a:spLocks noGrp="1"/>
          </p:cNvSpPr>
          <p:nvPr>
            <p:ph sz="half" idx="1"/>
          </p:nvPr>
        </p:nvSpPr>
        <p:spPr>
          <a:xfrm>
            <a:off x="516082" y="2583654"/>
            <a:ext cx="2411211" cy="2546352"/>
          </a:xfrm>
        </p:spPr>
        <p:txBody>
          <a:bodyPr>
            <a:noAutofit/>
          </a:bodyPr>
          <a:lstStyle/>
          <a:p>
            <a:pPr marL="0" indent="0">
              <a:buNone/>
            </a:pPr>
            <a:r>
              <a:rPr lang="en-US" sz="2000" dirty="0" smtClean="0"/>
              <a:t>Risk assessment may show likelihood of patient presenting with HCID is typically low, and temporarily increases when hotspots of disease activity occur.</a:t>
            </a:r>
          </a:p>
          <a:p>
            <a:pPr marL="0" indent="0">
              <a:buNone/>
            </a:pPr>
            <a:endParaRPr lang="en-US" sz="2000" dirty="0"/>
          </a:p>
        </p:txBody>
      </p:sp>
      <p:grpSp>
        <p:nvGrpSpPr>
          <p:cNvPr id="20" name="Group 19" descr="Small circle representing low risk"/>
          <p:cNvGrpSpPr/>
          <p:nvPr/>
        </p:nvGrpSpPr>
        <p:grpSpPr>
          <a:xfrm>
            <a:off x="3180137" y="3181421"/>
            <a:ext cx="1236518" cy="1350819"/>
            <a:chOff x="2826328" y="2600324"/>
            <a:chExt cx="1236518" cy="1350819"/>
          </a:xfrm>
        </p:grpSpPr>
        <p:sp>
          <p:nvSpPr>
            <p:cNvPr id="21" name="Oval 20"/>
            <p:cNvSpPr/>
            <p:nvPr/>
          </p:nvSpPr>
          <p:spPr>
            <a:xfrm>
              <a:off x="2826328" y="2605519"/>
              <a:ext cx="1236518" cy="13404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76181" y="3213388"/>
              <a:ext cx="136813" cy="124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2826328" y="3275733"/>
              <a:ext cx="1236518" cy="0"/>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31599" y="2600324"/>
              <a:ext cx="25977" cy="1350819"/>
            </a:xfrm>
            <a:prstGeom prst="straightConnector1">
              <a:avLst/>
            </a:prstGeom>
            <a:ln>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Oval 24" descr="Large filled circle representing major negative impacts"/>
          <p:cNvSpPr/>
          <p:nvPr/>
        </p:nvSpPr>
        <p:spPr>
          <a:xfrm>
            <a:off x="7695853" y="1849498"/>
            <a:ext cx="4247111" cy="4036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9031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Management of High Consequence Infectious Disease (HCID) in Frontline Health Care Facilities Toolbox &amp;quot;&quot;/&gt;&lt;property id=&quot;20307&quot; value=&quot;256&quot;/&gt;&lt;/object&gt;&lt;object type=&quot;3&quot; unique_id=&quot;10004&quot;&gt;&lt;property id=&quot;20148&quot; value=&quot;5&quot;/&gt;&lt;property id=&quot;20300&quot; value=&quot;Slide 3&quot;/&gt;&lt;property id=&quot;20307&quot; value=&quot;319&quot;/&gt;&lt;/object&gt;&lt;object type=&quot;3&quot; unique_id=&quot;10005&quot;&gt;&lt;property id=&quot;20148&quot; value=&quot;5&quot;/&gt;&lt;property id=&quot;20300&quot; value=&quot;Slide 4 - &amp;quot;High Consequence Infectious Diseases (HCID)  &amp;quot;&quot;/&gt;&lt;property id=&quot;20307&quot; value=&quot;265&quot;/&gt;&lt;/object&gt;&lt;object type=&quot;3&quot; unique_id=&quot;10006&quot;&gt;&lt;property id=&quot;20148&quot; value=&quot;5&quot;/&gt;&lt;property id=&quot;20300&quot; value=&quot;Slide 5&quot;/&gt;&lt;property id=&quot;20307&quot; value=&quot;325&quot;/&gt;&lt;/object&gt;&lt;object type=&quot;3&quot; unique_id=&quot;10007&quot;&gt;&lt;property id=&quot;20148&quot; value=&quot;5&quot;/&gt;&lt;property id=&quot;20300&quot; value=&quot;Slide 17 - &amp;quot;Goals of the Toolbox&amp;quot;&quot;/&gt;&lt;property id=&quot;20307&quot; value=&quot;271&quot;/&gt;&lt;/object&gt;&lt;object type=&quot;3&quot; unique_id=&quot;10008&quot;&gt;&lt;property id=&quot;20148&quot; value=&quot;5&quot;/&gt;&lt;property id=&quot;20300&quot; value=&quot;Slide 15 - &amp;quot;Why Another Toolbox&amp;quot;&quot;/&gt;&lt;property id=&quot;20307&quot; value=&quot;260&quot;/&gt;&lt;/object&gt;&lt;object type=&quot;3&quot; unique_id=&quot;10009&quot;&gt;&lt;property id=&quot;20148&quot; value=&quot;5&quot;/&gt;&lt;property id=&quot;20300&quot; value=&quot;Slide 18 - &amp;quot;Big Picture Toolbox Concepts&amp;quot;&quot;/&gt;&lt;property id=&quot;20307&quot; value=&quot;320&quot;/&gt;&lt;/object&gt;&lt;object type=&quot;3&quot; unique_id=&quot;10010&quot;&gt;&lt;property id=&quot;20148&quot; value=&quot;5&quot;/&gt;&lt;property id=&quot;20300&quot; value=&quot;Slide 19 - &amp;quot;CDC Tiered Approach&amp;quot;&quot;/&gt;&lt;property id=&quot;20307&quot; value=&quot;261&quot;/&gt;&lt;/object&gt;&lt;object type=&quot;3&quot; unique_id=&quot;10011&quot;&gt;&lt;property id=&quot;20148&quot; value=&quot;5&quot;/&gt;&lt;property id=&quot;20300&quot; value=&quot;Slide 20 - &amp;quot;Tiered Approach in Minnesota&amp;quot;&quot;/&gt;&lt;property id=&quot;20307&quot; value=&quot;262&quot;/&gt;&lt;/object&gt;&lt;object type=&quot;3&quot; unique_id=&quot;10018&quot;&gt;&lt;property id=&quot;20148&quot; value=&quot;5&quot;/&gt;&lt;property id=&quot;20300&quot; value=&quot;Slide 21 - &amp;quot;HCID Toolbox on the MDH Website &amp;quot;&quot;/&gt;&lt;property id=&quot;20307&quot; value=&quot;279&quot;/&gt;&lt;/object&gt;&lt;object type=&quot;3&quot; unique_id=&quot;10019&quot;&gt;&lt;property id=&quot;20148&quot; value=&quot;5&quot;/&gt;&lt;property id=&quot;20300&quot; value=&quot;Slide 22 - &amp;quot;Components of the Tool Box&amp;quot;&quot;/&gt;&lt;property id=&quot;20307&quot; value=&quot;278&quot;/&gt;&lt;/object&gt;&lt;object type=&quot;3&quot; unique_id=&quot;10020&quot;&gt;&lt;property id=&quot;20148&quot; value=&quot;5&quot;/&gt;&lt;property id=&quot;20300&quot; value=&quot;Slide 25 - &amp;quot;Start with the Planning Tools&amp;amp;#x09;&amp;quot;&quot;/&gt;&lt;property id=&quot;20307&quot; value=&quot;281&quot;/&gt;&lt;/object&gt;&lt;object type=&quot;3&quot; unique_id=&quot;10021&quot;&gt;&lt;property id=&quot;20148&quot; value=&quot;5&quot;/&gt;&lt;property id=&quot;20300&quot; value=&quot;Slide 26 - &amp;quot;Sample Needs Assessment Questionnaire&amp;quot;&quot;/&gt;&lt;property id=&quot;20307&quot; value=&quot;321&quot;/&gt;&lt;/object&gt;&lt;object type=&quot;3&quot; unique_id=&quot;10022&quot;&gt;&lt;property id=&quot;20148&quot; value=&quot;5&quot;/&gt;&lt;property id=&quot;20300&quot; value=&quot;Slide 27 - &amp;quot;Training and Exercise Plan&amp;quot;&quot;/&gt;&lt;property id=&quot;20307&quot; value=&quot;284&quot;/&gt;&lt;/object&gt;&lt;object type=&quot;3&quot; unique_id=&quot;10023&quot;&gt;&lt;property id=&quot;20148&quot; value=&quot;5&quot;/&gt;&lt;property id=&quot;20300&quot; value=&quot;Slide 29 - &amp;quot;Then Move to the Training Tools&amp;quot;&quot;/&gt;&lt;property id=&quot;20307&quot; value=&quot;285&quot;/&gt;&lt;/object&gt;&lt;object type=&quot;3&quot; unique_id=&quot;10025&quot;&gt;&lt;property id=&quot;20148&quot; value=&quot;5&quot;/&gt;&lt;property id=&quot;20300&quot; value=&quot;Slide 36 - &amp;quot;PPE videos: fun and short&amp;quot;&quot;/&gt;&lt;property id=&quot;20307&quot; value=&quot;287&quot;/&gt;&lt;/object&gt;&lt;object type=&quot;3&quot; unique_id=&quot;10026&quot;&gt;&lt;property id=&quot;20148&quot; value=&quot;5&quot;/&gt;&lt;property id=&quot;20300&quot; value=&quot;Slide 37 - &amp;quot;CDC Developed 2 Levels of PPE for Ebola&amp;quot;&quot;/&gt;&lt;property id=&quot;20307&quot; value=&quot;288&quot;/&gt;&lt;/object&gt;&lt;object type=&quot;3&quot; unique_id=&quot;10027&quot;&gt;&lt;property id=&quot;20148&quot; value=&quot;5&quot;/&gt;&lt;property id=&quot;20300&quot; value=&quot;Slide 38 - &amp;quot;Can Apply Ebola PPE Levels for other HCID&amp;quot;&quot;/&gt;&lt;property id=&quot;20307&quot; value=&quot;289&quot;/&gt;&lt;/object&gt;&lt;object type=&quot;3&quot; unique_id=&quot;10028&quot;&gt;&lt;property id=&quot;20148&quot; value=&quot;5&quot;/&gt;&lt;property id=&quot;20300&quot; value=&quot;Slide 39 - &amp;quot;HCID Full Barrier Precautions Level 2 - Options&amp;quot;&quot;/&gt;&lt;property id=&quot;20307&quot; value=&quot;291&quot;/&gt;&lt;/object&gt;&lt;object type=&quot;3&quot; unique_id=&quot;10029&quot;&gt;&lt;property id=&quot;20148&quot; value=&quot;5&quot;/&gt;&lt;property id=&quot;20300&quot; value=&quot;Slide 41 - &amp;quot;Then Move to the Exercises&amp;quot;&quot;/&gt;&lt;property id=&quot;20307&quot; value=&quot;292&quot;/&gt;&lt;/object&gt;&lt;object type=&quot;3&quot; unique_id=&quot;10031&quot;&gt;&lt;property id=&quot;20148&quot; value=&quot;5&quot;/&gt;&lt;property id=&quot;20300&quot; value=&quot;Slide 42 - &amp;quot;Determine Time Required &amp;quot;&quot;/&gt;&lt;property id=&quot;20307&quot; value=&quot;299&quot;/&gt;&lt;/object&gt;&lt;object type=&quot;3&quot; unique_id=&quot;10032&quot;&gt;&lt;property id=&quot;20148&quot; value=&quot;5&quot;/&gt;&lt;property id=&quot;20300&quot; value=&quot;Slide 43 - &amp;quot;Use One Page Simple Form&amp;quot;&quot;/&gt;&lt;property id=&quot;20307&quot; value=&quot;294&quot;/&gt;&lt;/object&gt;&lt;object type=&quot;3&quot; unique_id=&quot;10033&quot;&gt;&lt;property id=&quot;20148&quot; value=&quot;5&quot;/&gt;&lt;property id=&quot;20300&quot; value=&quot;Slide 44 - &amp;quot;Exercise Scenario Templates Include&amp;quot;&quot;/&gt;&lt;property id=&quot;20307&quot; value=&quot;293&quot;/&gt;&lt;/object&gt;&lt;object type=&quot;3&quot; unique_id=&quot;10034&quot;&gt;&lt;property id=&quot;20148&quot; value=&quot;5&quot;/&gt;&lt;property id=&quot;20300&quot; value=&quot;Slide 45 - &amp;quot;Fill Out the Top Portion &amp;quot;&quot;/&gt;&lt;property id=&quot;20307&quot; value=&quot;295&quot;/&gt;&lt;/object&gt;&lt;object type=&quot;3&quot; unique_id=&quot;10035&quot;&gt;&lt;property id=&quot;20148&quot; value=&quot;5&quot;/&gt;&lt;property id=&quot;20300&quot; value=&quot;Slide 46 - &amp;quot;Facility Can:&amp;quot;&quot;/&gt;&lt;property id=&quot;20307&quot; value=&quot;296&quot;/&gt;&lt;/object&gt;&lt;object type=&quot;3&quot; unique_id=&quot;10036&quot;&gt;&lt;property id=&quot;20148&quot; value=&quot;5&quot;/&gt;&lt;property id=&quot;20300&quot; value=&quot;Slide 47 - &amp;quot;Complete the Rest of the Elements&amp;quot;&quot;/&gt;&lt;property id=&quot;20307&quot; value=&quot;297&quot;/&gt;&lt;/object&gt;&lt;object type=&quot;3&quot; unique_id=&quot;10037&quot;&gt;&lt;property id=&quot;20148&quot; value=&quot;5&quot;/&gt;&lt;property id=&quot;20300&quot; value=&quot;Slide 48 - &amp;quot;After Scenario&amp;quot;&quot;/&gt;&lt;property id=&quot;20307&quot; value=&quot;298&quot;/&gt;&lt;/object&gt;&lt;object type=&quot;3&quot; unique_id=&quot;10038&quot;&gt;&lt;property id=&quot;20148&quot; value=&quot;5&quot;/&gt;&lt;property id=&quot;20300&quot; value=&quot;Slide 50 - &amp;quot;Make a High Consequence  Infectious Disease Readiness Binder&amp;quot;&quot;/&gt;&lt;property id=&quot;20307&quot; value=&quot;310&quot;/&gt;&lt;/object&gt;&lt;object type=&quot;3&quot; unique_id=&quot;10039&quot;&gt;&lt;property id=&quot;20148&quot; value=&quot;5&quot;/&gt;&lt;property id=&quot;20300&quot; value=&quot;Slide 51 - &amp;quot;Binder Contents&amp;quot;&quot;/&gt;&lt;property id=&quot;20307&quot; value=&quot;311&quot;/&gt;&lt;/object&gt;&lt;object type=&quot;3&quot; unique_id=&quot;10040&quot;&gt;&lt;property id=&quot;20148&quot; value=&quot;5&quot;/&gt;&lt;property id=&quot;20300&quot; value=&quot;Slide 52 - &amp;quot;HCID Screening Tool is Included in Readiness Binder&amp;quot;&quot;/&gt;&lt;property id=&quot;20307&quot; value=&quot;312&quot;/&gt;&lt;/object&gt;&lt;object type=&quot;3&quot; unique_id=&quot;10041&quot;&gt;&lt;property id=&quot;20148&quot; value=&quot;5&quot;/&gt;&lt;property id=&quot;20300&quot; value=&quot;Slide 53 - &amp;quot;High Consequence Infectious Disease Isolation Grid The following guidance is intended for frontline hospitals, urg&quot;/&gt;&lt;property id=&quot;20307&quot; value=&quot;313&quot;/&gt;&lt;/object&gt;&lt;object type=&quot;3&quot; unique_id=&quot;10042&quot;&gt;&lt;property id=&quot;20148&quot; value=&quot;5&quot;/&gt;&lt;property id=&quot;20300&quot; value=&quot;Slide 54 - &amp;quot;Checklist for Arrival of Patient with a High Consequence Infectious Disease (HCID)&amp;quot;&quot;/&gt;&lt;property id=&quot;20307&quot; value=&quot;314&quot;/&gt;&lt;/object&gt;&lt;object type=&quot;3&quot; unique_id=&quot;10043&quot;&gt;&lt;property id=&quot;20148&quot; value=&quot;5&quot;/&gt;&lt;property id=&quot;20300&quot; value=&quot;Slide 55 - &amp;quot;Sample signs – can be modified &amp;quot;&quot;/&gt;&lt;property id=&quot;20307&quot; value=&quot;309&quot;/&gt;&lt;/object&gt;&lt;object type=&quot;3&quot; unique_id=&quot;10044&quot;&gt;&lt;property id=&quot;20148&quot; value=&quot;5&quot;/&gt;&lt;property id=&quot;20300&quot; value=&quot;Slide 56 - &amp;quot;MDH Detailed Donning / Doffing HCID Level 1 PPE&amp;quot;&quot;/&gt;&lt;property id=&quot;20307&quot; value=&quot;302&quot;/&gt;&lt;/object&gt;&lt;object type=&quot;3&quot; unique_id=&quot;10045&quot;&gt;&lt;property id=&quot;20148&quot; value=&quot;5&quot;/&gt;&lt;property id=&quot;20300&quot; value=&quot;Slide 57 - &amp;quot;MDH Posters for Donning / Doffing Level 1 PPE &amp;quot;&quot;/&gt;&lt;property id=&quot;20307&quot; value=&quot;303&quot;/&gt;&lt;/object&gt;&lt;object type=&quot;3&quot; unique_id=&quot;10046&quot;&gt;&lt;property id=&quot;20148&quot; value=&quot;5&quot;/&gt;&lt;property id=&quot;20300&quot; value=&quot;Slide 58 - &amp;quot;Frontline Facilities: HCID Full Barrier Level 1 &amp;quot;&quot;/&gt;&lt;property id=&quot;20307&quot; value=&quot;304&quot;/&gt;&lt;/object&gt;&lt;object type=&quot;3&quot; unique_id=&quot;10047&quot;&gt;&lt;property id=&quot;20148&quot; value=&quot;5&quot;/&gt;&lt;property id=&quot;20300&quot; value=&quot;Slide 59 - &amp;quot;Frontline Facilities: HCID Full Barrier Level 2 &amp;quot;&quot;/&gt;&lt;property id=&quot;20307&quot; value=&quot;322&quot;/&gt;&lt;/object&gt;&lt;object type=&quot;3&quot; unique_id=&quot;10048&quot;&gt;&lt;property id=&quot;20148&quot; value=&quot;5&quot;/&gt;&lt;property id=&quot;20300&quot; value=&quot;Slide 60 - &amp;quot;Samples of Donning and Doffing Instructions &amp;quot;&quot;/&gt;&lt;property id=&quot;20307&quot; value=&quot;323&quot;/&gt;&lt;/object&gt;&lt;object type=&quot;3&quot; unique_id=&quot;10049&quot;&gt;&lt;property id=&quot;20148&quot; value=&quot;5&quot;/&gt;&lt;property id=&quot;20300&quot; value=&quot;Slide 61 - &amp;quot;Form for Recording Potentially Exposed Personnel&amp;quot;&quot;/&gt;&lt;property id=&quot;20307&quot; value=&quot;305&quot;/&gt;&lt;/object&gt;&lt;object type=&quot;3&quot; unique_id=&quot;10050&quot;&gt;&lt;property id=&quot;20148&quot; value=&quot;5&quot;/&gt;&lt;property id=&quot;20300&quot; value=&quot;Slide 62 - &amp;quot;List Facility’s Designated HCID Experts&amp;quot;&quot;/&gt;&lt;property id=&quot;20307&quot; value=&quot;306&quot;/&gt;&lt;/object&gt;&lt;object type=&quot;3&quot; unique_id=&quot;10051&quot;&gt;&lt;property id=&quot;20148&quot; value=&quot;5&quot;/&gt;&lt;property id=&quot;20300&quot; value=&quot;Slide 63 - &amp;quot;Pack a potential Category A  Lab Specimen for Transport in this manner&amp;quot;&quot;/&gt;&lt;property id=&quot;20307&quot; value=&quot;307&quot;/&gt;&lt;/object&gt;&lt;object type=&quot;3&quot; unique_id=&quot;10052&quot;&gt;&lt;property id=&quot;20148&quot; value=&quot;5&quot;/&gt;&lt;property id=&quot;20300&quot; value=&quot;Slide 64 - &amp;quot;Pack a Category B (any non Category A specimen) lab specimen for transport in this manner&amp;quot;&quot;/&gt;&lt;property id=&quot;20307&quot; value=&quot;308&quot;/&gt;&lt;/object&gt;&lt;object type=&quot;3&quot; unique_id=&quot;10053&quot;&gt;&lt;property id=&quot;20148&quot; value=&quot;5&quot;/&gt;&lt;property id=&quot;20300&quot; value=&quot;Slide 65 - &amp;quot;Positive Air Purifying Respirator (PAPR)&amp;quot;&quot;/&gt;&lt;property id=&quot;20307&quot; value=&quot;315&quot;/&gt;&lt;/object&gt;&lt;object type=&quot;3&quot; unique_id=&quot;10054&quot;&gt;&lt;property id=&quot;20148&quot; value=&quot;5&quot;/&gt;&lt;property id=&quot;20300&quot; value=&quot;Slide 66 - &amp;quot;MDH – Methods for Temporary  Negative Pressure Room &amp;quot;&quot;/&gt;&lt;property id=&quot;20307&quot; value=&quot;316&quot;/&gt;&lt;/object&gt;&lt;object type=&quot;3&quot; unique_id=&quot;10055&quot;&gt;&lt;property id=&quot;20148&quot; value=&quot;5&quot;/&gt;&lt;property id=&quot;20300&quot; value=&quot;Slide 67 - &amp;quot;Additional HCID Resources&amp;quot;&quot;/&gt;&lt;property id=&quot;20307&quot; value=&quot;317&quot;/&gt;&lt;/object&gt;&lt;object type=&quot;3&quot; unique_id=&quot;10056&quot;&gt;&lt;property id=&quot;20148&quot; value=&quot;5&quot;/&gt;&lt;property id=&quot;20300&quot; value=&quot;Slide 68 - &amp;quot;Tool Box Plans&amp;amp;#x09;&amp;quot;&quot;/&gt;&lt;property id=&quot;20307&quot; value=&quot;318&quot;/&gt;&lt;/object&gt;&lt;object type=&quot;3&quot; unique_id=&quot;10113&quot;&gt;&lt;property id=&quot;20148&quot; value=&quot;5&quot;/&gt;&lt;property id=&quot;20300&quot; value=&quot;Slide 2 - &amp;quot;HCID Background&amp;quot;&quot;/&gt;&lt;property id=&quot;20307&quot; value=&quot;341&quot;/&gt;&lt;/object&gt;&lt;object type=&quot;3&quot; unique_id=&quot;10114&quot;&gt;&lt;property id=&quot;20148&quot; value=&quot;5&quot;/&gt;&lt;property id=&quot;20300&quot; value=&quot;Slide 6 - &amp;quot;2016 Emergency Preparedness Final Rule &amp;quot;&quot;/&gt;&lt;property id=&quot;20307&quot; value=&quot;326&quot;/&gt;&lt;/object&gt;&lt;object type=&quot;3&quot; unique_id=&quot;10115&quot;&gt;&lt;property id=&quot;20148&quot; value=&quot;5&quot;/&gt;&lt;property id=&quot;20300&quot; value=&quot;Slide 7 - &amp;quot;For Provisions Required for All Provider Types&amp;quot;&quot;/&gt;&lt;property id=&quot;20307&quot; value=&quot;327&quot;/&gt;&lt;/object&gt;&lt;object type=&quot;3&quot; unique_id=&quot;10116&quot;&gt;&lt;property id=&quot;20148&quot; value=&quot;5&quot;/&gt;&lt;property id=&quot;20300&quot; value=&quot;Slide 8 - &amp;quot;There are 8 Health Care Coalitions in Minnesota to Help Facilities With Emergency Planning&amp;quot;&quot;/&gt;&lt;property id=&quot;20307&quot; value=&quot;328&quot;/&gt;&lt;/object&gt;&lt;object type=&quot;3&quot; unique_id=&quot;10117&quot;&gt;&lt;property id=&quot;20148&quot; value=&quot;5&quot;/&gt;&lt;property id=&quot;20300&quot; value=&quot;Slide 9 - &amp;quot;Why prepare for HCIDs?&amp;quot;&quot;/&gt;&lt;property id=&quot;20307&quot; value=&quot;330&quot;/&gt;&lt;/object&gt;&lt;object type=&quot;3&quot; unique_id=&quot;10118&quot;&gt;&lt;property id=&quot;20148&quot; value=&quot;5&quot;/&gt;&lt;property id=&quot;20300&quot; value=&quot;Slide 10 - &amp;quot;Examples of high consequences…&amp;quot;&quot;/&gt;&lt;property id=&quot;20307&quot; value=&quot;331&quot;/&gt;&lt;/object&gt;&lt;object type=&quot;3&quot; unique_id=&quot;10119&quot;&gt;&lt;property id=&quot;20148&quot; value=&quot;5&quot;/&gt;&lt;property id=&quot;20300&quot; value=&quot;Slide 11 - &amp;quot;Example 1&amp;quot;&quot;/&gt;&lt;property id=&quot;20307&quot; value=&quot;332&quot;/&gt;&lt;/object&gt;&lt;object type=&quot;3&quot; unique_id=&quot;10120&quot;&gt;&lt;property id=&quot;20148&quot; value=&quot;5&quot;/&gt;&lt;property id=&quot;20300&quot; value=&quot;Slide 12 - &amp;quot;Example 2&amp;quot;&quot;/&gt;&lt;property id=&quot;20307&quot; value=&quot;333&quot;/&gt;&lt;/object&gt;&lt;object type=&quot;3&quot; unique_id=&quot;10121&quot;&gt;&lt;property id=&quot;20148&quot; value=&quot;5&quot;/&gt;&lt;property id=&quot;20300&quot; value=&quot;Slide 13 - &amp;quot;What do these two cases have in common?&amp;quot;&quot;/&gt;&lt;property id=&quot;20307&quot; value=&quot;334&quot;/&gt;&lt;/object&gt;&lt;object type=&quot;3&quot; unique_id=&quot;10122&quot;&gt;&lt;property id=&quot;20148&quot; value=&quot;5&quot;/&gt;&lt;property id=&quot;20300&quot; value=&quot;Slide 14 - &amp;quot;Recent HCID Outbreaks Around the World&amp;quot;&quot;/&gt;&lt;property id=&quot;20307&quot; value=&quot;342&quot;/&gt;&lt;/object&gt;&lt;object type=&quot;3&quot; unique_id=&quot;10123&quot;&gt;&lt;property id=&quot;20148&quot; value=&quot;5&quot;/&gt;&lt;property id=&quot;20300&quot; value=&quot;Slide 16 - &amp;quot;HCID Toolbox&amp;quot;&quot;/&gt;&lt;property id=&quot;20307&quot; value=&quot;343&quot;/&gt;&lt;/object&gt;&lt;object type=&quot;3&quot; unique_id=&quot;10124&quot;&gt;&lt;property id=&quot;20148&quot; value=&quot;5&quot;/&gt;&lt;property id=&quot;20300&quot; value=&quot;Slide 23 - &amp;quot;Obtain Leadership Support for Engagement&amp;quot;&quot;/&gt;&lt;property id=&quot;20307&quot; value=&quot;346&quot;/&gt;&lt;/object&gt;&lt;object type=&quot;3&quot; unique_id=&quot;10125&quot;&gt;&lt;property id=&quot;20148&quot; value=&quot;5&quot;/&gt;&lt;property id=&quot;20300&quot; value=&quot;Slide 24 - &amp;quot;HCID Toolbox&amp;quot;&quot;/&gt;&lt;property id=&quot;20307&quot; value=&quot;344&quot;/&gt;&lt;/object&gt;&lt;object type=&quot;3&quot; unique_id=&quot;10126&quot;&gt;&lt;property id=&quot;20148&quot; value=&quot;5&quot;/&gt;&lt;property id=&quot;20300&quot; value=&quot;Slide 28 - &amp;quot;HCID Toolbox&amp;quot;&quot;/&gt;&lt;property id=&quot;20307&quot; value=&quot;345&quot;/&gt;&lt;/object&gt;&lt;object type=&quot;3&quot; unique_id=&quot;10127&quot;&gt;&lt;property id=&quot;20148&quot; value=&quot;5&quot;/&gt;&lt;property id=&quot;20300&quot; value=&quot;Slide 30 - &amp;quot;HCID Screening Guidance&amp;quot;&quot;/&gt;&lt;property id=&quot;20307&quot; value=&quot;335&quot;/&gt;&lt;/object&gt;&lt;object type=&quot;3&quot; unique_id=&quot;10128&quot;&gt;&lt;property id=&quot;20148&quot; value=&quot;5&quot;/&gt;&lt;property id=&quot;20300&quot; value=&quot;Slide 31 - &amp;quot;Assessed by Front Desk or Triage Nurse&amp;quot;&quot;/&gt;&lt;property id=&quot;20307&quot; value=&quot;336&quot;/&gt;&lt;/object&gt;&lt;object type=&quot;3&quot; unique_id=&quot;10129&quot;&gt;&lt;property id=&quot;20148&quot; value=&quot;5&quot;/&gt;&lt;property id=&quot;20300&quot; value=&quot;Slide 32 - &amp;quot;Assessed by Front Desk or Triage Nurse&amp;quot;&quot;/&gt;&lt;property id=&quot;20307&quot; value=&quot;337&quot;/&gt;&lt;/object&gt;&lt;object type=&quot;3&quot; unique_id=&quot;10130&quot;&gt;&lt;property id=&quot;20148&quot; value=&quot;5&quot;/&gt;&lt;property id=&quot;20300&quot; value=&quot;Slide 33 - &amp;quot;Assessed by Provider (purple and yellow areas)&amp;quot;&quot;/&gt;&lt;property id=&quot;20307&quot; value=&quot;338&quot;/&gt;&lt;/object&gt;&lt;object type=&quot;3&quot; unique_id=&quot;10131&quot;&gt;&lt;property id=&quot;20148&quot; value=&quot;5&quot;/&gt;&lt;property id=&quot;20300&quot; value=&quot;Slide 34 - &amp;quot;Assessed by Provider&amp;quot;&quot;/&gt;&lt;property id=&quot;20307&quot; value=&quot;339&quot;/&gt;&lt;/object&gt;&lt;object type=&quot;3&quot; unique_id=&quot;10132&quot;&gt;&lt;property id=&quot;20148&quot; value=&quot;5&quot;/&gt;&lt;property id=&quot;20300&quot; value=&quot;Slide 35 - &amp;quot;Travel Assessment Resources&amp;quot;&quot;/&gt;&lt;property id=&quot;20307&quot; value=&quot;340&quot;/&gt;&lt;/object&gt;&lt;object type=&quot;3&quot; unique_id=&quot;10133&quot;&gt;&lt;property id=&quot;20148&quot; value=&quot;5&quot;/&gt;&lt;property id=&quot;20300&quot; value=&quot;Slide 40 - &amp;quot;HCID Toolbox&amp;quot;&quot;/&gt;&lt;property id=&quot;20307&quot; value=&quot;347&quot;/&gt;&lt;/object&gt;&lt;object type=&quot;3&quot; unique_id=&quot;10134&quot;&gt;&lt;property id=&quot;20148&quot; value=&quot;5&quot;/&gt;&lt;property id=&quot;20300&quot; value=&quot;Slide 49 - &amp;quot;HCID Toolbox&amp;quot;&quot;/&gt;&lt;property id=&quot;20307&quot; value=&quot;348&quot;/&gt;&lt;/object&gt;&lt;/object&gt;&lt;object type=&quot;8&quot; unique_id=&quot;10112&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 PowerPoint</Template>
  <TotalTime>3786</TotalTime>
  <Words>4017</Words>
  <Application>Microsoft Office PowerPoint</Application>
  <PresentationFormat>Widescreen</PresentationFormat>
  <Paragraphs>534</Paragraphs>
  <Slides>70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Courier New</vt:lpstr>
      <vt:lpstr>NeueHaasGroteskText Std</vt:lpstr>
      <vt:lpstr>Times New Roman</vt:lpstr>
      <vt:lpstr>MN.IT</vt:lpstr>
      <vt:lpstr>Management of High Consequence Infectious Disease (HCID) Toolbox for Frontline Health Care Facilities</vt:lpstr>
      <vt:lpstr>HCID Background</vt:lpstr>
      <vt:lpstr>HCID Toolbox Executive Summary</vt:lpstr>
      <vt:lpstr>High Consequence Infectious Diseases (HCID)  </vt:lpstr>
      <vt:lpstr>HCID for which no routine vaccine is currently available  broken down by categories</vt:lpstr>
      <vt:lpstr>2016 Emergency Preparedness Final Rule </vt:lpstr>
      <vt:lpstr>For Provisions Required for All Provider Types</vt:lpstr>
      <vt:lpstr>There are 8 Health Care Coalitions in Minnesota to Help Facilities With Emergency Planning</vt:lpstr>
      <vt:lpstr>Why prepare for HCIDs?</vt:lpstr>
      <vt:lpstr>Examples of high consequences…</vt:lpstr>
      <vt:lpstr>Example 1</vt:lpstr>
      <vt:lpstr>Example 2</vt:lpstr>
      <vt:lpstr>What do these two cases have in common?</vt:lpstr>
      <vt:lpstr>Recent HCID Outbreaks Around the World</vt:lpstr>
      <vt:lpstr>Why Another Toolbox</vt:lpstr>
      <vt:lpstr>HCID Toolbox</vt:lpstr>
      <vt:lpstr>Goals of the Toolbox</vt:lpstr>
      <vt:lpstr>Big Picture Toolbox Concepts</vt:lpstr>
      <vt:lpstr>CDC Tiered Approach</vt:lpstr>
      <vt:lpstr>Tiered Approach in Minnesota</vt:lpstr>
      <vt:lpstr>HCID Toolbox on the MDH Website </vt:lpstr>
      <vt:lpstr>Components of the Toolbox</vt:lpstr>
      <vt:lpstr>Obtain Leadership Support for Engagement</vt:lpstr>
      <vt:lpstr>HCID Toolbox: Planning Tools</vt:lpstr>
      <vt:lpstr>Start with the Planning Tools </vt:lpstr>
      <vt:lpstr>Sample Needs Assessment Questionnaire</vt:lpstr>
      <vt:lpstr>Center for Enhanced Response (CER) Assessment</vt:lpstr>
      <vt:lpstr>Planning, Training, and Exercise Plan</vt:lpstr>
      <vt:lpstr>HCID Toolbox: Training Tools</vt:lpstr>
      <vt:lpstr>Then Move to the Training Tools</vt:lpstr>
      <vt:lpstr>HCID Screening Guidance</vt:lpstr>
      <vt:lpstr>Assessed by Front Desk or Triage Nurse</vt:lpstr>
      <vt:lpstr>Assessed by Front Desk or Triage Nurse: Fever</vt:lpstr>
      <vt:lpstr>Assessed by Provider (purple and yellow areas)</vt:lpstr>
      <vt:lpstr>Assessed by Provider</vt:lpstr>
      <vt:lpstr>Travel Assessment Resources</vt:lpstr>
      <vt:lpstr>PPE videos: fun and short</vt:lpstr>
      <vt:lpstr>CDC Developed 2 Levels of PPE for Ebola</vt:lpstr>
      <vt:lpstr>Can Apply Ebola PPE Levels for other HCID</vt:lpstr>
      <vt:lpstr>HCID Full Barrier Precautions Level 2</vt:lpstr>
      <vt:lpstr>HCID Full Barrier Precautions Level 2 - Options</vt:lpstr>
      <vt:lpstr>HCID Toolbox: Exercise Tools</vt:lpstr>
      <vt:lpstr>Then Move to the Exercises</vt:lpstr>
      <vt:lpstr>Determine Time Required </vt:lpstr>
      <vt:lpstr>Use One Page Simple Form</vt:lpstr>
      <vt:lpstr>Exercise Scenario Templates Include</vt:lpstr>
      <vt:lpstr>Fill Out the Top Portion </vt:lpstr>
      <vt:lpstr>Facility Can:</vt:lpstr>
      <vt:lpstr>Complete the Rest of the Elements</vt:lpstr>
      <vt:lpstr>After Scenario</vt:lpstr>
      <vt:lpstr>HCID Toolbox: Readiness Binder</vt:lpstr>
      <vt:lpstr>Make a High Consequence  Infectious Disease Readiness Binder</vt:lpstr>
      <vt:lpstr>Binder Contents</vt:lpstr>
      <vt:lpstr>HCID Screening Guidance tool is included in Readiness Binder</vt:lpstr>
      <vt:lpstr>Pathogen Infectious Disease Isolation Guide</vt:lpstr>
      <vt:lpstr>Checklist for Arrival of Patient with a Suspected High Consequence Infectious Disease (HCID)</vt:lpstr>
      <vt:lpstr>Sample signs</vt:lpstr>
      <vt:lpstr>Frontline Facilities: HCID Full Barrier Level 1 </vt:lpstr>
      <vt:lpstr>Frontline Facilities: HCID Full Barrier Level 2 </vt:lpstr>
      <vt:lpstr>Samples of Donning and Doffing Instructions </vt:lpstr>
      <vt:lpstr>List of Personnel Potentially Exposed to Patient with High Consequence Infectious Disease (HCID)</vt:lpstr>
      <vt:lpstr>List of Facility Personnel Trained to Manage High Consequence Infectious Disease (HCID)</vt:lpstr>
      <vt:lpstr>Preparing Category A Lab Specimens  for Transport</vt:lpstr>
      <vt:lpstr>Preparing Category B (any non Category A Specimen) Lab Specimens for Transport </vt:lpstr>
      <vt:lpstr>Powered Air Purifying Respirator (PAPR)</vt:lpstr>
      <vt:lpstr>MDH – Methods for Temporary  Negative Pressure Room </vt:lpstr>
      <vt:lpstr>Category A Waste Disposal and Room Cleaning</vt:lpstr>
      <vt:lpstr>Document Sizes and Type of PPE for Each Individual </vt:lpstr>
      <vt:lpstr>Additional HCID Resources</vt:lpstr>
      <vt:lpstr>Toolbox Plans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High Consequence Infectious Disease (HCID) Toolbox for Frontline Health Care Facilities</dc:title>
  <dc:subject>How to Use the HCID Toolbox for Frontline Health Care Facilities Toolbox</dc:subject>
  <dc:creator>Minnesota Dept. of Health</dc:creator>
  <cp:lastModifiedBy>Hill, Katie (MDH)</cp:lastModifiedBy>
  <cp:revision>183</cp:revision>
  <dcterms:created xsi:type="dcterms:W3CDTF">2018-05-24T16:08:55Z</dcterms:created>
  <dcterms:modified xsi:type="dcterms:W3CDTF">2019-11-27T18:32:12Z</dcterms:modified>
</cp:coreProperties>
</file>