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70"/>
  </p:notesMasterIdLst>
  <p:sldIdLst>
    <p:sldId id="256" r:id="rId2"/>
    <p:sldId id="257" r:id="rId3"/>
    <p:sldId id="258" r:id="rId4"/>
    <p:sldId id="259" r:id="rId5"/>
    <p:sldId id="261" r:id="rId6"/>
    <p:sldId id="391" r:id="rId7"/>
    <p:sldId id="262" r:id="rId8"/>
    <p:sldId id="326" r:id="rId9"/>
    <p:sldId id="383" r:id="rId10"/>
    <p:sldId id="382" r:id="rId11"/>
    <p:sldId id="266" r:id="rId12"/>
    <p:sldId id="268" r:id="rId13"/>
    <p:sldId id="267" r:id="rId14"/>
    <p:sldId id="339" r:id="rId15"/>
    <p:sldId id="286" r:id="rId16"/>
    <p:sldId id="354" r:id="rId17"/>
    <p:sldId id="288" r:id="rId18"/>
    <p:sldId id="289" r:id="rId19"/>
    <p:sldId id="290" r:id="rId20"/>
    <p:sldId id="978" r:id="rId21"/>
    <p:sldId id="292" r:id="rId22"/>
    <p:sldId id="380" r:id="rId23"/>
    <p:sldId id="371" r:id="rId24"/>
    <p:sldId id="372" r:id="rId25"/>
    <p:sldId id="394" r:id="rId26"/>
    <p:sldId id="373" r:id="rId27"/>
    <p:sldId id="374" r:id="rId28"/>
    <p:sldId id="375" r:id="rId29"/>
    <p:sldId id="972" r:id="rId30"/>
    <p:sldId id="376" r:id="rId31"/>
    <p:sldId id="377" r:id="rId32"/>
    <p:sldId id="378" r:id="rId33"/>
    <p:sldId id="387" r:id="rId34"/>
    <p:sldId id="390" r:id="rId35"/>
    <p:sldId id="379" r:id="rId36"/>
    <p:sldId id="393" r:id="rId37"/>
    <p:sldId id="338" r:id="rId38"/>
    <p:sldId id="353" r:id="rId39"/>
    <p:sldId id="343" r:id="rId40"/>
    <p:sldId id="347" r:id="rId41"/>
    <p:sldId id="348" r:id="rId42"/>
    <p:sldId id="282" r:id="rId43"/>
    <p:sldId id="973" r:id="rId44"/>
    <p:sldId id="350" r:id="rId45"/>
    <p:sldId id="269" r:id="rId46"/>
    <p:sldId id="352" r:id="rId47"/>
    <p:sldId id="271" r:id="rId48"/>
    <p:sldId id="272" r:id="rId49"/>
    <p:sldId id="273" r:id="rId50"/>
    <p:sldId id="334" r:id="rId51"/>
    <p:sldId id="364" r:id="rId52"/>
    <p:sldId id="346" r:id="rId53"/>
    <p:sldId id="340" r:id="rId54"/>
    <p:sldId id="974" r:id="rId55"/>
    <p:sldId id="975" r:id="rId56"/>
    <p:sldId id="300" r:id="rId57"/>
    <p:sldId id="363" r:id="rId58"/>
    <p:sldId id="976" r:id="rId59"/>
    <p:sldId id="302" r:id="rId60"/>
    <p:sldId id="977" r:id="rId61"/>
    <p:sldId id="362" r:id="rId62"/>
    <p:sldId id="361" r:id="rId63"/>
    <p:sldId id="384" r:id="rId64"/>
    <p:sldId id="317" r:id="rId65"/>
    <p:sldId id="319" r:id="rId66"/>
    <p:sldId id="358" r:id="rId67"/>
    <p:sldId id="370" r:id="rId68"/>
    <p:sldId id="320" r:id="rId6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4724" autoAdjust="0"/>
  </p:normalViewPr>
  <p:slideViewPr>
    <p:cSldViewPr snapToGrid="0">
      <p:cViewPr varScale="1">
        <p:scale>
          <a:sx n="69" d="100"/>
          <a:sy n="69" d="100"/>
        </p:scale>
        <p:origin x="442" y="67"/>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6115CA-65C6-451A-ABBB-FFD2304A65B2}" type="datetimeFigureOut">
              <a:rPr lang="en-US" smtClean="0"/>
              <a:t>4/26/2024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E04DE7C-65D2-4C1F-BFF6-2FC5449BA8E1}" type="slidenum">
              <a:rPr lang="en-US" smtClean="0"/>
              <a:t>‹#›</a:t>
            </a:fld>
            <a:endParaRPr lang="en-US"/>
          </a:p>
        </p:txBody>
      </p:sp>
    </p:spTree>
    <p:extLst>
      <p:ext uri="{BB962C8B-B14F-4D97-AF65-F5344CB8AC3E}">
        <p14:creationId xmlns:p14="http://schemas.microsoft.com/office/powerpoint/2010/main" val="2362260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cdc.gov/std/tg2015/gonorrhea.htm"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cdc.gov/std/tg2015/gonorrhea.htm"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2</a:t>
            </a:fld>
            <a:endParaRPr lang="en-US" dirty="0"/>
          </a:p>
        </p:txBody>
      </p:sp>
    </p:spTree>
    <p:extLst>
      <p:ext uri="{BB962C8B-B14F-4D97-AF65-F5344CB8AC3E}">
        <p14:creationId xmlns:p14="http://schemas.microsoft.com/office/powerpoint/2010/main" val="3778784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397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6893460-4BA9-45A4-917F-1EC9F00D8323}" type="slidenum">
              <a:rPr lang="en-US" altLang="en-US" smtClean="0"/>
              <a:pPr eaLnBrk="1" hangingPunct="1">
                <a:spcBef>
                  <a:spcPct val="0"/>
                </a:spcBef>
              </a:pPr>
              <a:t>11</a:t>
            </a:fld>
            <a:endParaRPr lang="en-US" altLang="en-US" dirty="0"/>
          </a:p>
        </p:txBody>
      </p:sp>
      <p:sp>
        <p:nvSpPr>
          <p:cNvPr id="83972" name="Rectangle 2"/>
          <p:cNvSpPr>
            <a:spLocks noGrp="1" noRot="1" noChangeAspect="1" noChangeArrowheads="1" noTextEdit="1"/>
          </p:cNvSpPr>
          <p:nvPr>
            <p:ph type="sldImg"/>
          </p:nvPr>
        </p:nvSpPr>
        <p:spPr>
          <a:xfrm>
            <a:off x="717550" y="1162050"/>
            <a:ext cx="5575300" cy="3136900"/>
          </a:xfrm>
          <a:ln/>
        </p:spPr>
      </p:sp>
      <p:sp>
        <p:nvSpPr>
          <p:cNvPr id="83973"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012965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7373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012A691-C66A-40AC-B682-5932D851D357}" type="slidenum">
              <a:rPr lang="en-US" altLang="en-US" smtClean="0"/>
              <a:pPr eaLnBrk="1" hangingPunct="1">
                <a:spcBef>
                  <a:spcPct val="0"/>
                </a:spcBef>
              </a:pPr>
              <a:t>12</a:t>
            </a:fld>
            <a:endParaRPr lang="en-US" altLang="en-US" dirty="0"/>
          </a:p>
        </p:txBody>
      </p:sp>
      <p:sp>
        <p:nvSpPr>
          <p:cNvPr id="73732" name="Rectangle 2"/>
          <p:cNvSpPr>
            <a:spLocks noGrp="1" noRot="1" noChangeAspect="1" noChangeArrowheads="1" noTextEdit="1"/>
          </p:cNvSpPr>
          <p:nvPr>
            <p:ph type="sldImg"/>
          </p:nvPr>
        </p:nvSpPr>
        <p:spPr>
          <a:xfrm>
            <a:off x="717550" y="1162050"/>
            <a:ext cx="5575300" cy="3136900"/>
          </a:xfrm>
          <a:ln/>
        </p:spPr>
      </p:sp>
      <p:sp>
        <p:nvSpPr>
          <p:cNvPr id="73733" name="Rectangle 3"/>
          <p:cNvSpPr>
            <a:spLocks noGrp="1" noChangeArrowheads="1"/>
          </p:cNvSpPr>
          <p:nvPr>
            <p:ph type="body" idx="1"/>
          </p:nvPr>
        </p:nvSpPr>
        <p:spPr>
          <a:noFill/>
        </p:spPr>
        <p:txBody>
          <a:bodyPr/>
          <a:lstStyle/>
          <a:p>
            <a:pPr eaLnBrk="1" hangingPunct="1"/>
            <a:r>
              <a:rPr lang="en-US" altLang="en-US" dirty="0"/>
              <a:t>In the year 2023, a total of 32,071 </a:t>
            </a:r>
            <a:r>
              <a:rPr lang="en-US" altLang="en-US" dirty="0" err="1"/>
              <a:t>sti</a:t>
            </a:r>
            <a:r>
              <a:rPr lang="en-US" altLang="en-US" dirty="0"/>
              <a:t> cases were reported to the Minnesota Department of Health: </a:t>
            </a:r>
          </a:p>
          <a:p>
            <a:pPr marL="171450" indent="-171450" eaLnBrk="1" hangingPunct="1">
              <a:buFont typeface="Arial" panose="020B0604020202020204" pitchFamily="34" charset="0"/>
              <a:buChar char="•"/>
            </a:pPr>
            <a:r>
              <a:rPr lang="en-US" altLang="en-US" sz="1200" dirty="0">
                <a:solidFill>
                  <a:schemeClr val="tx1">
                    <a:lumMod val="75000"/>
                    <a:lumOff val="25000"/>
                  </a:schemeClr>
                </a:solidFill>
              </a:rPr>
              <a:t>21,167 Chlamydia cases</a:t>
            </a:r>
          </a:p>
          <a:p>
            <a:pPr marL="171450" indent="-171450" eaLnBrk="1" hangingPunct="1">
              <a:buFont typeface="Arial" panose="020B0604020202020204" pitchFamily="34" charset="0"/>
              <a:buChar char="•"/>
            </a:pPr>
            <a:r>
              <a:rPr lang="en-US" altLang="en-US" sz="1200" dirty="0">
                <a:solidFill>
                  <a:schemeClr val="tx1">
                    <a:lumMod val="75000"/>
                    <a:lumOff val="25000"/>
                  </a:schemeClr>
                </a:solidFill>
              </a:rPr>
              <a:t>7717 Gonorrhea cases</a:t>
            </a:r>
          </a:p>
          <a:p>
            <a:pPr marL="171450" indent="-171450" eaLnBrk="1" hangingPunct="1">
              <a:buFont typeface="Arial" panose="020B0604020202020204" pitchFamily="34" charset="0"/>
              <a:buChar char="•"/>
            </a:pPr>
            <a:r>
              <a:rPr lang="en-US" altLang="en-US" sz="1200" dirty="0">
                <a:solidFill>
                  <a:schemeClr val="tx1">
                    <a:lumMod val="75000"/>
                    <a:lumOff val="25000"/>
                  </a:schemeClr>
                </a:solidFill>
              </a:rPr>
              <a:t>1831 Syphilis cases (all stages)</a:t>
            </a:r>
          </a:p>
          <a:p>
            <a:pPr marL="171450" indent="-171450" eaLnBrk="1" hangingPunct="1">
              <a:buFont typeface="Arial" panose="020B0604020202020204" pitchFamily="34" charset="0"/>
              <a:buChar char="•"/>
            </a:pPr>
            <a:r>
              <a:rPr lang="en-US" altLang="en-US" sz="1200" dirty="0">
                <a:solidFill>
                  <a:schemeClr val="tx1">
                    <a:lumMod val="75000"/>
                    <a:lumOff val="25000"/>
                  </a:schemeClr>
                </a:solidFill>
              </a:rPr>
              <a:t> 0 Chancroid cases</a:t>
            </a:r>
          </a:p>
          <a:p>
            <a:pPr eaLnBrk="1" hangingPunct="1"/>
            <a:endParaRPr lang="en-US" altLang="en-US" dirty="0"/>
          </a:p>
        </p:txBody>
      </p:sp>
    </p:spTree>
    <p:extLst>
      <p:ext uri="{BB962C8B-B14F-4D97-AF65-F5344CB8AC3E}">
        <p14:creationId xmlns:p14="http://schemas.microsoft.com/office/powerpoint/2010/main" val="617061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7270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94EA8ED-6AB8-4B49-AF5A-F5CC8B98F467}" type="slidenum">
              <a:rPr lang="en-US" altLang="en-US" smtClean="0"/>
              <a:pPr eaLnBrk="1" hangingPunct="1">
                <a:spcBef>
                  <a:spcPct val="0"/>
                </a:spcBef>
              </a:pPr>
              <a:t>13</a:t>
            </a:fld>
            <a:endParaRPr lang="en-US" altLang="en-US" dirty="0"/>
          </a:p>
        </p:txBody>
      </p:sp>
      <p:sp>
        <p:nvSpPr>
          <p:cNvPr id="72708" name="Rectangle 2"/>
          <p:cNvSpPr>
            <a:spLocks noGrp="1" noRot="1" noChangeAspect="1" noChangeArrowheads="1" noTextEdit="1"/>
          </p:cNvSpPr>
          <p:nvPr>
            <p:ph type="sldImg"/>
          </p:nvPr>
        </p:nvSpPr>
        <p:spPr>
          <a:xfrm>
            <a:off x="717550" y="1162050"/>
            <a:ext cx="5575300" cy="3136900"/>
          </a:xfrm>
          <a:ln/>
        </p:spPr>
      </p:sp>
      <p:sp>
        <p:nvSpPr>
          <p:cNvPr id="72709" name="Rectangle 3"/>
          <p:cNvSpPr>
            <a:spLocks noGrp="1" noChangeArrowheads="1"/>
          </p:cNvSpPr>
          <p:nvPr>
            <p:ph type="body" idx="1"/>
          </p:nvPr>
        </p:nvSpPr>
        <p:spPr>
          <a:noFill/>
        </p:spPr>
        <p:txBody>
          <a:bodyPr/>
          <a:lstStyle/>
          <a:p>
            <a:pPr marL="174708" indent="-174708">
              <a:buFont typeface="Arial" panose="020B0604020202020204" pitchFamily="34" charset="0"/>
              <a:buChar char="•"/>
            </a:pPr>
            <a:r>
              <a:rPr lang="en-US" altLang="en-US" dirty="0"/>
              <a:t>The rate</a:t>
            </a:r>
            <a:r>
              <a:rPr lang="en-US" altLang="en-US" baseline="0" dirty="0"/>
              <a:t> of chlamydia in MN decreased by 1.6% to 380 per 100,000 compared to 386.7 per 100,000 in 2022.</a:t>
            </a:r>
          </a:p>
          <a:p>
            <a:pPr marL="174708" indent="-174708">
              <a:buFont typeface="Arial" panose="020B0604020202020204" pitchFamily="34" charset="0"/>
              <a:buChar char="•"/>
            </a:pPr>
            <a:r>
              <a:rPr lang="en-US" altLang="en-US" baseline="0" dirty="0"/>
              <a:t>The rate of gonorrhea in MN decreased 5% to 135 per 100,000 compared to 142.9 per 100,000 in 2022.</a:t>
            </a:r>
          </a:p>
          <a:p>
            <a:pPr marL="174708" indent="-174708">
              <a:buFont typeface="Arial" panose="020B0604020202020204" pitchFamily="34" charset="0"/>
              <a:buChar char="•"/>
            </a:pPr>
            <a:r>
              <a:rPr lang="en-US" altLang="en-US" baseline="0" dirty="0"/>
              <a:t>The rate of primary and secondary syphilis decreased by 25% from 11.8 in 2022 to 8.8 per 100,000 in 2022. </a:t>
            </a:r>
            <a:endParaRPr lang="en-US" altLang="en-US" dirty="0"/>
          </a:p>
          <a:p>
            <a:pPr eaLnBrk="1" hangingPunct="1"/>
            <a:endParaRPr lang="en-US" altLang="en-US" dirty="0"/>
          </a:p>
        </p:txBody>
      </p:sp>
    </p:spTree>
    <p:extLst>
      <p:ext uri="{BB962C8B-B14F-4D97-AF65-F5344CB8AC3E}">
        <p14:creationId xmlns:p14="http://schemas.microsoft.com/office/powerpoint/2010/main" val="3673409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en-US" altLang="en-US" dirty="0">
                <a:solidFill>
                  <a:prstClr val="black"/>
                </a:solidFill>
              </a:rPr>
              <a:t>Minnesota Department of Health</a:t>
            </a:r>
          </a:p>
        </p:txBody>
      </p:sp>
      <p:sp>
        <p:nvSpPr>
          <p:cNvPr id="8704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CB14E50F-00E5-49FF-AAA6-A40BACBCEC12}" type="slidenum">
              <a:rPr lang="en-US" altLang="en-US">
                <a:solidFill>
                  <a:prstClr val="black"/>
                </a:solidFill>
              </a:rPr>
              <a:pPr eaLnBrk="1" hangingPunct="1">
                <a:spcBef>
                  <a:spcPct val="0"/>
                </a:spcBef>
                <a:defRPr/>
              </a:pPr>
              <a:t>14</a:t>
            </a:fld>
            <a:endParaRPr lang="en-US" altLang="en-US" dirty="0">
              <a:solidFill>
                <a:prstClr val="black"/>
              </a:solidFill>
            </a:endParaRPr>
          </a:p>
        </p:txBody>
      </p:sp>
      <p:sp>
        <p:nvSpPr>
          <p:cNvPr id="87044" name="Rectangle 2"/>
          <p:cNvSpPr>
            <a:spLocks noGrp="1" noRot="1" noChangeAspect="1" noChangeArrowheads="1" noTextEdit="1"/>
          </p:cNvSpPr>
          <p:nvPr>
            <p:ph type="sldImg"/>
          </p:nvPr>
        </p:nvSpPr>
        <p:spPr>
          <a:xfrm>
            <a:off x="717550" y="1162050"/>
            <a:ext cx="5575300" cy="3136900"/>
          </a:xfrm>
          <a:ln/>
        </p:spPr>
      </p:sp>
      <p:sp>
        <p:nvSpPr>
          <p:cNvPr id="87045"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4263243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a:t>The overall syphilis rate is 30.8 per 100,000. A 4% decrease from 2022, and a 180% increase from a decade ago. </a:t>
            </a:r>
          </a:p>
          <a:p>
            <a:pPr marL="174708" indent="-174708">
              <a:buFont typeface="Arial" panose="020B0604020202020204" pitchFamily="34" charset="0"/>
              <a:buChar char="•"/>
            </a:pPr>
            <a:r>
              <a:rPr lang="en-US" baseline="0" dirty="0"/>
              <a:t>Of concern is the rate of primary and secondary syphilis which is 8.8 per 100,000, a 84% increase from 2014 a decade ago.</a:t>
            </a:r>
            <a:endParaRPr lang="en-US" dirty="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15</a:t>
            </a:fld>
            <a:endParaRPr lang="en-US" dirty="0"/>
          </a:p>
        </p:txBody>
      </p:sp>
    </p:spTree>
    <p:extLst>
      <p:ext uri="{BB962C8B-B14F-4D97-AF65-F5344CB8AC3E}">
        <p14:creationId xmlns:p14="http://schemas.microsoft.com/office/powerpoint/2010/main" val="381470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altLang="en-US" dirty="0"/>
              <a:t>The statewide rate of primary</a:t>
            </a:r>
            <a:r>
              <a:rPr lang="en-US" altLang="en-US" baseline="0" dirty="0"/>
              <a:t> and secondary syphilis decreased to 8.8 cases per 100,000 from 10.6.</a:t>
            </a:r>
          </a:p>
          <a:p>
            <a:pPr marL="174708" indent="-174708">
              <a:buFont typeface="Arial" panose="020B0604020202020204" pitchFamily="34" charset="0"/>
              <a:buChar char="•"/>
            </a:pPr>
            <a:endParaRPr lang="en-US" altLang="en-US" dirty="0"/>
          </a:p>
          <a:p>
            <a:pPr marL="174708" indent="-174708">
              <a:buFont typeface="Arial" panose="020B0604020202020204" pitchFamily="34" charset="0"/>
              <a:buChar char="•"/>
            </a:pPr>
            <a:r>
              <a:rPr lang="en-US" altLang="en-US" dirty="0"/>
              <a:t>Within the metro, the</a:t>
            </a:r>
            <a:r>
              <a:rPr lang="en-US" altLang="en-US" baseline="0" dirty="0"/>
              <a:t> highest rate of primary and secondary syphilis remains in the City of Minneapolis at 43.3 cases per 100,000 population.</a:t>
            </a:r>
          </a:p>
          <a:p>
            <a:pPr marL="174708" indent="-174708">
              <a:buFont typeface="Arial" panose="020B0604020202020204" pitchFamily="34" charset="0"/>
              <a:buChar char="•"/>
            </a:pPr>
            <a:r>
              <a:rPr lang="en-US" altLang="en-US" baseline="0" dirty="0"/>
              <a:t>The City of St. Paul has the second highest rate in the metro at 20.8 per 100,000.</a:t>
            </a:r>
          </a:p>
          <a:p>
            <a:pPr marL="0" indent="0">
              <a:buFont typeface="Arial" panose="020B0604020202020204" pitchFamily="34" charset="0"/>
              <a:buNone/>
            </a:pPr>
            <a:endParaRPr lang="en-US" altLang="en-US" baseline="0" dirty="0"/>
          </a:p>
          <a:p>
            <a:pPr marL="0" indent="0">
              <a:buFont typeface="Arial" panose="020B0604020202020204" pitchFamily="34" charset="0"/>
              <a:buNone/>
            </a:pPr>
            <a:r>
              <a:rPr lang="en-US" altLang="en-US" dirty="0"/>
              <a:t>Data:</a:t>
            </a:r>
          </a:p>
          <a:p>
            <a:r>
              <a:rPr lang="en-US" sz="1200" b="1" dirty="0"/>
              <a:t>City of Minneapolis:</a:t>
            </a:r>
            <a:r>
              <a:rPr lang="en-US" sz="1200" dirty="0"/>
              <a:t> 43.3 per 100,000 (184 cases)</a:t>
            </a:r>
          </a:p>
          <a:p>
            <a:r>
              <a:rPr lang="en-US" sz="1200" b="1" dirty="0"/>
              <a:t>City of St. Paul: </a:t>
            </a:r>
            <a:r>
              <a:rPr lang="en-US" sz="1200" dirty="0"/>
              <a:t>20.8 per 100,000 (63 cases)</a:t>
            </a:r>
          </a:p>
          <a:p>
            <a:r>
              <a:rPr lang="en-US" sz="1200" b="1" dirty="0"/>
              <a:t>Suburban*: </a:t>
            </a:r>
            <a:r>
              <a:rPr lang="en-US" sz="1200" dirty="0"/>
              <a:t>5.6 per 100,000 (136 cases)</a:t>
            </a:r>
          </a:p>
          <a:p>
            <a:r>
              <a:rPr lang="en-US" sz="1200" b="1" dirty="0"/>
              <a:t>Greater Minnesota: </a:t>
            </a:r>
            <a:r>
              <a:rPr lang="en-US" sz="1200" dirty="0"/>
              <a:t>4.6 per 100,000 (119 cases)</a:t>
            </a:r>
          </a:p>
          <a:p>
            <a:r>
              <a:rPr lang="en-US" sz="1200" b="1" dirty="0"/>
              <a:t>Total: </a:t>
            </a:r>
            <a:r>
              <a:rPr lang="en-US" sz="1200" dirty="0"/>
              <a:t>8.8 per 100,000 (502 cases)</a:t>
            </a:r>
          </a:p>
          <a:p>
            <a:pPr marL="174708" indent="-174708">
              <a:buFont typeface="Arial" panose="020B0604020202020204" pitchFamily="34" charset="0"/>
              <a:buChar char="•"/>
            </a:pPr>
            <a:endParaRPr lang="en-US" altLang="en-US" dirty="0"/>
          </a:p>
          <a:p>
            <a:endParaRPr lang="en-US" dirty="0"/>
          </a:p>
        </p:txBody>
      </p:sp>
      <p:sp>
        <p:nvSpPr>
          <p:cNvPr id="4" name="Slide Number Placeholder 3"/>
          <p:cNvSpPr>
            <a:spLocks noGrp="1"/>
          </p:cNvSpPr>
          <p:nvPr>
            <p:ph type="sldNum" sz="quarter" idx="10"/>
          </p:nvPr>
        </p:nvSpPr>
        <p:spPr/>
        <p:txBody>
          <a:bodyPr/>
          <a:lstStyle/>
          <a:p>
            <a:fld id="{297702AC-442C-4516-9E7B-3AFB0888E135}" type="slidenum">
              <a:rPr lang="en-US" smtClean="0"/>
              <a:t>16</a:t>
            </a:fld>
            <a:endParaRPr lang="en-US" dirty="0"/>
          </a:p>
        </p:txBody>
      </p:sp>
    </p:spTree>
    <p:extLst>
      <p:ext uri="{BB962C8B-B14F-4D97-AF65-F5344CB8AC3E}">
        <p14:creationId xmlns:p14="http://schemas.microsoft.com/office/powerpoint/2010/main" val="4101747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806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E614C71-C0FE-403C-A641-085ECCEBCFE1}" type="slidenum">
              <a:rPr lang="en-US" altLang="en-US" smtClean="0"/>
              <a:pPr eaLnBrk="1" hangingPunct="1">
                <a:spcBef>
                  <a:spcPct val="0"/>
                </a:spcBef>
              </a:pPr>
              <a:t>17</a:t>
            </a:fld>
            <a:endParaRPr lang="en-US" altLang="en-US" dirty="0"/>
          </a:p>
        </p:txBody>
      </p:sp>
      <p:sp>
        <p:nvSpPr>
          <p:cNvPr id="88068" name="Rectangle 2"/>
          <p:cNvSpPr>
            <a:spLocks noGrp="1" noRot="1" noChangeAspect="1" noChangeArrowheads="1" noTextEdit="1"/>
          </p:cNvSpPr>
          <p:nvPr>
            <p:ph type="sldImg"/>
          </p:nvPr>
        </p:nvSpPr>
        <p:spPr>
          <a:xfrm>
            <a:off x="717550" y="1162050"/>
            <a:ext cx="5575300" cy="3136900"/>
          </a:xfrm>
          <a:ln/>
        </p:spPr>
      </p:sp>
      <p:sp>
        <p:nvSpPr>
          <p:cNvPr id="88069" name="Rectangle 3"/>
          <p:cNvSpPr>
            <a:spLocks noGrp="1" noChangeArrowheads="1"/>
          </p:cNvSpPr>
          <p:nvPr>
            <p:ph type="body" idx="1"/>
          </p:nvPr>
        </p:nvSpPr>
        <p:spPr>
          <a:noFill/>
        </p:spPr>
        <p:txBody>
          <a:bodyPr/>
          <a:lstStyle/>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The </a:t>
            </a:r>
            <a:r>
              <a:rPr lang="en-US" altLang="en-US" baseline="0" dirty="0"/>
              <a:t>City of Minneapolis had the largest percent of all reported primary and secondary cases with 35%</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a:t>Second to Suburban MN with 27 % of the cases.</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a:t>Third largest was Greater MN with 24%</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a:t>St. Paul Reported 12%.</a:t>
            </a:r>
          </a:p>
          <a:p>
            <a:pPr eaLnBrk="1" hangingPunct="1"/>
            <a:endParaRPr lang="en-US" altLang="en-US" dirty="0"/>
          </a:p>
        </p:txBody>
      </p:sp>
    </p:spTree>
    <p:extLst>
      <p:ext uri="{BB962C8B-B14F-4D97-AF65-F5344CB8AC3E}">
        <p14:creationId xmlns:p14="http://schemas.microsoft.com/office/powerpoint/2010/main" val="1810050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909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DF58856-650B-4BCE-89CA-CEFE644732D8}" type="slidenum">
              <a:rPr lang="en-US" altLang="en-US" smtClean="0"/>
              <a:pPr eaLnBrk="1" hangingPunct="1">
                <a:spcBef>
                  <a:spcPct val="0"/>
                </a:spcBef>
              </a:pPr>
              <a:t>18</a:t>
            </a:fld>
            <a:endParaRPr lang="en-US" altLang="en-US" dirty="0"/>
          </a:p>
        </p:txBody>
      </p:sp>
      <p:sp>
        <p:nvSpPr>
          <p:cNvPr id="89092" name="Rectangle 2"/>
          <p:cNvSpPr>
            <a:spLocks noGrp="1" noRot="1" noChangeAspect="1" noChangeArrowheads="1" noTextEdit="1"/>
          </p:cNvSpPr>
          <p:nvPr>
            <p:ph type="sldImg"/>
          </p:nvPr>
        </p:nvSpPr>
        <p:spPr>
          <a:xfrm>
            <a:off x="717550" y="1162050"/>
            <a:ext cx="5575300" cy="3136900"/>
          </a:xfrm>
          <a:solidFill>
            <a:srgbClr val="FFFFFF"/>
          </a:solidFill>
          <a:ln/>
        </p:spPr>
      </p:sp>
      <p:sp>
        <p:nvSpPr>
          <p:cNvPr id="8909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altLang="en-US" dirty="0"/>
              <a:t>Males have the highest</a:t>
            </a:r>
            <a:r>
              <a:rPr lang="en-US" altLang="en-US" baseline="0" dirty="0"/>
              <a:t> rates of primary and secondary syphilis at 12.5 cases per 100,0000 population</a:t>
            </a:r>
          </a:p>
          <a:p>
            <a:pPr eaLnBrk="1" hangingPunct="1">
              <a:buFontTx/>
              <a:buChar char="•"/>
            </a:pPr>
            <a:r>
              <a:rPr lang="en-US" altLang="en-US" baseline="0" dirty="0"/>
              <a:t>The rate of primary and secondary syphilis in females is 5.1 per 100,000 per population. </a:t>
            </a:r>
            <a:endParaRPr lang="en-US" altLang="en-US" dirty="0"/>
          </a:p>
        </p:txBody>
      </p:sp>
    </p:spTree>
    <p:extLst>
      <p:ext uri="{BB962C8B-B14F-4D97-AF65-F5344CB8AC3E}">
        <p14:creationId xmlns:p14="http://schemas.microsoft.com/office/powerpoint/2010/main" val="3199629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90115"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70C0192-B3F2-4195-9001-9C32D5EF2462}" type="slidenum">
              <a:rPr lang="en-US" altLang="en-US" smtClean="0"/>
              <a:pPr eaLnBrk="1" hangingPunct="1">
                <a:spcBef>
                  <a:spcPct val="0"/>
                </a:spcBef>
              </a:pPr>
              <a:t>19</a:t>
            </a:fld>
            <a:endParaRPr lang="en-US" altLang="en-US" dirty="0"/>
          </a:p>
        </p:txBody>
      </p:sp>
      <p:sp>
        <p:nvSpPr>
          <p:cNvPr id="90116" name="Rectangle 2"/>
          <p:cNvSpPr>
            <a:spLocks noGrp="1" noRot="1" noChangeAspect="1" noChangeArrowheads="1" noTextEdit="1"/>
          </p:cNvSpPr>
          <p:nvPr>
            <p:ph type="sldImg"/>
          </p:nvPr>
        </p:nvSpPr>
        <p:spPr>
          <a:xfrm>
            <a:off x="717550" y="1162050"/>
            <a:ext cx="5575300" cy="3136900"/>
          </a:xfrm>
          <a:solidFill>
            <a:srgbClr val="FFFFFF"/>
          </a:solidFill>
          <a:ln/>
        </p:spPr>
      </p:sp>
      <p:sp>
        <p:nvSpPr>
          <p:cNvPr id="9011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altLang="en-US" dirty="0"/>
              <a:t>The highest rates of primary and secondary</a:t>
            </a:r>
            <a:r>
              <a:rPr lang="en-US" altLang="en-US" baseline="0" dirty="0"/>
              <a:t> syphilis were in the 30-39 year old age group at 22.5 cases per 100,000 population, a 31% decrease from 2022. </a:t>
            </a:r>
          </a:p>
          <a:p>
            <a:pPr eaLnBrk="1" hangingPunct="1">
              <a:buFontTx/>
              <a:buChar char="•"/>
            </a:pPr>
            <a:r>
              <a:rPr lang="en-US" altLang="en-US" baseline="0" dirty="0"/>
              <a:t>25-29 year olds and 20-24 had the next highest rate at 17.4 and 15.4 per 100,000, respectively.</a:t>
            </a:r>
            <a:endParaRPr lang="en-US" altLang="en-US" dirty="0"/>
          </a:p>
        </p:txBody>
      </p:sp>
    </p:spTree>
    <p:extLst>
      <p:ext uri="{BB962C8B-B14F-4D97-AF65-F5344CB8AC3E}">
        <p14:creationId xmlns:p14="http://schemas.microsoft.com/office/powerpoint/2010/main" val="91003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Males have higher rates of primary and secondary</a:t>
            </a:r>
            <a:r>
              <a:rPr lang="en-US" baseline="0" dirty="0"/>
              <a:t> syphilis than females in all age groups. The rate in males is 2.5 times higher than females. </a:t>
            </a:r>
          </a:p>
          <a:p>
            <a:pPr marL="174708" indent="-174708">
              <a:buFont typeface="Arial" panose="020B0604020202020204" pitchFamily="34" charset="0"/>
              <a:buChar char="•"/>
            </a:pPr>
            <a:r>
              <a:rPr lang="en-US" baseline="0" dirty="0"/>
              <a:t>30-39 year old males had the highest rate at 28.7 per 100,000</a:t>
            </a:r>
          </a:p>
          <a:p>
            <a:pPr marL="174708" indent="-174708">
              <a:buFont typeface="Arial" panose="020B0604020202020204" pitchFamily="34" charset="0"/>
              <a:buChar char="•"/>
            </a:pPr>
            <a:r>
              <a:rPr lang="en-US" baseline="0" dirty="0"/>
              <a:t>30-39 year old females had the highest rate of the female population at 16 per 100,000.</a:t>
            </a:r>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20</a:t>
            </a:fld>
            <a:endParaRPr lang="en-US" dirty="0"/>
          </a:p>
        </p:txBody>
      </p:sp>
    </p:spTree>
    <p:extLst>
      <p:ext uri="{BB962C8B-B14F-4D97-AF65-F5344CB8AC3E}">
        <p14:creationId xmlns:p14="http://schemas.microsoft.com/office/powerpoint/2010/main" val="1236478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3</a:t>
            </a:fld>
            <a:endParaRPr lang="en-US" dirty="0"/>
          </a:p>
        </p:txBody>
      </p:sp>
    </p:spTree>
    <p:extLst>
      <p:ext uri="{BB962C8B-B14F-4D97-AF65-F5344CB8AC3E}">
        <p14:creationId xmlns:p14="http://schemas.microsoft.com/office/powerpoint/2010/main" val="4277212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9113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1FE59CE-AEAE-4FF7-89B3-21CB0B16B35F}" type="slidenum">
              <a:rPr lang="en-US" altLang="en-US" smtClean="0"/>
              <a:pPr eaLnBrk="1" hangingPunct="1">
                <a:spcBef>
                  <a:spcPct val="0"/>
                </a:spcBef>
              </a:pPr>
              <a:t>21</a:t>
            </a:fld>
            <a:endParaRPr lang="en-US" altLang="en-US" dirty="0"/>
          </a:p>
        </p:txBody>
      </p:sp>
      <p:sp>
        <p:nvSpPr>
          <p:cNvPr id="91140" name="Rectangle 2"/>
          <p:cNvSpPr>
            <a:spLocks noGrp="1" noRot="1" noChangeAspect="1" noChangeArrowheads="1" noTextEdit="1"/>
          </p:cNvSpPr>
          <p:nvPr>
            <p:ph type="sldImg"/>
          </p:nvPr>
        </p:nvSpPr>
        <p:spPr>
          <a:xfrm>
            <a:off x="717550" y="1162050"/>
            <a:ext cx="5575300" cy="3136900"/>
          </a:xfrm>
          <a:ln/>
        </p:spPr>
      </p:sp>
      <p:sp>
        <p:nvSpPr>
          <p:cNvPr id="91141" name="Rectangle 3"/>
          <p:cNvSpPr>
            <a:spLocks noGrp="1" noChangeArrowheads="1"/>
          </p:cNvSpPr>
          <p:nvPr>
            <p:ph type="body" idx="1"/>
          </p:nvPr>
        </p:nvSpPr>
        <p:spPr>
          <a:noFill/>
        </p:spPr>
        <p:txBody>
          <a:bodyPr/>
          <a:lstStyle/>
          <a:p>
            <a:pPr marL="174708" indent="-174708">
              <a:buFont typeface="Arial" panose="020B0604020202020204" pitchFamily="34" charset="0"/>
              <a:buChar char="•"/>
            </a:pPr>
            <a:r>
              <a:rPr lang="en-US" altLang="en-US" baseline="0" dirty="0"/>
              <a:t>38% percent of all primary and secondary syphilis cases are White, non-Hispanic.</a:t>
            </a:r>
          </a:p>
          <a:p>
            <a:pPr marL="174708" indent="-174708">
              <a:buFont typeface="Arial" panose="020B0604020202020204" pitchFamily="34" charset="0"/>
              <a:buChar char="•"/>
            </a:pPr>
            <a:r>
              <a:rPr lang="en-US" altLang="en-US" baseline="0" dirty="0"/>
              <a:t>Black, non-Hispanic cases made up 41% of all Primary and Secondary Syphilis cases followed by, American Indian cases at 8%,  Hispanic cases at 10%, and Asian/Pacific Islander cases at 3%.</a:t>
            </a:r>
          </a:p>
          <a:p>
            <a:pPr marL="174708" indent="-174708">
              <a:buFont typeface="Arial" panose="020B0604020202020204" pitchFamily="34" charset="0"/>
              <a:buChar char="•"/>
            </a:pPr>
            <a:endParaRPr lang="en-US" altLang="en-US" baseline="0" dirty="0"/>
          </a:p>
          <a:p>
            <a:pPr marL="0" indent="0">
              <a:buFont typeface="Arial" panose="020B0604020202020204" pitchFamily="34" charset="0"/>
              <a:buNone/>
            </a:pPr>
            <a:r>
              <a:rPr lang="en-US" altLang="en-US" baseline="0" dirty="0"/>
              <a:t>Data:</a:t>
            </a:r>
          </a:p>
          <a:p>
            <a:pPr marL="0" indent="0">
              <a:buFont typeface="Arial" panose="020B0604020202020204" pitchFamily="34" charset="0"/>
              <a:buNone/>
            </a:pPr>
            <a:r>
              <a:rPr lang="en-US" altLang="en-US" baseline="0" dirty="0"/>
              <a:t>Total number of cases=502</a:t>
            </a:r>
          </a:p>
          <a:p>
            <a:pPr marL="171450" indent="-171450">
              <a:buFont typeface="Arial" panose="020B0604020202020204" pitchFamily="34" charset="0"/>
              <a:buChar char="•"/>
            </a:pPr>
            <a:r>
              <a:rPr lang="en-US" altLang="en-US" baseline="0" dirty="0"/>
              <a:t>Asian/PI: 3% </a:t>
            </a:r>
          </a:p>
          <a:p>
            <a:pPr marL="171450" indent="-171450">
              <a:buFont typeface="Arial" panose="020B0604020202020204" pitchFamily="34" charset="0"/>
              <a:buChar char="•"/>
            </a:pPr>
            <a:r>
              <a:rPr lang="en-US" altLang="en-US" baseline="0" dirty="0"/>
              <a:t>American Indian: 8%</a:t>
            </a:r>
          </a:p>
          <a:p>
            <a:pPr marL="171450" indent="-171450">
              <a:buFont typeface="Arial" panose="020B0604020202020204" pitchFamily="34" charset="0"/>
              <a:buChar char="•"/>
            </a:pPr>
            <a:r>
              <a:rPr lang="en-US" altLang="en-US" baseline="0" dirty="0"/>
              <a:t>Black, non-Hispanic: 41%</a:t>
            </a:r>
          </a:p>
          <a:p>
            <a:pPr marL="171450" indent="-171450">
              <a:buFont typeface="Arial" panose="020B0604020202020204" pitchFamily="34" charset="0"/>
              <a:buChar char="•"/>
            </a:pPr>
            <a:r>
              <a:rPr lang="en-US" altLang="en-US" baseline="0" dirty="0"/>
              <a:t>White, non-Hispanic: 38%</a:t>
            </a:r>
          </a:p>
          <a:p>
            <a:pPr marL="171450" indent="-171450">
              <a:buFont typeface="Arial" panose="020B0604020202020204" pitchFamily="34" charset="0"/>
              <a:buChar char="•"/>
            </a:pPr>
            <a:r>
              <a:rPr lang="en-US" altLang="en-US" baseline="0" dirty="0"/>
              <a:t>Hispanic: 10%</a:t>
            </a:r>
          </a:p>
          <a:p>
            <a:pPr marL="171450" indent="-171450">
              <a:buFont typeface="Arial" panose="020B0604020202020204" pitchFamily="34" charset="0"/>
              <a:buChar char="•"/>
            </a:pPr>
            <a:r>
              <a:rPr lang="en-US" altLang="en-US" baseline="0" dirty="0"/>
              <a:t>Unknown: 0%*</a:t>
            </a:r>
            <a:endParaRPr lang="en-US" altLang="en-US" dirty="0"/>
          </a:p>
        </p:txBody>
      </p:sp>
    </p:spTree>
    <p:extLst>
      <p:ext uri="{BB962C8B-B14F-4D97-AF65-F5344CB8AC3E}">
        <p14:creationId xmlns:p14="http://schemas.microsoft.com/office/powerpoint/2010/main" val="180202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9216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D9316B6-FC40-4A99-88CA-A953ACB37098}" type="slidenum">
              <a:rPr lang="en-US" altLang="en-US" smtClean="0"/>
              <a:pPr eaLnBrk="1" hangingPunct="1">
                <a:spcBef>
                  <a:spcPct val="0"/>
                </a:spcBef>
              </a:pPr>
              <a:t>22</a:t>
            </a:fld>
            <a:endParaRPr lang="en-US" altLang="en-US" dirty="0"/>
          </a:p>
        </p:txBody>
      </p:sp>
      <p:sp>
        <p:nvSpPr>
          <p:cNvPr id="92164" name="Rectangle 2"/>
          <p:cNvSpPr>
            <a:spLocks noGrp="1" noRot="1" noChangeAspect="1" noChangeArrowheads="1" noTextEdit="1"/>
          </p:cNvSpPr>
          <p:nvPr>
            <p:ph type="sldImg"/>
          </p:nvPr>
        </p:nvSpPr>
        <p:spPr>
          <a:xfrm>
            <a:off x="717550" y="1162050"/>
            <a:ext cx="5575300" cy="3136900"/>
          </a:xfrm>
          <a:solidFill>
            <a:srgbClr val="FFFFFF"/>
          </a:solidFill>
          <a:ln/>
        </p:spPr>
      </p:sp>
      <p:sp>
        <p:nvSpPr>
          <p:cNvPr id="9216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174708" indent="-174708" defTabSz="931774">
              <a:buFont typeface="Arial" panose="020B0604020202020204" pitchFamily="34" charset="0"/>
              <a:buChar char="•"/>
              <a:defRPr/>
            </a:pPr>
            <a:r>
              <a:rPr lang="en-US" altLang="en-US" b="0" dirty="0"/>
              <a:t>Large disparities continue to exist in the rates of syphilis compared to the White, non-Hispanic population.</a:t>
            </a:r>
          </a:p>
          <a:p>
            <a:pPr marL="174708" indent="-174708" defTabSz="931774">
              <a:buFont typeface="Arial" panose="020B0604020202020204" pitchFamily="34" charset="0"/>
              <a:buChar char="•"/>
              <a:defRPr/>
            </a:pPr>
            <a:r>
              <a:rPr lang="en-US" altLang="en-US" dirty="0"/>
              <a:t>The</a:t>
            </a:r>
            <a:r>
              <a:rPr lang="en-US" altLang="en-US" baseline="0" dirty="0"/>
              <a:t> rates of primary and secondary syphilis are </a:t>
            </a:r>
            <a:r>
              <a:rPr lang="en-US" altLang="en-US" b="0" baseline="0" dirty="0"/>
              <a:t>16.5 times </a:t>
            </a:r>
            <a:r>
              <a:rPr lang="en-US" altLang="en-US" baseline="0" dirty="0"/>
              <a:t>higher in the American Indian populations than that of the White, non-Hispanic population.</a:t>
            </a:r>
            <a:endParaRPr lang="en-US" altLang="en-US" dirty="0"/>
          </a:p>
          <a:p>
            <a:pPr marL="174708" indent="-174708">
              <a:buFont typeface="Arial" panose="020B0604020202020204" pitchFamily="34" charset="0"/>
              <a:buChar char="•"/>
            </a:pPr>
            <a:r>
              <a:rPr lang="en-US" altLang="en-US" dirty="0"/>
              <a:t>The</a:t>
            </a:r>
            <a:r>
              <a:rPr lang="en-US" altLang="en-US" baseline="0" dirty="0"/>
              <a:t> rates of primary and secondary syphilis are </a:t>
            </a:r>
            <a:r>
              <a:rPr lang="en-US" altLang="en-US" b="0" baseline="0" dirty="0"/>
              <a:t>11.2 times </a:t>
            </a:r>
            <a:r>
              <a:rPr lang="en-US" altLang="en-US" baseline="0" dirty="0"/>
              <a:t>higher in the Black/African American, non-Hispanic than that of the White, non-Hispanic population.</a:t>
            </a:r>
          </a:p>
          <a:p>
            <a:pPr marL="174708" indent="-174708">
              <a:buFont typeface="Arial" panose="020B0604020202020204" pitchFamily="34" charset="0"/>
              <a:buChar char="•"/>
            </a:pPr>
            <a:r>
              <a:rPr lang="en-US" altLang="en-US" baseline="0" dirty="0"/>
              <a:t>The rates of primary and secondary syphilis in the American Indian population are 66.8 per 100,000 compared to 4.1 per 100,000 in the White, non-Hispanic population.</a:t>
            </a:r>
          </a:p>
          <a:p>
            <a:pPr marL="174708" indent="-174708" defTabSz="931774">
              <a:buFont typeface="Arial" panose="020B0604020202020204" pitchFamily="34" charset="0"/>
              <a:buChar char="•"/>
              <a:defRPr/>
            </a:pPr>
            <a:r>
              <a:rPr lang="en-US" altLang="en-US" baseline="0" dirty="0"/>
              <a:t>The rates of primary and secondary syphilis in the Black/African American, non-Hispanic population are 45.4 per 100,000 .</a:t>
            </a:r>
          </a:p>
          <a:p>
            <a:pPr marL="174708" indent="-174708" defTabSz="931774">
              <a:buFont typeface="Arial" panose="020B0604020202020204" pitchFamily="34" charset="0"/>
              <a:buChar char="•"/>
              <a:defRPr/>
            </a:pPr>
            <a:r>
              <a:rPr lang="en-US" altLang="en-US" baseline="0" dirty="0"/>
              <a:t>The rates in the Hispanic population are 14.1 per 100,000 which is 3.5 times higher than the White, non-Hispanic population.</a:t>
            </a:r>
          </a:p>
          <a:p>
            <a:pPr marL="174708" indent="-174708" defTabSz="931774" fontAlgn="base">
              <a:spcBef>
                <a:spcPct val="30000"/>
              </a:spcBef>
              <a:spcAft>
                <a:spcPct val="0"/>
              </a:spcAft>
              <a:buFont typeface="Arial" panose="020B0604020202020204" pitchFamily="34" charset="0"/>
              <a:buChar char="•"/>
              <a:defRPr/>
            </a:pPr>
            <a:r>
              <a:rPr lang="en-US" altLang="en-US" baseline="0" dirty="0"/>
              <a:t>The rates in the Asian/Pacific Islander population are 4.2 per 100,000 which is 1.0 times higher than the White, non-Hispanic population.</a:t>
            </a:r>
          </a:p>
          <a:p>
            <a:pPr eaLnBrk="1" hangingPunct="1"/>
            <a:endParaRPr lang="en-US" altLang="en-US" dirty="0"/>
          </a:p>
        </p:txBody>
      </p:sp>
    </p:spTree>
    <p:extLst>
      <p:ext uri="{BB962C8B-B14F-4D97-AF65-F5344CB8AC3E}">
        <p14:creationId xmlns:p14="http://schemas.microsoft.com/office/powerpoint/2010/main" val="3380264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192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82995B-8B5E-4984-8A13-C8FD921595C7}" type="slidenum">
              <a:rPr lang="en-US" altLang="en-US" smtClean="0"/>
              <a:pPr eaLnBrk="1" hangingPunct="1">
                <a:spcBef>
                  <a:spcPct val="0"/>
                </a:spcBef>
              </a:pPr>
              <a:t>23</a:t>
            </a:fld>
            <a:endParaRPr lang="en-US" altLang="en-US"/>
          </a:p>
        </p:txBody>
      </p:sp>
      <p:sp>
        <p:nvSpPr>
          <p:cNvPr id="81924" name="Rectangle 2"/>
          <p:cNvSpPr>
            <a:spLocks noGrp="1" noRot="1" noChangeAspect="1" noChangeArrowheads="1" noTextEdit="1"/>
          </p:cNvSpPr>
          <p:nvPr>
            <p:ph type="sldImg"/>
          </p:nvPr>
        </p:nvSpPr>
        <p:spPr>
          <a:xfrm>
            <a:off x="717550" y="1162050"/>
            <a:ext cx="5575300" cy="3136900"/>
          </a:xfrm>
          <a:ln/>
        </p:spPr>
      </p:sp>
      <p:sp>
        <p:nvSpPr>
          <p:cNvPr id="81925" name="Rectangle 3"/>
          <p:cNvSpPr>
            <a:spLocks noGrp="1" noChangeArrowheads="1"/>
          </p:cNvSpPr>
          <p:nvPr>
            <p:ph type="body" idx="1"/>
          </p:nvPr>
        </p:nvSpPr>
        <p:spPr>
          <a:noFill/>
        </p:spPr>
        <p:txBody>
          <a:bodyPr/>
          <a:lstStyle/>
          <a:p>
            <a:pPr eaLnBrk="1" hangingPunct="1"/>
            <a:r>
              <a:rPr lang="en-US" altLang="en-US" sz="1200" dirty="0"/>
              <a:t>Topic of Interest: Syphilis Among </a:t>
            </a:r>
            <a:br>
              <a:rPr lang="en-US" altLang="en-US" sz="1200" dirty="0"/>
            </a:br>
            <a:r>
              <a:rPr lang="en-US" altLang="en-US" sz="1200" dirty="0"/>
              <a:t>Females and Congenital Syphilis in Minnesota</a:t>
            </a:r>
            <a:endParaRPr lang="en-US" altLang="en-US" dirty="0"/>
          </a:p>
        </p:txBody>
      </p:sp>
    </p:spTree>
    <p:extLst>
      <p:ext uri="{BB962C8B-B14F-4D97-AF65-F5344CB8AC3E}">
        <p14:creationId xmlns:p14="http://schemas.microsoft.com/office/powerpoint/2010/main" val="124413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number of female early syphilis cases has increased dramatically over the last 10 years from 13 cases in 2011 to 345 in 2022 and 268 in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Increased 553% over the past 10 years </a:t>
            </a:r>
            <a:endParaRPr lang="en-US" dirty="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24</a:t>
            </a:fld>
            <a:endParaRPr lang="en-US"/>
          </a:p>
        </p:txBody>
      </p:sp>
    </p:spTree>
    <p:extLst>
      <p:ext uri="{BB962C8B-B14F-4D97-AF65-F5344CB8AC3E}">
        <p14:creationId xmlns:p14="http://schemas.microsoft.com/office/powerpoint/2010/main" val="1663555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Over the past 10 years total female syphilis cases have increased 508%</a:t>
            </a:r>
            <a:endParaRPr lang="en-US" dirty="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25</a:t>
            </a:fld>
            <a:endParaRPr lang="en-US"/>
          </a:p>
        </p:txBody>
      </p:sp>
    </p:spTree>
    <p:extLst>
      <p:ext uri="{BB962C8B-B14F-4D97-AF65-F5344CB8AC3E}">
        <p14:creationId xmlns:p14="http://schemas.microsoft.com/office/powerpoint/2010/main" val="1500713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806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E614C71-C0FE-403C-A641-085ECCEBCFE1}" type="slidenum">
              <a:rPr lang="en-US" altLang="en-US" smtClean="0"/>
              <a:pPr eaLnBrk="1" hangingPunct="1">
                <a:spcBef>
                  <a:spcPct val="0"/>
                </a:spcBef>
              </a:pPr>
              <a:t>26</a:t>
            </a:fld>
            <a:endParaRPr lang="en-US" altLang="en-US"/>
          </a:p>
        </p:txBody>
      </p:sp>
      <p:sp>
        <p:nvSpPr>
          <p:cNvPr id="88068" name="Rectangle 2"/>
          <p:cNvSpPr>
            <a:spLocks noGrp="1" noRot="1" noChangeAspect="1" noChangeArrowheads="1" noTextEdit="1"/>
          </p:cNvSpPr>
          <p:nvPr>
            <p:ph type="sldImg"/>
          </p:nvPr>
        </p:nvSpPr>
        <p:spPr>
          <a:xfrm>
            <a:off x="717550" y="1162050"/>
            <a:ext cx="5575300" cy="3136900"/>
          </a:xfrm>
          <a:ln/>
        </p:spPr>
      </p:sp>
      <p:sp>
        <p:nvSpPr>
          <p:cNvPr id="88069" name="Rectangle 3"/>
          <p:cNvSpPr>
            <a:spLocks noGrp="1" noChangeArrowheads="1"/>
          </p:cNvSpPr>
          <p:nvPr>
            <p:ph type="body" idx="1"/>
          </p:nvPr>
        </p:nvSpPr>
        <p:spPr>
          <a:noFill/>
        </p:spPr>
        <p:txBody>
          <a:bodyPr/>
          <a:lstStyle/>
          <a:p>
            <a:pPr marL="174708" indent="-174708">
              <a:buFont typeface="Arial" panose="020B0604020202020204" pitchFamily="34" charset="0"/>
              <a:buChar char="•"/>
            </a:pPr>
            <a:r>
              <a:rPr lang="en-US" altLang="en-US" dirty="0"/>
              <a:t>31 </a:t>
            </a:r>
            <a:r>
              <a:rPr lang="en-US" altLang="en-US" baseline="0" dirty="0"/>
              <a:t>percent of female early syphilis cases were residents of Greater Minnesota</a:t>
            </a:r>
          </a:p>
          <a:p>
            <a:pPr marL="174708" indent="-174708">
              <a:buFont typeface="Arial" panose="020B0604020202020204" pitchFamily="34" charset="0"/>
              <a:buChar char="•"/>
            </a:pPr>
            <a:r>
              <a:rPr lang="en-US" altLang="en-US" baseline="0" dirty="0"/>
              <a:t>20 percent of female early syphilis cases were residents of the Suburbs of the seven-county metro area</a:t>
            </a:r>
          </a:p>
          <a:p>
            <a:pPr marL="174708" indent="-174708">
              <a:buFont typeface="Arial" panose="020B0604020202020204" pitchFamily="34" charset="0"/>
              <a:buChar char="•"/>
            </a:pPr>
            <a:r>
              <a:rPr lang="en-US" altLang="en-US" baseline="0" dirty="0"/>
              <a:t>33 percent were City of Minneapolis residents, and 16 percent were St. Paul residents.</a:t>
            </a:r>
            <a:endParaRPr lang="en-US" altLang="en-US" dirty="0"/>
          </a:p>
          <a:p>
            <a:pPr eaLnBrk="1" hangingPunct="1"/>
            <a:endParaRPr lang="en-US" altLang="en-US" dirty="0"/>
          </a:p>
        </p:txBody>
      </p:sp>
    </p:spTree>
    <p:extLst>
      <p:ext uri="{BB962C8B-B14F-4D97-AF65-F5344CB8AC3E}">
        <p14:creationId xmlns:p14="http://schemas.microsoft.com/office/powerpoint/2010/main" val="1498592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9113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1FE59CE-AEAE-4FF7-89B3-21CB0B16B35F}" type="slidenum">
              <a:rPr lang="en-US" altLang="en-US" smtClean="0"/>
              <a:pPr eaLnBrk="1" hangingPunct="1">
                <a:spcBef>
                  <a:spcPct val="0"/>
                </a:spcBef>
              </a:pPr>
              <a:t>27</a:t>
            </a:fld>
            <a:endParaRPr lang="en-US" altLang="en-US"/>
          </a:p>
        </p:txBody>
      </p:sp>
      <p:sp>
        <p:nvSpPr>
          <p:cNvPr id="91140" name="Rectangle 2"/>
          <p:cNvSpPr>
            <a:spLocks noGrp="1" noRot="1" noChangeAspect="1" noChangeArrowheads="1" noTextEdit="1"/>
          </p:cNvSpPr>
          <p:nvPr>
            <p:ph type="sldImg"/>
          </p:nvPr>
        </p:nvSpPr>
        <p:spPr>
          <a:xfrm>
            <a:off x="717550" y="1162050"/>
            <a:ext cx="5575300" cy="3136900"/>
          </a:xfrm>
          <a:ln/>
        </p:spPr>
      </p:sp>
      <p:sp>
        <p:nvSpPr>
          <p:cNvPr id="91141"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There</a:t>
            </a:r>
            <a:r>
              <a:rPr lang="en-US" altLang="en-US" baseline="0" dirty="0"/>
              <a:t> are large disparities in women with syphilis. 19% of all early syphilis cases in females are found in the American Indian population and 29% in the Black, African American population. </a:t>
            </a:r>
            <a:endParaRPr lang="en-US" altLang="en-US" dirty="0"/>
          </a:p>
          <a:p>
            <a:pPr eaLnBrk="1" hangingPunct="1"/>
            <a:endParaRPr lang="en-US" altLang="en-US" dirty="0"/>
          </a:p>
          <a:p>
            <a:pPr eaLnBrk="1" hangingPunct="1"/>
            <a:r>
              <a:rPr lang="en-US" altLang="en-US" dirty="0"/>
              <a:t>Data:</a:t>
            </a:r>
          </a:p>
          <a:p>
            <a:pPr marL="171450" indent="-171450" eaLnBrk="1" hangingPunct="1">
              <a:buFont typeface="Arial" panose="020B0604020202020204" pitchFamily="34" charset="0"/>
              <a:buChar char="•"/>
            </a:pPr>
            <a:r>
              <a:rPr lang="en-US" altLang="en-US" dirty="0"/>
              <a:t>White, non-Hispanic: 35%</a:t>
            </a:r>
          </a:p>
          <a:p>
            <a:pPr marL="171450" indent="-171450" eaLnBrk="1" hangingPunct="1">
              <a:buFont typeface="Arial" panose="020B0604020202020204" pitchFamily="34" charset="0"/>
              <a:buChar char="•"/>
            </a:pPr>
            <a:r>
              <a:rPr lang="en-US" altLang="en-US" dirty="0"/>
              <a:t>Black, non-Hispanic: 29%</a:t>
            </a:r>
          </a:p>
          <a:p>
            <a:pPr marL="171450" indent="-171450" eaLnBrk="1" hangingPunct="1">
              <a:buFont typeface="Arial" panose="020B0604020202020204" pitchFamily="34" charset="0"/>
              <a:buChar char="•"/>
            </a:pPr>
            <a:r>
              <a:rPr lang="en-US" altLang="en-US" dirty="0"/>
              <a:t>American Indian: 19%</a:t>
            </a:r>
          </a:p>
          <a:p>
            <a:pPr marL="171450" indent="-171450" eaLnBrk="1" hangingPunct="1">
              <a:buFont typeface="Arial" panose="020B0604020202020204" pitchFamily="34" charset="0"/>
              <a:buChar char="•"/>
            </a:pPr>
            <a:r>
              <a:rPr lang="en-US" altLang="en-US" dirty="0"/>
              <a:t>Asian/PI: 2%</a:t>
            </a:r>
          </a:p>
          <a:p>
            <a:pPr marL="171450" indent="-171450" eaLnBrk="1" hangingPunct="1">
              <a:buFont typeface="Arial" panose="020B0604020202020204" pitchFamily="34" charset="0"/>
              <a:buChar char="•"/>
            </a:pPr>
            <a:r>
              <a:rPr lang="en-US" altLang="en-US" dirty="0"/>
              <a:t>Hispanic: 6%</a:t>
            </a:r>
          </a:p>
          <a:p>
            <a:pPr marL="171450" indent="-171450" eaLnBrk="1" hangingPunct="1">
              <a:buFont typeface="Arial" panose="020B0604020202020204" pitchFamily="34" charset="0"/>
              <a:buChar char="•"/>
            </a:pPr>
            <a:r>
              <a:rPr lang="en-US" altLang="en-US" dirty="0"/>
              <a:t>Other/more than one race: 8%</a:t>
            </a:r>
          </a:p>
        </p:txBody>
      </p:sp>
    </p:spTree>
    <p:extLst>
      <p:ext uri="{BB962C8B-B14F-4D97-AF65-F5344CB8AC3E}">
        <p14:creationId xmlns:p14="http://schemas.microsoft.com/office/powerpoint/2010/main" val="23096667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Minnesota, the</a:t>
            </a:r>
            <a:r>
              <a:rPr lang="en-US" baseline="0" dirty="0"/>
              <a:t> number and rate of congenital syphilis cases among infants has increased in 2023 compared to 2022. Overall, the rate has increased over the past five years from a rate of 32.3 per 100,000 live births in 2019 to 47.6 per 100,000 live births in 2023. </a:t>
            </a:r>
          </a:p>
          <a:p>
            <a:endParaRPr lang="en-US" dirty="0"/>
          </a:p>
          <a:p>
            <a:pPr marL="171450" indent="-171450">
              <a:buFont typeface="Arial" panose="020B0604020202020204" pitchFamily="34" charset="0"/>
              <a:buChar char="•"/>
            </a:pPr>
            <a:r>
              <a:rPr lang="en-US" dirty="0"/>
              <a:t>Syphilis may be passed from a pregnant person to the</a:t>
            </a:r>
            <a:r>
              <a:rPr lang="en-US" baseline="0" dirty="0"/>
              <a:t> unborn baby through the placenta. The infection can cause miscarriages and stillbirths, and infants born with congenital syphilis can suffer a variety of serious health problems, including deformities, seizures, anemia and jaundice. </a:t>
            </a:r>
          </a:p>
          <a:p>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CDC reported that more than 3,700 congenital syphilis cases were reported in 2022, reflecting an alarming 937 percent increase in the past decade</a:t>
            </a:r>
            <a:r>
              <a:rPr lang="en-US" dirty="0"/>
              <a:t>.</a:t>
            </a:r>
          </a:p>
          <a:p>
            <a:pPr marL="171450" indent="-171450">
              <a:buFont typeface="Arial" panose="020B0604020202020204" pitchFamily="34" charset="0"/>
              <a:buChar char="•"/>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28</a:t>
            </a:fld>
            <a:endParaRPr lang="en-US"/>
          </a:p>
        </p:txBody>
      </p:sp>
    </p:spTree>
    <p:extLst>
      <p:ext uri="{BB962C8B-B14F-4D97-AF65-F5344CB8AC3E}">
        <p14:creationId xmlns:p14="http://schemas.microsoft.com/office/powerpoint/2010/main" val="3306786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t>Over the past decade syphilis has increased </a:t>
            </a:r>
            <a:r>
              <a:rPr lang="en-US" sz="1200" b="1" dirty="0">
                <a:solidFill>
                  <a:schemeClr val="tx2"/>
                </a:solidFill>
              </a:rPr>
              <a:t>1,275% among females aged 15-44</a:t>
            </a:r>
            <a:endParaRPr lang="en-US" b="1" dirty="0"/>
          </a:p>
        </p:txBody>
      </p:sp>
      <p:sp>
        <p:nvSpPr>
          <p:cNvPr id="4" name="Slide Number Placeholder 3"/>
          <p:cNvSpPr>
            <a:spLocks noGrp="1"/>
          </p:cNvSpPr>
          <p:nvPr>
            <p:ph type="sldNum" sz="quarter" idx="10"/>
          </p:nvPr>
        </p:nvSpPr>
        <p:spPr/>
        <p:txBody>
          <a:bodyPr/>
          <a:lstStyle/>
          <a:p>
            <a:fld id="{DE04DE7C-65D2-4C1F-BFF6-2FC5449BA8E1}" type="slidenum">
              <a:rPr lang="en-US" smtClean="0"/>
              <a:t>29</a:t>
            </a:fld>
            <a:endParaRPr lang="en-US"/>
          </a:p>
        </p:txBody>
      </p:sp>
    </p:spTree>
    <p:extLst>
      <p:ext uri="{BB962C8B-B14F-4D97-AF65-F5344CB8AC3E}">
        <p14:creationId xmlns:p14="http://schemas.microsoft.com/office/powerpoint/2010/main" val="24359524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192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82995B-8B5E-4984-8A13-C8FD921595C7}" type="slidenum">
              <a:rPr lang="en-US" altLang="en-US" smtClean="0"/>
              <a:pPr eaLnBrk="1" hangingPunct="1">
                <a:spcBef>
                  <a:spcPct val="0"/>
                </a:spcBef>
              </a:pPr>
              <a:t>30</a:t>
            </a:fld>
            <a:endParaRPr lang="en-US" altLang="en-US"/>
          </a:p>
        </p:txBody>
      </p:sp>
      <p:sp>
        <p:nvSpPr>
          <p:cNvPr id="81924" name="Rectangle 2"/>
          <p:cNvSpPr>
            <a:spLocks noGrp="1" noRot="1" noChangeAspect="1" noChangeArrowheads="1" noTextEdit="1"/>
          </p:cNvSpPr>
          <p:nvPr>
            <p:ph type="sldImg"/>
          </p:nvPr>
        </p:nvSpPr>
        <p:spPr>
          <a:xfrm>
            <a:off x="717550" y="1162050"/>
            <a:ext cx="5575300" cy="3136900"/>
          </a:xfrm>
          <a:ln/>
        </p:spPr>
      </p:sp>
      <p:sp>
        <p:nvSpPr>
          <p:cNvPr id="81925" name="Rectangle 3"/>
          <p:cNvSpPr>
            <a:spLocks noGrp="1" noChangeArrowheads="1"/>
          </p:cNvSpPr>
          <p:nvPr>
            <p:ph type="body" idx="1"/>
          </p:nvPr>
        </p:nvSpPr>
        <p:spPr>
          <a:noFill/>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Topic of Interest: Early Syphilis Among Men Who Have Sex With Men in Minnesota.</a:t>
            </a:r>
            <a:endParaRPr lang="en-US" alt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Men who have sex with men (MSM) make up the majority of the Male</a:t>
            </a:r>
            <a:r>
              <a:rPr lang="en-US" altLang="en-US" baseline="0" dirty="0"/>
              <a:t> early syphilis cases.  </a:t>
            </a:r>
          </a:p>
          <a:p>
            <a:pPr eaLnBrk="1" hangingPunct="1"/>
            <a:endParaRPr lang="en-US" altLang="en-US" dirty="0"/>
          </a:p>
        </p:txBody>
      </p:sp>
    </p:spTree>
    <p:extLst>
      <p:ext uri="{BB962C8B-B14F-4D97-AF65-F5344CB8AC3E}">
        <p14:creationId xmlns:p14="http://schemas.microsoft.com/office/powerpoint/2010/main" val="2887523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800" dirty="0"/>
              <a:t>Factors that impact the completeness and accuracy of </a:t>
            </a:r>
            <a:r>
              <a:rPr lang="en-US" sz="2800" dirty="0" err="1"/>
              <a:t>sti</a:t>
            </a:r>
            <a:r>
              <a:rPr lang="en-US" sz="2800" dirty="0"/>
              <a:t> data include:</a:t>
            </a:r>
          </a:p>
          <a:p>
            <a:r>
              <a:rPr lang="en-US" sz="2200" dirty="0">
                <a:solidFill>
                  <a:schemeClr val="tx1">
                    <a:lumMod val="75000"/>
                    <a:lumOff val="25000"/>
                  </a:schemeClr>
                </a:solidFill>
              </a:rPr>
              <a:t>Level of </a:t>
            </a:r>
            <a:r>
              <a:rPr lang="en-US" sz="2200" dirty="0" err="1">
                <a:solidFill>
                  <a:schemeClr val="tx1">
                    <a:lumMod val="75000"/>
                    <a:lumOff val="25000"/>
                  </a:schemeClr>
                </a:solidFill>
              </a:rPr>
              <a:t>sti</a:t>
            </a:r>
            <a:r>
              <a:rPr lang="en-US" sz="2200" dirty="0">
                <a:solidFill>
                  <a:schemeClr val="tx1">
                    <a:lumMod val="75000"/>
                    <a:lumOff val="25000"/>
                  </a:schemeClr>
                </a:solidFill>
              </a:rPr>
              <a:t> screening by healthcare providers, individual test-seeking behavior, sensitivity of diagnostic tests, compliance with case reporting, completeness of case reporting, timeliness of case reporting.</a:t>
            </a:r>
          </a:p>
          <a:p>
            <a:r>
              <a:rPr lang="en-US" sz="2800" dirty="0"/>
              <a:t>Increases and decreases in </a:t>
            </a:r>
            <a:r>
              <a:rPr lang="en-US" sz="2800" dirty="0" err="1"/>
              <a:t>sti</a:t>
            </a:r>
            <a:r>
              <a:rPr lang="en-US" sz="2800" dirty="0"/>
              <a:t> rates can be due to actual changes in disease occurrence and/or changes in one or more of the above factors.</a:t>
            </a:r>
          </a:p>
          <a:p>
            <a:r>
              <a:rPr lang="en-US" sz="2800" dirty="0"/>
              <a:t>COVID-19 lockdowns likely played a role in the number of cases reported/diagnosed during the COVID-19 pandemic years</a:t>
            </a:r>
          </a:p>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4</a:t>
            </a:fld>
            <a:endParaRPr lang="en-US" dirty="0"/>
          </a:p>
        </p:txBody>
      </p:sp>
    </p:spTree>
    <p:extLst>
      <p:ext uri="{BB962C8B-B14F-4D97-AF65-F5344CB8AC3E}">
        <p14:creationId xmlns:p14="http://schemas.microsoft.com/office/powerpoint/2010/main" val="38286696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10342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EC7A59C-E4F0-4ECA-993F-A5A7FFC38C3A}" type="slidenum">
              <a:rPr lang="en-US" altLang="en-US" smtClean="0"/>
              <a:pPr eaLnBrk="1" hangingPunct="1">
                <a:spcBef>
                  <a:spcPct val="0"/>
                </a:spcBef>
              </a:pPr>
              <a:t>31</a:t>
            </a:fld>
            <a:endParaRPr lang="en-US" altLang="en-US"/>
          </a:p>
        </p:txBody>
      </p:sp>
      <p:sp>
        <p:nvSpPr>
          <p:cNvPr id="103428" name="Rectangle 2"/>
          <p:cNvSpPr>
            <a:spLocks noGrp="1" noRot="1" noChangeAspect="1" noChangeArrowheads="1" noTextEdit="1"/>
          </p:cNvSpPr>
          <p:nvPr>
            <p:ph type="sldImg"/>
          </p:nvPr>
        </p:nvSpPr>
        <p:spPr>
          <a:xfrm>
            <a:off x="717550" y="1162050"/>
            <a:ext cx="5575300" cy="3136900"/>
          </a:xfrm>
          <a:ln/>
        </p:spPr>
      </p:sp>
      <p:sp>
        <p:nvSpPr>
          <p:cNvPr id="103429" name="Rectangle 3"/>
          <p:cNvSpPr>
            <a:spLocks noGrp="1" noChangeArrowheads="1"/>
          </p:cNvSpPr>
          <p:nvPr>
            <p:ph type="body" idx="1"/>
          </p:nvPr>
        </p:nvSpPr>
        <p:spPr>
          <a:noFill/>
        </p:spPr>
        <p:txBody>
          <a:bodyPr/>
          <a:lstStyle/>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Early syphilis,</a:t>
            </a:r>
            <a:r>
              <a:rPr lang="en-US" altLang="en-US" baseline="0" dirty="0"/>
              <a:t> includes not only primary and secondary syphilis, but all new syphilis acquired in the past year.</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Of all early syphilis cases,</a:t>
            </a:r>
            <a:r>
              <a:rPr lang="en-US" altLang="en-US" baseline="0" dirty="0"/>
              <a:t> 69 percent were among people whose current gender was reported as male.</a:t>
            </a:r>
            <a:endParaRPr lang="en-US" altLang="en-US" sz="1200" dirty="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Men who have sex with men (MSM) account for 53% of all</a:t>
            </a:r>
            <a:r>
              <a:rPr lang="en-US" altLang="en-US" sz="1200" baseline="0" dirty="0"/>
              <a:t> early syphilis</a:t>
            </a:r>
            <a:r>
              <a:rPr lang="en-US" altLang="en-US" sz="1200" dirty="0"/>
              <a:t> cases among men.</a:t>
            </a:r>
          </a:p>
          <a:p>
            <a:pPr marL="174708" indent="-174708">
              <a:buFont typeface="Arial" panose="020B0604020202020204" pitchFamily="34" charset="0"/>
              <a:buChar char="•"/>
            </a:pPr>
            <a:endParaRPr lang="en-US" altLang="en-US" dirty="0"/>
          </a:p>
        </p:txBody>
      </p:sp>
    </p:spTree>
    <p:extLst>
      <p:ext uri="{BB962C8B-B14F-4D97-AF65-F5344CB8AC3E}">
        <p14:creationId xmlns:p14="http://schemas.microsoft.com/office/powerpoint/2010/main" val="16970171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 average age of MSM with early syphilis is 39</a:t>
            </a:r>
            <a:r>
              <a:rPr lang="en-US" baseline="0" dirty="0"/>
              <a:t> years of age.</a:t>
            </a:r>
          </a:p>
          <a:p>
            <a:pPr marL="174708" indent="-174708">
              <a:buFont typeface="Arial" panose="020B0604020202020204" pitchFamily="34" charset="0"/>
              <a:buChar char="•"/>
            </a:pPr>
            <a:r>
              <a:rPr lang="en-US" baseline="0" dirty="0"/>
              <a:t>Ages ranged from 18–70 years of age</a:t>
            </a:r>
          </a:p>
          <a:p>
            <a:pPr marL="174708" indent="-174708">
              <a:buFont typeface="Arial" panose="020B0604020202020204" pitchFamily="34" charset="0"/>
              <a:buChar char="•"/>
            </a:pPr>
            <a:r>
              <a:rPr lang="en-US" baseline="0" dirty="0"/>
              <a:t>The 30-34 year old age group had the highest number of cases at 67</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49% of early syphilis cases are among MSM are in the 25-39 age groups.</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dirty="0"/>
              <a:t>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10-14: 0 cases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15-19: 11 cases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20-24: 30 cases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25-29: 41 cases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30-34: 67 cases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35-39: 61 cases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40-44: 41 cases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45-49: 17 cases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50-54: 22 cases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55+: 52 cases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343 total early syphilis cases among MSM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Mean age: 39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Range: 17-70 years</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E54B842-5667-4C31-BF87-D49B7636FE1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8211376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 average age of Early Non MSM with early syphilis is 36</a:t>
            </a:r>
            <a:r>
              <a:rPr lang="en-US" baseline="0" dirty="0"/>
              <a:t> years of age.</a:t>
            </a:r>
          </a:p>
          <a:p>
            <a:pPr marL="174708" indent="-174708">
              <a:buFont typeface="Arial" panose="020B0604020202020204" pitchFamily="34" charset="0"/>
              <a:buChar char="•"/>
            </a:pPr>
            <a:r>
              <a:rPr lang="en-US" baseline="0" dirty="0"/>
              <a:t>Ages ranged from 13–72 years of age</a:t>
            </a:r>
          </a:p>
          <a:p>
            <a:pPr marL="174708" indent="-174708">
              <a:buFont typeface="Arial" panose="020B0604020202020204" pitchFamily="34" charset="0"/>
              <a:buChar char="•"/>
            </a:pPr>
            <a:r>
              <a:rPr lang="en-US" baseline="0" dirty="0"/>
              <a:t>The 30-34 year old age group had the highest number of cases at 112</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64% of early syphilis cases are among MSM are in the 25-39 age groups.</a:t>
            </a:r>
          </a:p>
          <a:p>
            <a:pPr marL="174708" indent="-174708">
              <a:buFont typeface="Arial" panose="020B0604020202020204" pitchFamily="34" charset="0"/>
              <a:buChar char="•"/>
            </a:pPr>
            <a:endParaRPr lang="en-US" dirty="0"/>
          </a:p>
          <a:p>
            <a:pPr marL="0" indent="0">
              <a:buFont typeface="Arial" panose="020B0604020202020204" pitchFamily="34" charset="0"/>
              <a:buNone/>
            </a:pPr>
            <a:r>
              <a:rPr lang="en-US" dirty="0"/>
              <a:t>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10-14: 2 cases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15-19: 23 cases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20-24: 68 cases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25-29: 75 cases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30-34: 112 cases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35-39: 97 cases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40-44: 56 cases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45-49: 32 cases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50-54: 23 cases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55+: 58 cases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546 total early syphilis cases among MSM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Mean age: 36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Range: 13-72 years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E54B842-5667-4C31-BF87-D49B7636FE1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616665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 average age of MSM with early syphilis is 39</a:t>
            </a:r>
            <a:r>
              <a:rPr lang="en-US" baseline="0" dirty="0"/>
              <a:t> years of age.</a:t>
            </a:r>
          </a:p>
          <a:p>
            <a:pPr marL="174708" indent="-174708">
              <a:buFont typeface="Arial" panose="020B0604020202020204" pitchFamily="34" charset="0"/>
              <a:buChar char="•"/>
            </a:pPr>
            <a:r>
              <a:rPr lang="en-US" baseline="0" dirty="0"/>
              <a:t>Ages ranged from 18–70 years of age</a:t>
            </a:r>
          </a:p>
          <a:p>
            <a:pPr marL="174708" indent="-174708">
              <a:buFont typeface="Arial" panose="020B0604020202020204" pitchFamily="34" charset="0"/>
              <a:buChar char="•"/>
            </a:pPr>
            <a:r>
              <a:rPr lang="en-US" baseline="0" dirty="0"/>
              <a:t>The 30-34 year old age group had the highest number of cases at 65</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49% of early syphilis cases are among MSM are in the 25-39 age groups.</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E54B842-5667-4C31-BF87-D49B7636FE15}"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0852275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18% percent of all early syphilis cases were co-infected with HIV.</a:t>
            </a:r>
          </a:p>
          <a:p>
            <a:pPr marL="174708" indent="-174708">
              <a:buFont typeface="Arial" panose="020B0604020202020204" pitchFamily="34" charset="0"/>
              <a:buChar char="•"/>
            </a:pPr>
            <a:r>
              <a:rPr lang="en-US" dirty="0"/>
              <a:t>49% percent of all MSM early syphilis cases were</a:t>
            </a:r>
            <a:r>
              <a:rPr lang="en-US" baseline="0" dirty="0"/>
              <a:t> co-infected with HIV.</a:t>
            </a:r>
          </a:p>
        </p:txBody>
      </p:sp>
      <p:sp>
        <p:nvSpPr>
          <p:cNvPr id="4" name="Slide Number Placeholder 3"/>
          <p:cNvSpPr>
            <a:spLocks noGrp="1"/>
          </p:cNvSpPr>
          <p:nvPr>
            <p:ph type="sldNum" sz="quarter" idx="10"/>
          </p:nvPr>
        </p:nvSpPr>
        <p:spPr/>
        <p:txBody>
          <a:bodyPr/>
          <a:lstStyle/>
          <a:p>
            <a:fld id="{2E54B842-5667-4C31-BF87-D49B7636FE15}"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7355850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10342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EC7A59C-E4F0-4ECA-993F-A5A7FFC38C3A}" type="slidenum">
              <a:rPr lang="en-US" altLang="en-US" smtClean="0"/>
              <a:pPr eaLnBrk="1" hangingPunct="1">
                <a:spcBef>
                  <a:spcPct val="0"/>
                </a:spcBef>
              </a:pPr>
              <a:t>36</a:t>
            </a:fld>
            <a:endParaRPr lang="en-US" altLang="en-US"/>
          </a:p>
        </p:txBody>
      </p:sp>
      <p:sp>
        <p:nvSpPr>
          <p:cNvPr id="103428" name="Rectangle 2"/>
          <p:cNvSpPr>
            <a:spLocks noGrp="1" noRot="1" noChangeAspect="1" noChangeArrowheads="1" noTextEdit="1"/>
          </p:cNvSpPr>
          <p:nvPr>
            <p:ph type="sldImg"/>
          </p:nvPr>
        </p:nvSpPr>
        <p:spPr>
          <a:xfrm>
            <a:off x="717550" y="1162050"/>
            <a:ext cx="5575300" cy="3136900"/>
          </a:xfrm>
          <a:ln/>
        </p:spPr>
      </p:sp>
      <p:sp>
        <p:nvSpPr>
          <p:cNvPr id="103429" name="Rectangle 3"/>
          <p:cNvSpPr>
            <a:spLocks noGrp="1" noChangeArrowheads="1"/>
          </p:cNvSpPr>
          <p:nvPr>
            <p:ph type="body" idx="1"/>
          </p:nvPr>
        </p:nvSpPr>
        <p:spPr>
          <a:noFill/>
        </p:spPr>
        <p:txBody>
          <a:bodyPr/>
          <a:lstStyle/>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Early syphilis,</a:t>
            </a:r>
            <a:r>
              <a:rPr lang="en-US" altLang="en-US" baseline="0" dirty="0"/>
              <a:t> includes not only primary and secondary syphilis, but all new syphilis acquired in the past year.</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Of all early syphilis cases,</a:t>
            </a:r>
            <a:r>
              <a:rPr lang="en-US" altLang="en-US" baseline="0" dirty="0"/>
              <a:t> 69 percent were among people whose current gender was reported as male.</a:t>
            </a:r>
            <a:endParaRPr lang="en-US" altLang="en-US" sz="1200" dirty="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Men who have sex with men (MSM) account for 53% of all</a:t>
            </a:r>
            <a:r>
              <a:rPr lang="en-US" altLang="en-US" sz="1200" baseline="0" dirty="0"/>
              <a:t> early syphilis</a:t>
            </a:r>
            <a:r>
              <a:rPr lang="en-US" altLang="en-US" sz="1200" dirty="0"/>
              <a:t> cases among men.</a:t>
            </a:r>
          </a:p>
          <a:p>
            <a:pPr marL="174708" indent="-174708">
              <a:buFont typeface="Arial" panose="020B0604020202020204" pitchFamily="34" charset="0"/>
              <a:buChar char="•"/>
            </a:pPr>
            <a:endParaRPr lang="en-US" altLang="en-US" dirty="0"/>
          </a:p>
        </p:txBody>
      </p:sp>
    </p:spTree>
    <p:extLst>
      <p:ext uri="{BB962C8B-B14F-4D97-AF65-F5344CB8AC3E}">
        <p14:creationId xmlns:p14="http://schemas.microsoft.com/office/powerpoint/2010/main" val="17228463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en-US" altLang="en-US" dirty="0">
                <a:solidFill>
                  <a:prstClr val="black"/>
                </a:solidFill>
              </a:rPr>
              <a:t>Minnesota Department of Health</a:t>
            </a:r>
          </a:p>
        </p:txBody>
      </p:sp>
      <p:sp>
        <p:nvSpPr>
          <p:cNvPr id="8704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CB14E50F-00E5-49FF-AAA6-A40BACBCEC12}" type="slidenum">
              <a:rPr lang="en-US" altLang="en-US">
                <a:solidFill>
                  <a:prstClr val="black"/>
                </a:solidFill>
              </a:rPr>
              <a:pPr eaLnBrk="1" hangingPunct="1">
                <a:spcBef>
                  <a:spcPct val="0"/>
                </a:spcBef>
                <a:defRPr/>
              </a:pPr>
              <a:t>37</a:t>
            </a:fld>
            <a:endParaRPr lang="en-US" altLang="en-US" dirty="0">
              <a:solidFill>
                <a:prstClr val="black"/>
              </a:solidFill>
            </a:endParaRPr>
          </a:p>
        </p:txBody>
      </p:sp>
      <p:sp>
        <p:nvSpPr>
          <p:cNvPr id="87044" name="Rectangle 2"/>
          <p:cNvSpPr>
            <a:spLocks noGrp="1" noRot="1" noChangeAspect="1" noChangeArrowheads="1" noTextEdit="1"/>
          </p:cNvSpPr>
          <p:nvPr>
            <p:ph type="sldImg"/>
          </p:nvPr>
        </p:nvSpPr>
        <p:spPr>
          <a:xfrm>
            <a:off x="717550" y="1162050"/>
            <a:ext cx="5575300" cy="3136900"/>
          </a:xfrm>
          <a:ln/>
        </p:spPr>
      </p:sp>
      <p:sp>
        <p:nvSpPr>
          <p:cNvPr id="87045"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MS Mincho" panose="02020609040205080304" pitchFamily="49" charset="-128"/>
                <a:cs typeface="Arial" panose="020B0604020202020204" pitchFamily="34" charset="0"/>
              </a:rPr>
              <a:t>Cases of reported gonorrhea saw the greatest decrease of 16 percent. 9,671 in 2021 compared to 8,161 in 2022. </a:t>
            </a:r>
            <a:endParaRPr lang="en-US" sz="1800" dirty="0">
              <a:effectLst/>
              <a:latin typeface="Times New Roman" panose="02020603050405020304" pitchFamily="18" charset="0"/>
              <a:ea typeface="MS Mincho" panose="02020609040205080304" pitchFamily="49" charset="-128"/>
            </a:endParaRPr>
          </a:p>
          <a:p>
            <a:pPr eaLnBrk="1" hangingPunct="1"/>
            <a:endParaRPr lang="en-US" altLang="en-US" dirty="0"/>
          </a:p>
        </p:txBody>
      </p:sp>
    </p:spTree>
    <p:extLst>
      <p:ext uri="{BB962C8B-B14F-4D97-AF65-F5344CB8AC3E}">
        <p14:creationId xmlns:p14="http://schemas.microsoft.com/office/powerpoint/2010/main" val="12381502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a:t>T</a:t>
            </a:r>
            <a:r>
              <a:rPr lang="en-US" altLang="en-US" dirty="0"/>
              <a:t>he rate</a:t>
            </a:r>
            <a:r>
              <a:rPr lang="en-US" altLang="en-US" baseline="0" dirty="0"/>
              <a:t> of gonorrhea in MN was 135 per 100,000. This is a rate decrease of 5% from 2022.</a:t>
            </a:r>
            <a:endParaRPr lang="en-US" baseline="0" dirty="0"/>
          </a:p>
          <a:p>
            <a:pPr marL="174708" indent="-174708">
              <a:buFont typeface="Arial" panose="020B0604020202020204" pitchFamily="34" charset="0"/>
              <a:buChar char="•"/>
            </a:pPr>
            <a:r>
              <a:rPr lang="en-US" baseline="0" dirty="0"/>
              <a:t>The city of Minneapolis continues to have the highest rates of gonorrhea at 639 per 100,000, followed by the city of St. Paul at 440 per 100,000, the suburban area (7-county metro excluding Minneapolis &amp; St. Paul) at 99 per 100,000 and Greater Minnesota at 49 per 100,000.</a:t>
            </a:r>
          </a:p>
          <a:p>
            <a:pPr marL="174708" indent="-174708">
              <a:buFont typeface="Arial" panose="020B0604020202020204" pitchFamily="34" charset="0"/>
              <a:buChar char="•"/>
            </a:pPr>
            <a:r>
              <a:rPr lang="en-US" baseline="0" dirty="0"/>
              <a:t>The rates of gonorrhea decreased in all areas across Minnesota.</a:t>
            </a:r>
          </a:p>
          <a:p>
            <a:endParaRPr lang="en-US" dirty="0"/>
          </a:p>
        </p:txBody>
      </p:sp>
      <p:sp>
        <p:nvSpPr>
          <p:cNvPr id="4" name="Slide Number Placeholder 3"/>
          <p:cNvSpPr>
            <a:spLocks noGrp="1"/>
          </p:cNvSpPr>
          <p:nvPr>
            <p:ph type="sldNum" sz="quarter" idx="10"/>
          </p:nvPr>
        </p:nvSpPr>
        <p:spPr/>
        <p:txBody>
          <a:bodyPr/>
          <a:lstStyle/>
          <a:p>
            <a:fld id="{297702AC-442C-4516-9E7B-3AFB0888E135}" type="slidenum">
              <a:rPr lang="en-US" smtClean="0"/>
              <a:t>38</a:t>
            </a:fld>
            <a:endParaRPr lang="en-US" dirty="0"/>
          </a:p>
        </p:txBody>
      </p:sp>
    </p:spTree>
    <p:extLst>
      <p:ext uri="{BB962C8B-B14F-4D97-AF65-F5344CB8AC3E}">
        <p14:creationId xmlns:p14="http://schemas.microsoft.com/office/powerpoint/2010/main" val="10032330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altLang="en-US" baseline="0" dirty="0"/>
              <a:t>All parts of Minnesota are affected by gonorrhea.  The cities of Minneapolis and St. Paul reported 48% of the cases; followed by 31% in the Suburban area surrounding the cities, and 16% in Greater Minnesota.</a:t>
            </a:r>
            <a:endParaRPr lang="en-US" altLang="en-US" dirty="0"/>
          </a:p>
          <a:p>
            <a:pPr defTabSz="931774">
              <a:defRPr/>
            </a:pPr>
            <a:endParaRPr lang="en-US" dirty="0"/>
          </a:p>
        </p:txBody>
      </p:sp>
      <p:sp>
        <p:nvSpPr>
          <p:cNvPr id="4" name="Slide Number Placeholder 3"/>
          <p:cNvSpPr>
            <a:spLocks noGrp="1"/>
          </p:cNvSpPr>
          <p:nvPr>
            <p:ph type="sldNum" sz="quarter" idx="10"/>
          </p:nvPr>
        </p:nvSpPr>
        <p:spPr/>
        <p:txBody>
          <a:bodyPr/>
          <a:lstStyle/>
          <a:p>
            <a:pPr defTabSz="931774">
              <a:defRPr/>
            </a:pPr>
            <a:fld id="{F9F08466-AEA7-4FC0-9459-6A32F61DA297}" type="slidenum">
              <a:rPr lang="en-US">
                <a:solidFill>
                  <a:prstClr val="black"/>
                </a:solidFill>
                <a:latin typeface="NeueHaasGroteskText Std" panose="020B0504020202020204" pitchFamily="34" charset="0"/>
              </a:rPr>
              <a:pPr defTabSz="931774">
                <a:defRPr/>
              </a:pPr>
              <a:t>39</a:t>
            </a:fld>
            <a:endParaRPr lang="en-US" dirty="0">
              <a:solidFill>
                <a:prstClr val="black"/>
              </a:solidFill>
              <a:latin typeface="NeueHaasGroteskText Std" panose="020B0504020202020204" pitchFamily="34" charset="0"/>
            </a:endParaRPr>
          </a:p>
        </p:txBody>
      </p:sp>
    </p:spTree>
    <p:extLst>
      <p:ext uri="{BB962C8B-B14F-4D97-AF65-F5344CB8AC3E}">
        <p14:creationId xmlns:p14="http://schemas.microsoft.com/office/powerpoint/2010/main" val="21092358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294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9BDA537-4708-417E-856F-851585837997}" type="slidenum">
              <a:rPr lang="en-US" altLang="en-US" smtClean="0"/>
              <a:pPr eaLnBrk="1" hangingPunct="1">
                <a:spcBef>
                  <a:spcPct val="0"/>
                </a:spcBef>
              </a:pPr>
              <a:t>40</a:t>
            </a:fld>
            <a:endParaRPr lang="en-US" altLang="en-US" dirty="0"/>
          </a:p>
        </p:txBody>
      </p:sp>
      <p:sp>
        <p:nvSpPr>
          <p:cNvPr id="82948" name="Rectangle 2"/>
          <p:cNvSpPr>
            <a:spLocks noGrp="1" noRot="1" noChangeAspect="1" noChangeArrowheads="1" noTextEdit="1"/>
          </p:cNvSpPr>
          <p:nvPr>
            <p:ph type="sldImg"/>
          </p:nvPr>
        </p:nvSpPr>
        <p:spPr>
          <a:solidFill>
            <a:srgbClr val="FFFFFF"/>
          </a:solidFill>
          <a:ln/>
        </p:spPr>
      </p:sp>
      <p:sp>
        <p:nvSpPr>
          <p:cNvPr id="8294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defTabSz="931774">
              <a:buFontTx/>
              <a:buChar char="•"/>
              <a:defRPr/>
            </a:pPr>
            <a:r>
              <a:rPr lang="en-US" altLang="en-US" dirty="0">
                <a:solidFill>
                  <a:prstClr val="black"/>
                </a:solidFill>
              </a:rPr>
              <a:t> The rates of gonorrhea went down in both males and females in 2023.  Males continue to have higher rates of gonorrhea than females</a:t>
            </a:r>
          </a:p>
          <a:p>
            <a:pPr defTabSz="931774">
              <a:buFontTx/>
              <a:buChar char="•"/>
              <a:defRPr/>
            </a:pPr>
            <a:r>
              <a:rPr lang="en-US" altLang="en-US" dirty="0">
                <a:solidFill>
                  <a:prstClr val="black"/>
                </a:solidFill>
              </a:rPr>
              <a:t>Males had a rate of 159 per 100,000 which is a decrease of 2% over the 2022 rate of 163 per 100,000.</a:t>
            </a:r>
          </a:p>
          <a:p>
            <a:pPr defTabSz="931774">
              <a:buFontTx/>
              <a:buChar char="•"/>
              <a:defRPr/>
            </a:pPr>
            <a:r>
              <a:rPr lang="en-US" altLang="en-US" dirty="0">
                <a:solidFill>
                  <a:prstClr val="black"/>
                </a:solidFill>
              </a:rPr>
              <a:t>Females had a rate of 110 per 100,000 which is a decrease of 10% over the 2022 rate of 122 per 100,000.</a:t>
            </a:r>
          </a:p>
          <a:p>
            <a:pPr eaLnBrk="1" hangingPunct="1">
              <a:buFontTx/>
              <a:buChar char="•"/>
            </a:pPr>
            <a:endParaRPr lang="en-US" altLang="en-US" dirty="0"/>
          </a:p>
        </p:txBody>
      </p:sp>
    </p:spTree>
    <p:extLst>
      <p:ext uri="{BB962C8B-B14F-4D97-AF65-F5344CB8AC3E}">
        <p14:creationId xmlns:p14="http://schemas.microsoft.com/office/powerpoint/2010/main" val="3640181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5</a:t>
            </a:fld>
            <a:endParaRPr lang="en-US" dirty="0"/>
          </a:p>
        </p:txBody>
      </p:sp>
    </p:spTree>
    <p:extLst>
      <p:ext uri="{BB962C8B-B14F-4D97-AF65-F5344CB8AC3E}">
        <p14:creationId xmlns:p14="http://schemas.microsoft.com/office/powerpoint/2010/main" val="2103477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397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977017B-E55D-46DD-8B1D-9EC99FF796CD}" type="slidenum">
              <a:rPr lang="en-US" altLang="en-US" smtClean="0"/>
              <a:pPr eaLnBrk="1" hangingPunct="1">
                <a:spcBef>
                  <a:spcPct val="0"/>
                </a:spcBef>
              </a:pPr>
              <a:t>41</a:t>
            </a:fld>
            <a:endParaRPr lang="en-US" altLang="en-US" dirty="0"/>
          </a:p>
        </p:txBody>
      </p:sp>
      <p:sp>
        <p:nvSpPr>
          <p:cNvPr id="83972" name="Rectangle 2"/>
          <p:cNvSpPr>
            <a:spLocks noGrp="1" noRot="1" noChangeAspect="1" noChangeArrowheads="1" noTextEdit="1"/>
          </p:cNvSpPr>
          <p:nvPr>
            <p:ph type="sldImg"/>
          </p:nvPr>
        </p:nvSpPr>
        <p:spPr>
          <a:solidFill>
            <a:srgbClr val="FFFFFF"/>
          </a:solidFill>
          <a:ln/>
        </p:spPr>
      </p:sp>
      <p:sp>
        <p:nvSpPr>
          <p:cNvPr id="8397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altLang="en-US" dirty="0"/>
              <a:t> All age groups saw</a:t>
            </a:r>
            <a:r>
              <a:rPr lang="en-US" altLang="en-US" baseline="0" dirty="0"/>
              <a:t> a decrease in gonorrhea rates.</a:t>
            </a:r>
          </a:p>
          <a:p>
            <a:pPr eaLnBrk="1" hangingPunct="1">
              <a:buFontTx/>
              <a:buChar char="•"/>
            </a:pPr>
            <a:r>
              <a:rPr lang="en-US" altLang="en-US" baseline="0" dirty="0"/>
              <a:t> The highest rate remains in the 20–24-year-old age group at 482 per 100,000.</a:t>
            </a:r>
          </a:p>
          <a:p>
            <a:pPr eaLnBrk="1" hangingPunct="1">
              <a:buFontTx/>
              <a:buChar char="•"/>
            </a:pPr>
            <a:endParaRPr lang="en-US" altLang="en-US" dirty="0"/>
          </a:p>
        </p:txBody>
      </p:sp>
    </p:spTree>
    <p:extLst>
      <p:ext uri="{BB962C8B-B14F-4D97-AF65-F5344CB8AC3E}">
        <p14:creationId xmlns:p14="http://schemas.microsoft.com/office/powerpoint/2010/main" val="3457548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a:t>Females under the age of 25 years of age, continue to report the highest rates among females.</a:t>
            </a:r>
          </a:p>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a:t>Males have the highest rate of both genders at 482 per 100,000 in the 20-24 year old age groups</a:t>
            </a:r>
          </a:p>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a:t>Males continue to record the highest rate among age groups older than 25 years. </a:t>
            </a:r>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42</a:t>
            </a:fld>
            <a:endParaRPr lang="en-US" dirty="0"/>
          </a:p>
        </p:txBody>
      </p:sp>
    </p:spTree>
    <p:extLst>
      <p:ext uri="{BB962C8B-B14F-4D97-AF65-F5344CB8AC3E}">
        <p14:creationId xmlns:p14="http://schemas.microsoft.com/office/powerpoint/2010/main" val="31848138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601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3FC8E82-6637-4136-B661-05729F63B619}" type="slidenum">
              <a:rPr lang="en-US" altLang="en-US" smtClean="0"/>
              <a:pPr eaLnBrk="1" hangingPunct="1">
                <a:spcBef>
                  <a:spcPct val="0"/>
                </a:spcBef>
              </a:pPr>
              <a:t>44</a:t>
            </a:fld>
            <a:endParaRPr lang="en-US" altLang="en-US" dirty="0"/>
          </a:p>
        </p:txBody>
      </p:sp>
      <p:sp>
        <p:nvSpPr>
          <p:cNvPr id="86020" name="Rectangle 2"/>
          <p:cNvSpPr>
            <a:spLocks noGrp="1" noRot="1" noChangeAspect="1" noChangeArrowheads="1" noTextEdit="1"/>
          </p:cNvSpPr>
          <p:nvPr>
            <p:ph type="sldImg"/>
          </p:nvPr>
        </p:nvSpPr>
        <p:spPr>
          <a:ln/>
        </p:spPr>
      </p:sp>
      <p:sp>
        <p:nvSpPr>
          <p:cNvPr id="86021" name="Rectangle 3"/>
          <p:cNvSpPr>
            <a:spLocks noGrp="1" noChangeArrowheads="1"/>
          </p:cNvSpPr>
          <p:nvPr>
            <p:ph type="body" idx="1"/>
          </p:nvPr>
        </p:nvSpPr>
        <p:spPr>
          <a:noFill/>
        </p:spPr>
        <p:txBody>
          <a:bodyPr/>
          <a:lstStyle/>
          <a:p>
            <a:pPr marL="174708" indent="-174708" defTabSz="931774">
              <a:buFont typeface="Arial" panose="020B0604020202020204" pitchFamily="34" charset="0"/>
              <a:buChar char="•"/>
              <a:defRPr/>
            </a:pPr>
            <a:r>
              <a:rPr lang="en-US" altLang="en-US" dirty="0"/>
              <a:t>This is a clearer view of the rates of Gonorrhea by Race/Ethnicity from</a:t>
            </a:r>
            <a:r>
              <a:rPr lang="en-US" altLang="en-US" baseline="0" dirty="0"/>
              <a:t> the previous slide, after removing the Black/African American, Non-Hispanic data. </a:t>
            </a:r>
            <a:endParaRPr lang="en-US" altLang="en-US" dirty="0"/>
          </a:p>
        </p:txBody>
      </p:sp>
    </p:spTree>
    <p:extLst>
      <p:ext uri="{BB962C8B-B14F-4D97-AF65-F5344CB8AC3E}">
        <p14:creationId xmlns:p14="http://schemas.microsoft.com/office/powerpoint/2010/main" val="25849546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704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B14E50F-00E5-49FF-AAA6-A40BACBCEC12}" type="slidenum">
              <a:rPr lang="en-US" altLang="en-US" smtClean="0"/>
              <a:pPr eaLnBrk="1" hangingPunct="1">
                <a:spcBef>
                  <a:spcPct val="0"/>
                </a:spcBef>
              </a:pPr>
              <a:t>45</a:t>
            </a:fld>
            <a:endParaRPr lang="en-US" altLang="en-US" dirty="0"/>
          </a:p>
        </p:txBody>
      </p:sp>
      <p:sp>
        <p:nvSpPr>
          <p:cNvPr id="87044" name="Rectangle 2"/>
          <p:cNvSpPr>
            <a:spLocks noGrp="1" noRot="1" noChangeAspect="1" noChangeArrowheads="1" noTextEdit="1"/>
          </p:cNvSpPr>
          <p:nvPr>
            <p:ph type="sldImg"/>
          </p:nvPr>
        </p:nvSpPr>
        <p:spPr>
          <a:xfrm>
            <a:off x="717550" y="1162050"/>
            <a:ext cx="5575300" cy="3136900"/>
          </a:xfrm>
          <a:ln/>
        </p:spPr>
      </p:sp>
      <p:sp>
        <p:nvSpPr>
          <p:cNvPr id="87045" name="Rectangle 3"/>
          <p:cNvSpPr>
            <a:spLocks noGrp="1" noChangeArrowheads="1"/>
          </p:cNvSpPr>
          <p:nvPr>
            <p:ph type="body" idx="1"/>
          </p:nvPr>
        </p:nvSpPr>
        <p:spPr>
          <a:noFill/>
        </p:spPr>
        <p:txBody>
          <a:bodyPr/>
          <a:lstStyle/>
          <a:p>
            <a:pPr eaLnBrk="1" hangingPunct="1"/>
            <a:r>
              <a:rPr lang="en-US" altLang="en-US" dirty="0"/>
              <a:t>Chlamydia decreased 2% in 2022 compared to 2021 which recorded the first decline in over a decade. This could be the result of a true decrease in the number of cases, but it could also reflect the COVID-19 pandemic and reduced preventative visits. Chlamydia is more likely to be asymptomatic than gonorrhea and syphilis, especially in females. </a:t>
            </a:r>
          </a:p>
        </p:txBody>
      </p:sp>
    </p:spTree>
    <p:extLst>
      <p:ext uri="{BB962C8B-B14F-4D97-AF65-F5344CB8AC3E}">
        <p14:creationId xmlns:p14="http://schemas.microsoft.com/office/powerpoint/2010/main" val="11040875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solidFill>
                  <a:schemeClr val="tx1"/>
                </a:solidFill>
              </a:rPr>
              <a:t>Despite the decrease, all counties</a:t>
            </a:r>
            <a:r>
              <a:rPr lang="en-US" baseline="0" dirty="0">
                <a:solidFill>
                  <a:schemeClr val="tx1"/>
                </a:solidFill>
              </a:rPr>
              <a:t> in Minnesota were affected by chlamydia. There were at least 3 cases in all counties in 2023. </a:t>
            </a:r>
          </a:p>
          <a:p>
            <a:pPr marL="174708" indent="-174708">
              <a:buFont typeface="Arial" panose="020B0604020202020204" pitchFamily="34" charset="0"/>
              <a:buChar char="•"/>
            </a:pPr>
            <a:r>
              <a:rPr lang="en-US" baseline="0" dirty="0">
                <a:solidFill>
                  <a:schemeClr val="tx1"/>
                </a:solidFill>
              </a:rPr>
              <a:t>The city of Minneapolis continues to have the highest rates of chlamydia at 1,175 per 100,000, followed by the city of St. Paul at 874 per 100,000, the suburban area (7-county metro excluding Minneapolis &amp; St. Paul) at 305 per 100,000 and Greater Minnesota at 259 per 100,000.</a:t>
            </a:r>
          </a:p>
          <a:p>
            <a:endParaRPr lang="en-US" dirty="0"/>
          </a:p>
          <a:p>
            <a:endParaRPr lang="en-US" dirty="0"/>
          </a:p>
        </p:txBody>
      </p:sp>
      <p:sp>
        <p:nvSpPr>
          <p:cNvPr id="4" name="Slide Number Placeholder 3"/>
          <p:cNvSpPr>
            <a:spLocks noGrp="1"/>
          </p:cNvSpPr>
          <p:nvPr>
            <p:ph type="sldNum" sz="quarter" idx="10"/>
          </p:nvPr>
        </p:nvSpPr>
        <p:spPr/>
        <p:txBody>
          <a:bodyPr/>
          <a:lstStyle/>
          <a:p>
            <a:fld id="{297702AC-442C-4516-9E7B-3AFB0888E135}" type="slidenum">
              <a:rPr lang="en-US" smtClean="0"/>
              <a:t>46</a:t>
            </a:fld>
            <a:endParaRPr lang="en-US" dirty="0"/>
          </a:p>
        </p:txBody>
      </p:sp>
    </p:spTree>
    <p:extLst>
      <p:ext uri="{BB962C8B-B14F-4D97-AF65-F5344CB8AC3E}">
        <p14:creationId xmlns:p14="http://schemas.microsoft.com/office/powerpoint/2010/main" val="12037789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7577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9486032-A588-4F7A-8076-1626FA30E93D}" type="slidenum">
              <a:rPr lang="en-US" altLang="en-US" smtClean="0"/>
              <a:pPr eaLnBrk="1" hangingPunct="1">
                <a:spcBef>
                  <a:spcPct val="0"/>
                </a:spcBef>
              </a:pPr>
              <a:t>47</a:t>
            </a:fld>
            <a:endParaRPr lang="en-US" altLang="en-US" dirty="0"/>
          </a:p>
        </p:txBody>
      </p:sp>
      <p:sp>
        <p:nvSpPr>
          <p:cNvPr id="75780" name="Rectangle 2"/>
          <p:cNvSpPr>
            <a:spLocks noGrp="1" noRot="1" noChangeAspect="1" noChangeArrowheads="1" noTextEdit="1"/>
          </p:cNvSpPr>
          <p:nvPr>
            <p:ph type="sldImg"/>
          </p:nvPr>
        </p:nvSpPr>
        <p:spPr>
          <a:xfrm>
            <a:off x="717550" y="1162050"/>
            <a:ext cx="5575300" cy="3136900"/>
          </a:xfrm>
          <a:ln/>
        </p:spPr>
      </p:sp>
      <p:sp>
        <p:nvSpPr>
          <p:cNvPr id="75781" name="Rectangle 3"/>
          <p:cNvSpPr>
            <a:spLocks noGrp="1" noChangeArrowheads="1"/>
          </p:cNvSpPr>
          <p:nvPr>
            <p:ph type="body" idx="1"/>
          </p:nvPr>
        </p:nvSpPr>
        <p:spPr>
          <a:noFill/>
        </p:spPr>
        <p:txBody>
          <a:bodyPr/>
          <a:lstStyle/>
          <a:p>
            <a:pPr marL="174708" indent="-174708" defTabSz="931774">
              <a:buFont typeface="Arial" panose="020B0604020202020204" pitchFamily="34" charset="0"/>
              <a:buChar char="•"/>
              <a:defRPr/>
            </a:pPr>
            <a:r>
              <a:rPr lang="en-US" altLang="en-US" baseline="0" dirty="0"/>
              <a:t>All areas of Minnesota are affected by chlamydia. About a third of the cases occurred in the cities of Minneapolis and St. Paul, a third in the Suburban area surround the cities, and a third in Greater Minnesota.</a:t>
            </a:r>
            <a:endParaRPr lang="en-US" altLang="en-US" dirty="0"/>
          </a:p>
        </p:txBody>
      </p:sp>
    </p:spTree>
    <p:extLst>
      <p:ext uri="{BB962C8B-B14F-4D97-AF65-F5344CB8AC3E}">
        <p14:creationId xmlns:p14="http://schemas.microsoft.com/office/powerpoint/2010/main" val="9316599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7680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A2B843D-6AFF-433F-8DA7-09A741B21261}" type="slidenum">
              <a:rPr lang="en-US" altLang="en-US" smtClean="0"/>
              <a:pPr eaLnBrk="1" hangingPunct="1">
                <a:spcBef>
                  <a:spcPct val="0"/>
                </a:spcBef>
              </a:pPr>
              <a:t>48</a:t>
            </a:fld>
            <a:endParaRPr lang="en-US" altLang="en-US" dirty="0"/>
          </a:p>
        </p:txBody>
      </p:sp>
      <p:sp>
        <p:nvSpPr>
          <p:cNvPr id="76804" name="Rectangle 2"/>
          <p:cNvSpPr>
            <a:spLocks noGrp="1" noRot="1" noChangeAspect="1" noChangeArrowheads="1" noTextEdit="1"/>
          </p:cNvSpPr>
          <p:nvPr>
            <p:ph type="sldImg"/>
          </p:nvPr>
        </p:nvSpPr>
        <p:spPr>
          <a:xfrm>
            <a:off x="717550" y="1162050"/>
            <a:ext cx="5575300" cy="3136900"/>
          </a:xfrm>
          <a:ln/>
        </p:spPr>
      </p:sp>
      <p:sp>
        <p:nvSpPr>
          <p:cNvPr id="76805" name="Rectangle 3"/>
          <p:cNvSpPr>
            <a:spLocks noGrp="1" noChangeArrowheads="1"/>
          </p:cNvSpPr>
          <p:nvPr>
            <p:ph type="body" idx="1"/>
          </p:nvPr>
        </p:nvSpPr>
        <p:spPr>
          <a:noFill/>
        </p:spPr>
        <p:txBody>
          <a:bodyPr/>
          <a:lstStyle/>
          <a:p>
            <a:pPr eaLnBrk="1" hangingPunct="1">
              <a:buFontTx/>
              <a:buChar char="•"/>
            </a:pPr>
            <a:r>
              <a:rPr lang="en-US" altLang="en-US" dirty="0"/>
              <a:t> The rates</a:t>
            </a:r>
            <a:r>
              <a:rPr lang="en-US" altLang="en-US" baseline="0" dirty="0"/>
              <a:t> of chlamydia decreased for both males and females in 2023.</a:t>
            </a:r>
          </a:p>
          <a:p>
            <a:pPr eaLnBrk="1" hangingPunct="1">
              <a:buFontTx/>
              <a:buChar char="•"/>
            </a:pPr>
            <a:r>
              <a:rPr lang="en-US" altLang="en-US" baseline="0" dirty="0"/>
              <a:t> Females continue to have higher rates of chlamydia than males. </a:t>
            </a:r>
          </a:p>
          <a:p>
            <a:pPr eaLnBrk="1" hangingPunct="1">
              <a:buFontTx/>
              <a:buChar char="•"/>
            </a:pPr>
            <a:r>
              <a:rPr lang="en-US" altLang="en-US" baseline="0" dirty="0"/>
              <a:t>Females had a rate of 479 per 100,000 which is a decrease of 8% from 2022 rate of 520 per 100,000.</a:t>
            </a:r>
          </a:p>
          <a:p>
            <a:pPr eaLnBrk="1" hangingPunct="1">
              <a:buFontTx/>
              <a:buChar char="•"/>
            </a:pPr>
            <a:r>
              <a:rPr lang="en-US" altLang="en-US" baseline="0" dirty="0"/>
              <a:t>Males had a rate of 282 per 100,000 which is a decrease of 9% over the 2022 rate of 311 per 100,000.</a:t>
            </a:r>
          </a:p>
          <a:p>
            <a:pPr eaLnBrk="1" hangingPunct="1">
              <a:buFontTx/>
              <a:buNone/>
            </a:pPr>
            <a:endParaRPr lang="en-US" altLang="en-US" dirty="0"/>
          </a:p>
        </p:txBody>
      </p:sp>
    </p:spTree>
    <p:extLst>
      <p:ext uri="{BB962C8B-B14F-4D97-AF65-F5344CB8AC3E}">
        <p14:creationId xmlns:p14="http://schemas.microsoft.com/office/powerpoint/2010/main" val="30919372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7782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0FACCF1-AE30-4DB0-A97E-0EC521546902}" type="slidenum">
              <a:rPr lang="en-US" altLang="en-US" smtClean="0"/>
              <a:pPr eaLnBrk="1" hangingPunct="1">
                <a:spcBef>
                  <a:spcPct val="0"/>
                </a:spcBef>
              </a:pPr>
              <a:t>49</a:t>
            </a:fld>
            <a:endParaRPr lang="en-US" altLang="en-US" dirty="0"/>
          </a:p>
        </p:txBody>
      </p:sp>
      <p:sp>
        <p:nvSpPr>
          <p:cNvPr id="77828" name="Rectangle 2"/>
          <p:cNvSpPr>
            <a:spLocks noGrp="1" noRot="1" noChangeAspect="1" noChangeArrowheads="1" noTextEdit="1"/>
          </p:cNvSpPr>
          <p:nvPr>
            <p:ph type="sldImg"/>
          </p:nvPr>
        </p:nvSpPr>
        <p:spPr>
          <a:xfrm>
            <a:off x="717550" y="1162050"/>
            <a:ext cx="5575300" cy="3136900"/>
          </a:xfrm>
          <a:solidFill>
            <a:srgbClr val="FFFFFF"/>
          </a:solidFill>
          <a:ln/>
        </p:spPr>
      </p:sp>
      <p:sp>
        <p:nvSpPr>
          <p:cNvPr id="7782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None/>
            </a:pPr>
            <a:r>
              <a:rPr lang="en-US" altLang="en-US" baseline="0" dirty="0"/>
              <a:t> The highest rate remains in the 20-24 year old age group at 2,004 per 100,000.</a:t>
            </a:r>
          </a:p>
          <a:p>
            <a:pPr eaLnBrk="1" hangingPunct="1">
              <a:buFontTx/>
              <a:buChar char="•"/>
            </a:pPr>
            <a:r>
              <a:rPr lang="en-US" altLang="en-US" baseline="0" dirty="0"/>
              <a:t>The next highest rate remains in the 15-19 year old age group at 1,445 per 100,000.</a:t>
            </a:r>
          </a:p>
          <a:p>
            <a:pPr eaLnBrk="1" hangingPunct="1">
              <a:buFontTx/>
              <a:buNone/>
            </a:pPr>
            <a:endParaRPr lang="en-US" altLang="en-US" dirty="0"/>
          </a:p>
          <a:p>
            <a:pPr eaLnBrk="1" hangingPunct="1">
              <a:buFontTx/>
              <a:buNone/>
            </a:pPr>
            <a:endParaRPr lang="en-US" altLang="en-US" dirty="0"/>
          </a:p>
        </p:txBody>
      </p:sp>
    </p:spTree>
    <p:extLst>
      <p:ext uri="{BB962C8B-B14F-4D97-AF65-F5344CB8AC3E}">
        <p14:creationId xmlns:p14="http://schemas.microsoft.com/office/powerpoint/2010/main" val="11031345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a:solidFill>
                  <a:srgbClr val="FFFF00"/>
                </a:solidFill>
              </a:rPr>
              <a:t>The rates of Chlamydia are highest among females.</a:t>
            </a:r>
          </a:p>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a:solidFill>
                  <a:srgbClr val="FFFF00"/>
                </a:solidFill>
              </a:rPr>
              <a:t>Females, 20-24 years of age continue to have the highest rate at 2771 per 100,000.</a:t>
            </a:r>
          </a:p>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a:solidFill>
                  <a:srgbClr val="FFFF00"/>
                </a:solidFill>
              </a:rPr>
              <a:t>Males aged 30+ have higher rates than females in each respective age group. </a:t>
            </a:r>
          </a:p>
        </p:txBody>
      </p:sp>
      <p:sp>
        <p:nvSpPr>
          <p:cNvPr id="4" name="Slide Number Placeholder 3"/>
          <p:cNvSpPr>
            <a:spLocks noGrp="1"/>
          </p:cNvSpPr>
          <p:nvPr>
            <p:ph type="sldNum" sz="quarter" idx="10"/>
          </p:nvPr>
        </p:nvSpPr>
        <p:spPr/>
        <p:txBody>
          <a:bodyPr/>
          <a:lstStyle/>
          <a:p>
            <a:fld id="{DE04DE7C-65D2-4C1F-BFF6-2FC5449BA8E1}" type="slidenum">
              <a:rPr lang="en-US" smtClean="0"/>
              <a:t>50</a:t>
            </a:fld>
            <a:endParaRPr lang="en-US"/>
          </a:p>
        </p:txBody>
      </p:sp>
    </p:spTree>
    <p:extLst>
      <p:ext uri="{BB962C8B-B14F-4D97-AF65-F5344CB8AC3E}">
        <p14:creationId xmlns:p14="http://schemas.microsoft.com/office/powerpoint/2010/main" val="22716144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7885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AE3E6E7-4426-4EA4-9DF5-5EE99527521B}" type="slidenum">
              <a:rPr lang="en-US" altLang="en-US" smtClean="0"/>
              <a:pPr eaLnBrk="1" hangingPunct="1">
                <a:spcBef>
                  <a:spcPct val="0"/>
                </a:spcBef>
              </a:pPr>
              <a:t>51</a:t>
            </a:fld>
            <a:endParaRPr lang="en-US" altLang="en-US"/>
          </a:p>
        </p:txBody>
      </p:sp>
      <p:sp>
        <p:nvSpPr>
          <p:cNvPr id="78852" name="Rectangle 2"/>
          <p:cNvSpPr>
            <a:spLocks noGrp="1" noRot="1" noChangeAspect="1" noChangeArrowheads="1" noTextEdit="1"/>
          </p:cNvSpPr>
          <p:nvPr>
            <p:ph type="sldImg"/>
          </p:nvPr>
        </p:nvSpPr>
        <p:spPr>
          <a:xfrm>
            <a:off x="717550" y="1162050"/>
            <a:ext cx="5575300" cy="3136900"/>
          </a:xfrm>
          <a:ln/>
        </p:spPr>
      </p:sp>
      <p:sp>
        <p:nvSpPr>
          <p:cNvPr id="78853" name="Rectangle 3"/>
          <p:cNvSpPr>
            <a:spLocks noGrp="1" noChangeArrowheads="1"/>
          </p:cNvSpPr>
          <p:nvPr>
            <p:ph type="body" idx="1"/>
          </p:nvPr>
        </p:nvSpPr>
        <p:spPr>
          <a:noFill/>
        </p:spPr>
        <p:txBody>
          <a:bodyPr/>
          <a:lstStyle/>
          <a:p>
            <a:pPr eaLnBrk="1" hangingPunct="1">
              <a:buFontTx/>
              <a:buChar char="•"/>
            </a:pPr>
            <a:r>
              <a:rPr lang="en-US" altLang="en-US" baseline="0" dirty="0"/>
              <a:t> There continues to be great disparities in rates of chlamydia.</a:t>
            </a:r>
          </a:p>
          <a:p>
            <a:pPr eaLnBrk="1" hangingPunct="1">
              <a:buFontTx/>
              <a:buChar char="•"/>
            </a:pPr>
            <a:r>
              <a:rPr lang="en-US" altLang="en-US" baseline="0" dirty="0"/>
              <a:t> The Black/African American, non-Hispanic population has rates that are 8.3 times higher than that of white rates. </a:t>
            </a:r>
          </a:p>
          <a:p>
            <a:pPr eaLnBrk="1" hangingPunct="1">
              <a:buFontTx/>
              <a:buChar char="•"/>
            </a:pPr>
            <a:r>
              <a:rPr lang="en-US" altLang="en-US" baseline="0" dirty="0"/>
              <a:t>The rate in the Black/African American, non-Hispanic population was 1486 per 100,000 compared to the rate in the White, non-Hispanic population at 178 per 100,000.</a:t>
            </a:r>
          </a:p>
          <a:p>
            <a:pPr eaLnBrk="1" hangingPunct="1">
              <a:buFontTx/>
              <a:buChar char="•"/>
            </a:pPr>
            <a:r>
              <a:rPr lang="en-US" altLang="en-US" baseline="0" dirty="0"/>
              <a:t> The American Indian population had a rate that was 6.7 times higher at 1197 per 100,000</a:t>
            </a:r>
          </a:p>
          <a:p>
            <a:pPr eaLnBrk="1" hangingPunct="1">
              <a:buFontTx/>
              <a:buChar char="•"/>
            </a:pPr>
            <a:r>
              <a:rPr lang="en-US" altLang="en-US" baseline="0" dirty="0"/>
              <a:t> The Asian/Pacific Islander population had a rate that was 1.5 times higher at 265 per 100,000</a:t>
            </a:r>
          </a:p>
          <a:p>
            <a:pPr eaLnBrk="1" hangingPunct="1">
              <a:buFontTx/>
              <a:buChar char="•"/>
            </a:pPr>
            <a:r>
              <a:rPr lang="en-US" altLang="en-US" baseline="0" dirty="0"/>
              <a:t> The Hispanic/Latino population, which can be of any race, had a rate that was 4.7 times higher at 842 per 100,000</a:t>
            </a:r>
            <a:endParaRPr lang="en-US" altLang="en-US" dirty="0"/>
          </a:p>
          <a:p>
            <a:pPr eaLnBrk="1" hangingPunct="1">
              <a:buFontTx/>
              <a:buNone/>
            </a:pPr>
            <a:endParaRPr lang="en-US" altLang="en-US" dirty="0"/>
          </a:p>
        </p:txBody>
      </p:sp>
    </p:spTree>
    <p:extLst>
      <p:ext uri="{BB962C8B-B14F-4D97-AF65-F5344CB8AC3E}">
        <p14:creationId xmlns:p14="http://schemas.microsoft.com/office/powerpoint/2010/main" val="2119135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 typeface="Arial" panose="020B0604020202020204" pitchFamily="34" charset="0"/>
              <a:buChar char="•"/>
            </a:pPr>
            <a:r>
              <a:rPr lang="en-US" dirty="0"/>
              <a:t>2014-2016 Single-Race Population Estimates 2010-2020 https://wonder.cdc.gov/Single-Race-v2020.HTML</a:t>
            </a:r>
          </a:p>
          <a:p>
            <a:pPr marL="171450" indent="-171450">
              <a:buFont typeface="Arial" panose="020B0604020202020204" pitchFamily="34" charset="0"/>
              <a:buChar char="•"/>
            </a:pPr>
            <a:r>
              <a:rPr lang="en-US" dirty="0"/>
              <a:t>2017-2019: Single-Race Population Estimates 2010-2020 https://wonder.cdc.gov/Single-Race-v2020.HTML</a:t>
            </a:r>
          </a:p>
          <a:p>
            <a:pPr marL="171450" indent="-171450">
              <a:buFont typeface="Arial" panose="020B0604020202020204" pitchFamily="34" charset="0"/>
              <a:buChar char="•"/>
            </a:pPr>
            <a:r>
              <a:rPr lang="en-US" dirty="0"/>
              <a:t>2020-2022: Single-Race Population Estimates 2020-2022 https://wonder.cdc.gov/Single-Race-v2022.HTML	</a:t>
            </a:r>
          </a:p>
          <a:p>
            <a:pPr marL="171450" indent="-171450">
              <a:buFont typeface="Arial" panose="020B0604020202020204" pitchFamily="34" charset="0"/>
              <a:buChar char="•"/>
            </a:pPr>
            <a:r>
              <a:rPr lang="en-US" dirty="0"/>
              <a:t>2023: </a:t>
            </a:r>
            <a:r>
              <a:rPr lang="fr-FR" dirty="0"/>
              <a:t>Single-Race Population </a:t>
            </a:r>
            <a:r>
              <a:rPr lang="fr-FR" dirty="0" err="1"/>
              <a:t>Estimates</a:t>
            </a:r>
            <a:r>
              <a:rPr lang="fr-FR" dirty="0"/>
              <a:t> 2020-2022 </a:t>
            </a:r>
            <a:r>
              <a:rPr lang="en-US" dirty="0"/>
              <a:t>https://wonder.cdc.gov/Single-Race-v2022.HTML	</a:t>
            </a:r>
          </a:p>
        </p:txBody>
      </p:sp>
      <p:sp>
        <p:nvSpPr>
          <p:cNvPr id="4" name="Slide Number Placeholder 3"/>
          <p:cNvSpPr>
            <a:spLocks noGrp="1"/>
          </p:cNvSpPr>
          <p:nvPr>
            <p:ph type="sldNum" sz="quarter" idx="5"/>
          </p:nvPr>
        </p:nvSpPr>
        <p:spPr/>
        <p:txBody>
          <a:bodyPr/>
          <a:lstStyle/>
          <a:p>
            <a:fld id="{DE04DE7C-65D2-4C1F-BFF6-2FC5449BA8E1}" type="slidenum">
              <a:rPr lang="en-US" smtClean="0"/>
              <a:t>6</a:t>
            </a:fld>
            <a:endParaRPr lang="en-US"/>
          </a:p>
        </p:txBody>
      </p:sp>
    </p:spTree>
    <p:extLst>
      <p:ext uri="{BB962C8B-B14F-4D97-AF65-F5344CB8AC3E}">
        <p14:creationId xmlns:p14="http://schemas.microsoft.com/office/powerpoint/2010/main" val="6104326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79875"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9421172-2577-44A7-938C-B29C909ADFF2}" type="slidenum">
              <a:rPr lang="en-US" altLang="en-US" smtClean="0"/>
              <a:pPr eaLnBrk="1" hangingPunct="1">
                <a:spcBef>
                  <a:spcPct val="0"/>
                </a:spcBef>
              </a:pPr>
              <a:t>52</a:t>
            </a:fld>
            <a:endParaRPr lang="en-US" altLang="en-US"/>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p:spPr>
        <p:txBody>
          <a:bodyPr/>
          <a:lstStyle/>
          <a:p>
            <a:pPr eaLnBrk="1" hangingPunct="1">
              <a:buFontTx/>
              <a:buChar char="•"/>
            </a:pPr>
            <a:r>
              <a:rPr lang="en-US" altLang="en-US" dirty="0"/>
              <a:t>This is a clearer view of the rates from</a:t>
            </a:r>
            <a:r>
              <a:rPr lang="en-US" altLang="en-US" baseline="0" dirty="0"/>
              <a:t> the previous slide, removing the Black/African American, non-Hispanic data. </a:t>
            </a:r>
            <a:endParaRPr lang="en-US" altLang="en-US" dirty="0"/>
          </a:p>
        </p:txBody>
      </p:sp>
    </p:spTree>
    <p:extLst>
      <p:ext uri="{BB962C8B-B14F-4D97-AF65-F5344CB8AC3E}">
        <p14:creationId xmlns:p14="http://schemas.microsoft.com/office/powerpoint/2010/main" val="39011040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192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82995B-8B5E-4984-8A13-C8FD921595C7}" type="slidenum">
              <a:rPr lang="en-US" altLang="en-US" smtClean="0"/>
              <a:pPr eaLnBrk="1" hangingPunct="1">
                <a:spcBef>
                  <a:spcPct val="0"/>
                </a:spcBef>
              </a:pPr>
              <a:t>53</a:t>
            </a:fld>
            <a:endParaRPr lang="en-US" altLang="en-US"/>
          </a:p>
        </p:txBody>
      </p:sp>
      <p:sp>
        <p:nvSpPr>
          <p:cNvPr id="81924" name="Rectangle 2"/>
          <p:cNvSpPr>
            <a:spLocks noGrp="1" noRot="1" noChangeAspect="1" noChangeArrowheads="1" noTextEdit="1"/>
          </p:cNvSpPr>
          <p:nvPr>
            <p:ph type="sldImg"/>
          </p:nvPr>
        </p:nvSpPr>
        <p:spPr>
          <a:xfrm>
            <a:off x="717550" y="1162050"/>
            <a:ext cx="5575300" cy="3136900"/>
          </a:xfrm>
          <a:ln/>
        </p:spPr>
      </p:sp>
      <p:sp>
        <p:nvSpPr>
          <p:cNvPr id="81925"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5158526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altLang="en-US" dirty="0"/>
              <a:t>Chlamydia continues to disproportionately</a:t>
            </a:r>
            <a:r>
              <a:rPr lang="en-US" altLang="en-US" baseline="0" dirty="0"/>
              <a:t> impact youth and young adults.  </a:t>
            </a:r>
          </a:p>
          <a:p>
            <a:pPr marL="174708" indent="-174708" defTabSz="931774">
              <a:buFont typeface="Arial" panose="020B0604020202020204" pitchFamily="34" charset="0"/>
              <a:buChar char="•"/>
              <a:defRPr/>
            </a:pPr>
            <a:r>
              <a:rPr lang="en-US" altLang="en-US" baseline="0" dirty="0"/>
              <a:t>15–24-year-olds make up only 14% of the population, but account for 59% of all chlamydia cases reported.</a:t>
            </a:r>
          </a:p>
          <a:p>
            <a:pPr eaLnBrk="1" hangingPunct="1"/>
            <a:endParaRPr lang="en-US" altLang="en-US" dirty="0"/>
          </a:p>
          <a:p>
            <a:pPr eaLnBrk="1" hangingPunct="1"/>
            <a:r>
              <a:rPr lang="en-US" altLang="en-US" b="1" dirty="0"/>
              <a:t>MN Population</a:t>
            </a:r>
          </a:p>
          <a:p>
            <a:pPr eaLnBrk="1" hangingPunct="1"/>
            <a:r>
              <a:rPr lang="en-US" altLang="en-US" dirty="0"/>
              <a:t>N=5,717,184</a:t>
            </a:r>
          </a:p>
          <a:p>
            <a:pPr marL="171450" indent="-171450" eaLnBrk="1" hangingPunct="1">
              <a:buFont typeface="Arial" panose="020B0604020202020204" pitchFamily="34" charset="0"/>
              <a:buChar char="•"/>
            </a:pPr>
            <a:r>
              <a:rPr lang="en-US" altLang="en-US" dirty="0"/>
              <a:t>&lt;15 years: 20%</a:t>
            </a:r>
          </a:p>
          <a:p>
            <a:pPr marL="171450" indent="-171450" eaLnBrk="1" hangingPunct="1">
              <a:buFont typeface="Arial" panose="020B0604020202020204" pitchFamily="34" charset="0"/>
              <a:buChar char="•"/>
            </a:pPr>
            <a:r>
              <a:rPr lang="en-US" altLang="en-US" dirty="0"/>
              <a:t>15-24: 14%</a:t>
            </a:r>
          </a:p>
          <a:p>
            <a:pPr marL="171450" indent="-171450" eaLnBrk="1" hangingPunct="1">
              <a:buFont typeface="Arial" panose="020B0604020202020204" pitchFamily="34" charset="0"/>
              <a:buChar char="•"/>
            </a:pPr>
            <a:r>
              <a:rPr lang="en-US" altLang="en-US" dirty="0"/>
              <a:t>25-24: 13%</a:t>
            </a:r>
          </a:p>
          <a:p>
            <a:pPr marL="171450" indent="-171450" eaLnBrk="1" hangingPunct="1">
              <a:buFont typeface="Arial" panose="020B0604020202020204" pitchFamily="34" charset="0"/>
              <a:buChar char="•"/>
            </a:pPr>
            <a:r>
              <a:rPr lang="en-US" altLang="en-US" dirty="0"/>
              <a:t>35+: 53%</a:t>
            </a:r>
          </a:p>
        </p:txBody>
      </p:sp>
      <p:sp>
        <p:nvSpPr>
          <p:cNvPr id="4" name="Slide Number Placeholder 3"/>
          <p:cNvSpPr>
            <a:spLocks noGrp="1"/>
          </p:cNvSpPr>
          <p:nvPr>
            <p:ph type="sldNum" sz="quarter" idx="5"/>
          </p:nvPr>
        </p:nvSpPr>
        <p:spPr/>
        <p:txBody>
          <a:bodyPr/>
          <a:lstStyle/>
          <a:p>
            <a:fld id="{DE04DE7C-65D2-4C1F-BFF6-2FC5449BA8E1}" type="slidenum">
              <a:rPr lang="en-US" smtClean="0"/>
              <a:t>54</a:t>
            </a:fld>
            <a:endParaRPr lang="en-US"/>
          </a:p>
        </p:txBody>
      </p:sp>
    </p:spTree>
    <p:extLst>
      <p:ext uri="{BB962C8B-B14F-4D97-AF65-F5344CB8AC3E}">
        <p14:creationId xmlns:p14="http://schemas.microsoft.com/office/powerpoint/2010/main" val="12452611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altLang="en-US" dirty="0"/>
              <a:t>Chlamydia continues to disproportionately</a:t>
            </a:r>
            <a:r>
              <a:rPr lang="en-US" altLang="en-US" baseline="0" dirty="0"/>
              <a:t> impact youth and young adults.  </a:t>
            </a:r>
          </a:p>
          <a:p>
            <a:pPr marL="174708" indent="-174708" defTabSz="931774">
              <a:buFont typeface="Arial" panose="020B0604020202020204" pitchFamily="34" charset="0"/>
              <a:buChar char="•"/>
              <a:defRPr/>
            </a:pPr>
            <a:r>
              <a:rPr lang="en-US" altLang="en-US" baseline="0" dirty="0"/>
              <a:t>15–24-year-olds make up only 14% of the population, but account for 59% of all chlamydia cases reported.</a:t>
            </a:r>
          </a:p>
          <a:p>
            <a:pPr eaLnBrk="1" hangingPunct="1"/>
            <a:endParaRPr lang="en-US" altLang="en-US" dirty="0"/>
          </a:p>
          <a:p>
            <a:pPr eaLnBrk="1" hangingPunct="1"/>
            <a:r>
              <a:rPr lang="en-US" altLang="en-US" b="1" dirty="0"/>
              <a:t>MN Population</a:t>
            </a:r>
          </a:p>
          <a:p>
            <a:pPr eaLnBrk="1" hangingPunct="1"/>
            <a:r>
              <a:rPr lang="en-US" altLang="en-US" dirty="0"/>
              <a:t>N=5,717,184</a:t>
            </a:r>
          </a:p>
          <a:p>
            <a:pPr marL="171450" indent="-171450" eaLnBrk="1" hangingPunct="1">
              <a:buFont typeface="Arial" panose="020B0604020202020204" pitchFamily="34" charset="0"/>
              <a:buChar char="•"/>
            </a:pPr>
            <a:r>
              <a:rPr lang="en-US" altLang="en-US" dirty="0"/>
              <a:t>&lt;15 years: 20%</a:t>
            </a:r>
          </a:p>
          <a:p>
            <a:pPr marL="171450" indent="-171450" eaLnBrk="1" hangingPunct="1">
              <a:buFont typeface="Arial" panose="020B0604020202020204" pitchFamily="34" charset="0"/>
              <a:buChar char="•"/>
            </a:pPr>
            <a:r>
              <a:rPr lang="en-US" altLang="en-US" dirty="0"/>
              <a:t>15-24: 14%</a:t>
            </a:r>
          </a:p>
          <a:p>
            <a:pPr marL="171450" indent="-171450" eaLnBrk="1" hangingPunct="1">
              <a:buFont typeface="Arial" panose="020B0604020202020204" pitchFamily="34" charset="0"/>
              <a:buChar char="•"/>
            </a:pPr>
            <a:r>
              <a:rPr lang="en-US" altLang="en-US" dirty="0"/>
              <a:t>25-24: 13%</a:t>
            </a:r>
          </a:p>
          <a:p>
            <a:pPr marL="171450" indent="-171450" eaLnBrk="1" hangingPunct="1">
              <a:buFont typeface="Arial" panose="020B0604020202020204" pitchFamily="34" charset="0"/>
              <a:buChar char="•"/>
            </a:pPr>
            <a:r>
              <a:rPr lang="en-US" altLang="en-US" dirty="0"/>
              <a:t>35+: 53%</a:t>
            </a:r>
          </a:p>
        </p:txBody>
      </p:sp>
      <p:sp>
        <p:nvSpPr>
          <p:cNvPr id="4" name="Slide Number Placeholder 3"/>
          <p:cNvSpPr>
            <a:spLocks noGrp="1"/>
          </p:cNvSpPr>
          <p:nvPr>
            <p:ph type="sldNum" sz="quarter" idx="5"/>
          </p:nvPr>
        </p:nvSpPr>
        <p:spPr/>
        <p:txBody>
          <a:bodyPr/>
          <a:lstStyle/>
          <a:p>
            <a:fld id="{DE04DE7C-65D2-4C1F-BFF6-2FC5449BA8E1}" type="slidenum">
              <a:rPr lang="en-US" smtClean="0"/>
              <a:t>55</a:t>
            </a:fld>
            <a:endParaRPr lang="en-US"/>
          </a:p>
        </p:txBody>
      </p:sp>
    </p:spTree>
    <p:extLst>
      <p:ext uri="{BB962C8B-B14F-4D97-AF65-F5344CB8AC3E}">
        <p14:creationId xmlns:p14="http://schemas.microsoft.com/office/powerpoint/2010/main" val="11897097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9830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3D48C41-CCFE-4308-B5E9-7CD073839F65}" type="slidenum">
              <a:rPr lang="en-US" altLang="en-US" smtClean="0"/>
              <a:pPr eaLnBrk="1" hangingPunct="1">
                <a:spcBef>
                  <a:spcPct val="0"/>
                </a:spcBef>
              </a:pPr>
              <a:t>56</a:t>
            </a:fld>
            <a:endParaRPr lang="en-US" altLang="en-US"/>
          </a:p>
        </p:txBody>
      </p:sp>
      <p:sp>
        <p:nvSpPr>
          <p:cNvPr id="98308" name="Rectangle 2"/>
          <p:cNvSpPr>
            <a:spLocks noGrp="1" noRot="1" noChangeAspect="1" noChangeArrowheads="1" noTextEdit="1"/>
          </p:cNvSpPr>
          <p:nvPr>
            <p:ph type="sldImg"/>
          </p:nvPr>
        </p:nvSpPr>
        <p:spPr>
          <a:xfrm>
            <a:off x="717550" y="1162050"/>
            <a:ext cx="5575300" cy="3136900"/>
          </a:xfrm>
          <a:ln/>
        </p:spPr>
      </p:sp>
      <p:sp>
        <p:nvSpPr>
          <p:cNvPr id="98309" name="Rectangle 3"/>
          <p:cNvSpPr>
            <a:spLocks noGrp="1" noChangeArrowheads="1"/>
          </p:cNvSpPr>
          <p:nvPr>
            <p:ph type="body" idx="1"/>
          </p:nvPr>
        </p:nvSpPr>
        <p:spPr>
          <a:noFill/>
        </p:spPr>
        <p:txBody>
          <a:bodyPr/>
          <a:lstStyle/>
          <a:p>
            <a:pPr defTabSz="931774">
              <a:buFontTx/>
              <a:buChar char="•"/>
              <a:defRPr/>
            </a:pPr>
            <a:r>
              <a:rPr lang="en-US" altLang="en-US" dirty="0"/>
              <a:t>The rates of</a:t>
            </a:r>
            <a:r>
              <a:rPr lang="en-US" altLang="en-US" baseline="0" dirty="0"/>
              <a:t> chlamydia and gonorrhea are higher in females compared to males in the 15–24-year-old age group.</a:t>
            </a:r>
          </a:p>
          <a:p>
            <a:pPr defTabSz="931774">
              <a:buFontTx/>
              <a:buChar char="•"/>
              <a:defRPr/>
            </a:pPr>
            <a:r>
              <a:rPr lang="en-US" altLang="en-US" baseline="0" dirty="0"/>
              <a:t> The rates for chlamydia in females are 2491 per 100,000 population compared to males at 984 per 100,000 population.</a:t>
            </a:r>
          </a:p>
          <a:p>
            <a:pPr defTabSz="931774">
              <a:buFontTx/>
              <a:buChar char="•"/>
              <a:defRPr/>
            </a:pPr>
            <a:r>
              <a:rPr lang="en-US" altLang="en-US" baseline="0" dirty="0"/>
              <a:t>The rates of gonorrhea in females is 437 per 100,000 compared to 360 per 100,000 in males.</a:t>
            </a:r>
          </a:p>
        </p:txBody>
      </p:sp>
    </p:spTree>
    <p:extLst>
      <p:ext uri="{BB962C8B-B14F-4D97-AF65-F5344CB8AC3E}">
        <p14:creationId xmlns:p14="http://schemas.microsoft.com/office/powerpoint/2010/main" val="10093353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9113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1FE59CE-AEAE-4FF7-89B3-21CB0B16B35F}" type="slidenum">
              <a:rPr lang="en-US" altLang="en-US" smtClean="0"/>
              <a:pPr eaLnBrk="1" hangingPunct="1">
                <a:spcBef>
                  <a:spcPct val="0"/>
                </a:spcBef>
              </a:pPr>
              <a:t>57</a:t>
            </a:fld>
            <a:endParaRPr lang="en-US" altLang="en-US"/>
          </a:p>
        </p:txBody>
      </p:sp>
      <p:sp>
        <p:nvSpPr>
          <p:cNvPr id="91140" name="Rectangle 2"/>
          <p:cNvSpPr>
            <a:spLocks noGrp="1" noRot="1" noChangeAspect="1" noChangeArrowheads="1" noTextEdit="1"/>
          </p:cNvSpPr>
          <p:nvPr>
            <p:ph type="sldImg"/>
          </p:nvPr>
        </p:nvSpPr>
        <p:spPr>
          <a:xfrm>
            <a:off x="717550" y="1162050"/>
            <a:ext cx="5575300" cy="3136900"/>
          </a:xfrm>
          <a:ln/>
        </p:spPr>
      </p:sp>
      <p:sp>
        <p:nvSpPr>
          <p:cNvPr id="91141" name="Rectangle 3"/>
          <p:cNvSpPr>
            <a:spLocks noGrp="1" noChangeArrowheads="1"/>
          </p:cNvSpPr>
          <p:nvPr>
            <p:ph type="body" idx="1"/>
          </p:nvPr>
        </p:nvSpPr>
        <p:spPr>
          <a:noFill/>
        </p:spPr>
        <p:txBody>
          <a:bodyPr/>
          <a:lstStyle/>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In</a:t>
            </a:r>
            <a:r>
              <a:rPr lang="en-US" altLang="en-US" baseline="0" dirty="0"/>
              <a:t> adolescents and young adults diagnosed with chlamydia or gonorrhea in 2023, about one-third (35%) reside in Minneapolis or St. Paul, one-third (31%) in Greater MN and one-third (34%) in the suburban seven-county metro region. </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baseline="0" dirty="0"/>
          </a:p>
        </p:txBody>
      </p:sp>
    </p:spTree>
    <p:extLst>
      <p:ext uri="{BB962C8B-B14F-4D97-AF65-F5344CB8AC3E}">
        <p14:creationId xmlns:p14="http://schemas.microsoft.com/office/powerpoint/2010/main" val="6586785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 highest rates</a:t>
            </a:r>
            <a:r>
              <a:rPr lang="en-US" baseline="0" dirty="0"/>
              <a:t> among adolescents and young adults are among females in the Black, non-Hispanic community. Their rate is 7,039 per 100,000 compared to 1406 in white, non-Hispanic youth and young adults.</a:t>
            </a:r>
          </a:p>
          <a:p>
            <a:pPr marL="174708" indent="-174708">
              <a:buFont typeface="Arial" panose="020B0604020202020204" pitchFamily="34" charset="0"/>
              <a:buChar char="•"/>
            </a:pPr>
            <a:r>
              <a:rPr lang="en-US" baseline="0" dirty="0"/>
              <a:t>Black, non-Hispanic males also have the highest rates among adolescent and young adult males at 3,816 per 100,000 population, compared to 415 in the white, non-Hispanic population.</a:t>
            </a:r>
          </a:p>
          <a:p>
            <a:pPr marL="174708" indent="-174708">
              <a:buFont typeface="Arial" panose="020B0604020202020204" pitchFamily="34" charset="0"/>
              <a:buChar char="•"/>
            </a:pPr>
            <a:r>
              <a:rPr lang="en-US" baseline="0" dirty="0"/>
              <a:t>Young females have the highest rates of chlamydia in all races.</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59</a:t>
            </a:fld>
            <a:endParaRPr lang="en-US"/>
          </a:p>
        </p:txBody>
      </p:sp>
    </p:spTree>
    <p:extLst>
      <p:ext uri="{BB962C8B-B14F-4D97-AF65-F5344CB8AC3E}">
        <p14:creationId xmlns:p14="http://schemas.microsoft.com/office/powerpoint/2010/main" val="643131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Black,</a:t>
            </a:r>
            <a:r>
              <a:rPr lang="en-US" altLang="en-US" baseline="0" dirty="0"/>
              <a:t> Non-Hispanic males make up 50% of gonorrhea cases in male adolescent and young adults and 41% of gonorrhea cases in </a:t>
            </a:r>
            <a:r>
              <a:rPr lang="en-US" altLang="en-US" dirty="0"/>
              <a:t>Black,</a:t>
            </a:r>
            <a:r>
              <a:rPr lang="en-US" altLang="en-US" baseline="0" dirty="0"/>
              <a:t> Non-Hispanic females.</a:t>
            </a:r>
            <a:endParaRPr lang="en-US" alt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60</a:t>
            </a:fld>
            <a:endParaRPr lang="en-US"/>
          </a:p>
        </p:txBody>
      </p:sp>
    </p:spTree>
    <p:extLst>
      <p:ext uri="{BB962C8B-B14F-4D97-AF65-F5344CB8AC3E}">
        <p14:creationId xmlns:p14="http://schemas.microsoft.com/office/powerpoint/2010/main" val="32346562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Black,</a:t>
            </a:r>
            <a:r>
              <a:rPr lang="en-US" baseline="0" dirty="0"/>
              <a:t> non-Hispanic and American Indian males and female adolescents and young adults are disproportionately affected by gonorrhea.</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61</a:t>
            </a:fld>
            <a:endParaRPr lang="en-US"/>
          </a:p>
        </p:txBody>
      </p:sp>
    </p:spTree>
    <p:extLst>
      <p:ext uri="{BB962C8B-B14F-4D97-AF65-F5344CB8AC3E}">
        <p14:creationId xmlns:p14="http://schemas.microsoft.com/office/powerpoint/2010/main" val="25560748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200" dirty="0"/>
              <a:t>Women and particularly women of color disproportionately bear the long-term consequences of STIs.</a:t>
            </a:r>
          </a:p>
          <a:p>
            <a:pPr marL="800100" lvl="1" indent="-342900">
              <a:buFont typeface="Arial" panose="020B0604020202020204" pitchFamily="34" charset="0"/>
              <a:buChar char="•"/>
            </a:pPr>
            <a:r>
              <a:rPr lang="en-US" altLang="en-US" sz="1900" dirty="0">
                <a:solidFill>
                  <a:schemeClr val="tx1">
                    <a:lumMod val="75000"/>
                    <a:lumOff val="25000"/>
                  </a:schemeClr>
                </a:solidFill>
              </a:rPr>
              <a:t>68% of chlamydia or gonorrhea cases diagnosed among adolescents and young adults were females.</a:t>
            </a:r>
          </a:p>
          <a:p>
            <a:pPr marL="800100" lvl="1" indent="-342900">
              <a:buFont typeface="Arial" panose="020B0604020202020204" pitchFamily="34" charset="0"/>
              <a:buChar char="•"/>
            </a:pPr>
            <a:r>
              <a:rPr lang="en-US" sz="1900" dirty="0">
                <a:solidFill>
                  <a:schemeClr val="tx1">
                    <a:lumMod val="75000"/>
                    <a:lumOff val="25000"/>
                  </a:schemeClr>
                </a:solidFill>
              </a:rPr>
              <a:t>33% of all </a:t>
            </a:r>
            <a:r>
              <a:rPr lang="en-US" altLang="en-US" sz="1900" dirty="0">
                <a:solidFill>
                  <a:schemeClr val="tx1">
                    <a:lumMod val="75000"/>
                    <a:lumOff val="25000"/>
                  </a:schemeClr>
                </a:solidFill>
              </a:rPr>
              <a:t>chlamydia or gonorrhea cases diagnosed among adolescents and young adults were in the Black, non-Hispanic population.</a:t>
            </a:r>
            <a:endParaRPr lang="en-US" sz="1900" dirty="0">
              <a:solidFill>
                <a:schemeClr val="tx1">
                  <a:lumMod val="75000"/>
                  <a:lumOff val="25000"/>
                </a:schemeClr>
              </a:solidFill>
            </a:endParaRPr>
          </a:p>
          <a:p>
            <a:pPr marL="342900" indent="-342900">
              <a:buFont typeface="Arial" panose="020B0604020202020204" pitchFamily="34" charset="0"/>
              <a:buChar char="•"/>
            </a:pPr>
            <a:r>
              <a:rPr lang="en-US" sz="2200" dirty="0"/>
              <a:t>Women are biologically more prone to contracting a </a:t>
            </a:r>
            <a:r>
              <a:rPr lang="en-US" sz="2200" dirty="0" err="1"/>
              <a:t>sti</a:t>
            </a:r>
            <a:r>
              <a:rPr lang="en-US" sz="2200" dirty="0"/>
              <a:t>, but less likely to have symptoms. Untreated STIs can have serious consequences on their health and future reproductive ability.</a:t>
            </a:r>
          </a:p>
          <a:p>
            <a:pPr marL="800100" lvl="1" indent="-342900">
              <a:buFont typeface="Arial" panose="020B0604020202020204" pitchFamily="34" charset="0"/>
              <a:buChar char="•"/>
            </a:pPr>
            <a:r>
              <a:rPr lang="en-US" sz="2200" dirty="0"/>
              <a:t>Untreated STIs in women can lead to pelvic inflammatory disease, infertility and ectopic pregnancy.</a:t>
            </a:r>
          </a:p>
          <a:p>
            <a:pPr marL="800100" lvl="1" indent="-342900">
              <a:buFont typeface="Arial" panose="020B0604020202020204" pitchFamily="34" charset="0"/>
              <a:buChar char="•"/>
            </a:pPr>
            <a:r>
              <a:rPr lang="en-US" sz="2200" dirty="0"/>
              <a:t>Women are at risk of passing a STIs to their newborn, causing premature delivery, infant pneumonia and blindness.</a:t>
            </a:r>
          </a:p>
          <a:p>
            <a:pPr marL="800100" lvl="1" indent="-342900">
              <a:buFont typeface="Arial" panose="020B0604020202020204" pitchFamily="34" charset="0"/>
              <a:buChar char="•"/>
            </a:pPr>
            <a:r>
              <a:rPr lang="en-US" sz="2200" dirty="0"/>
              <a:t>This highlights the importance of annual preventive and prenatal screening.</a:t>
            </a:r>
          </a:p>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62</a:t>
            </a:fld>
            <a:endParaRPr lang="en-US"/>
          </a:p>
        </p:txBody>
      </p:sp>
    </p:spTree>
    <p:extLst>
      <p:ext uri="{BB962C8B-B14F-4D97-AF65-F5344CB8AC3E}">
        <p14:creationId xmlns:p14="http://schemas.microsoft.com/office/powerpoint/2010/main" val="939218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192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82995B-8B5E-4984-8A13-C8FD921595C7}" type="slidenum">
              <a:rPr lang="en-US" altLang="en-US" smtClean="0"/>
              <a:pPr eaLnBrk="1" hangingPunct="1">
                <a:spcBef>
                  <a:spcPct val="0"/>
                </a:spcBef>
              </a:pPr>
              <a:t>7</a:t>
            </a:fld>
            <a:endParaRPr lang="en-US" altLang="en-US" dirty="0"/>
          </a:p>
        </p:txBody>
      </p:sp>
      <p:sp>
        <p:nvSpPr>
          <p:cNvPr id="81924" name="Rectangle 2"/>
          <p:cNvSpPr>
            <a:spLocks noGrp="1" noRot="1" noChangeAspect="1" noChangeArrowheads="1" noTextEdit="1"/>
          </p:cNvSpPr>
          <p:nvPr>
            <p:ph type="sldImg"/>
          </p:nvPr>
        </p:nvSpPr>
        <p:spPr>
          <a:xfrm>
            <a:off x="717550" y="1162050"/>
            <a:ext cx="5575300" cy="3136900"/>
          </a:xfrm>
          <a:ln/>
        </p:spPr>
      </p:sp>
      <p:sp>
        <p:nvSpPr>
          <p:cNvPr id="81925"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4728680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10752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CF91D02-3458-4410-92E0-A0C67F3763B0}" type="slidenum">
              <a:rPr lang="en-US" altLang="en-US" smtClean="0"/>
              <a:pPr eaLnBrk="1" hangingPunct="1">
                <a:spcBef>
                  <a:spcPct val="0"/>
                </a:spcBef>
              </a:pPr>
              <a:t>64</a:t>
            </a:fld>
            <a:endParaRPr lang="en-US" altLang="en-US"/>
          </a:p>
        </p:txBody>
      </p:sp>
      <p:sp>
        <p:nvSpPr>
          <p:cNvPr id="107524" name="Rectangle 2"/>
          <p:cNvSpPr>
            <a:spLocks noGrp="1" noRot="1" noChangeAspect="1" noChangeArrowheads="1" noTextEdit="1"/>
          </p:cNvSpPr>
          <p:nvPr>
            <p:ph type="sldImg"/>
          </p:nvPr>
        </p:nvSpPr>
        <p:spPr>
          <a:xfrm>
            <a:off x="717550" y="1162050"/>
            <a:ext cx="5575300" cy="3136900"/>
          </a:xfrm>
          <a:ln/>
        </p:spPr>
      </p:sp>
      <p:sp>
        <p:nvSpPr>
          <p:cNvPr id="107525"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0741298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10957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B6C7388-2661-49B6-BB16-C2F3DB5BFC7B}" type="slidenum">
              <a:rPr lang="en-US" altLang="en-US" smtClean="0"/>
              <a:pPr eaLnBrk="1" hangingPunct="1">
                <a:spcBef>
                  <a:spcPct val="0"/>
                </a:spcBef>
              </a:pPr>
              <a:t>65</a:t>
            </a:fld>
            <a:endParaRPr lang="en-US" altLang="en-US"/>
          </a:p>
        </p:txBody>
      </p:sp>
      <p:sp>
        <p:nvSpPr>
          <p:cNvPr id="109572" name="Rectangle 2"/>
          <p:cNvSpPr>
            <a:spLocks noGrp="1" noRot="1" noChangeAspect="1" noChangeArrowheads="1" noTextEdit="1"/>
          </p:cNvSpPr>
          <p:nvPr>
            <p:ph type="sldImg"/>
          </p:nvPr>
        </p:nvSpPr>
        <p:spPr>
          <a:xfrm>
            <a:off x="717550" y="1162050"/>
            <a:ext cx="5575300" cy="3136900"/>
          </a:xfrm>
          <a:ln/>
        </p:spPr>
      </p:sp>
      <p:sp>
        <p:nvSpPr>
          <p:cNvPr id="109573" name="Rectangle 3"/>
          <p:cNvSpPr>
            <a:spLocks noGrp="1" noChangeArrowheads="1"/>
          </p:cNvSpPr>
          <p:nvPr>
            <p:ph type="body" idx="1"/>
          </p:nvPr>
        </p:nvSpPr>
        <p:spPr>
          <a:noFill/>
        </p:spPr>
        <p:txBody>
          <a:bodyPr/>
          <a:lstStyle/>
          <a:p>
            <a:pPr marL="171450" indent="-171450">
              <a:lnSpc>
                <a:spcPct val="70000"/>
              </a:lnSpc>
              <a:buFont typeface="Arial" panose="020B0604020202020204" pitchFamily="34" charset="0"/>
              <a:buChar char="•"/>
            </a:pPr>
            <a:r>
              <a:rPr lang="en-US" altLang="en-US" sz="1200" dirty="0"/>
              <a:t>From 2014-2023, the chlamydia rate increased by 4.3%. The rate of gonorrhea increased by 80% syphilis has increased by 166%.</a:t>
            </a:r>
          </a:p>
          <a:p>
            <a:pPr marL="171450" indent="-171450">
              <a:lnSpc>
                <a:spcPct val="70000"/>
              </a:lnSpc>
              <a:buFont typeface="Arial" panose="020B0604020202020204" pitchFamily="34" charset="0"/>
              <a:buChar char="•"/>
            </a:pPr>
            <a:r>
              <a:rPr lang="en-US" altLang="en-US" sz="1200" dirty="0"/>
              <a:t>Adolescent and young adults aged 15-24 years old continue to make up the majority of all chlamydia or gonorrhea cases at 54%.</a:t>
            </a:r>
          </a:p>
          <a:p>
            <a:pPr marL="171450" marR="0" lvl="0" indent="-171450" algn="l" defTabSz="914400" rtl="0" eaLnBrk="1" fontAlgn="auto" latinLnBrk="0" hangingPunct="1">
              <a:lnSpc>
                <a:spcPct val="70000"/>
              </a:lnSpc>
              <a:spcBef>
                <a:spcPts val="0"/>
              </a:spcBef>
              <a:spcAft>
                <a:spcPts val="0"/>
              </a:spcAft>
              <a:buClrTx/>
              <a:buSzTx/>
              <a:buFont typeface="Arial" panose="020B0604020202020204" pitchFamily="34" charset="0"/>
              <a:buChar char="•"/>
              <a:tabLst/>
              <a:defRPr/>
            </a:pPr>
            <a:r>
              <a:rPr lang="en-US" altLang="en-US" sz="1200" dirty="0"/>
              <a:t>Minnesota has seen a resurgence of syphilis over the past decade, with men who have sex with men and those co-infected with HIV being especially impacted. However, the number of females impacted is near the record high for the last decade.</a:t>
            </a:r>
          </a:p>
          <a:p>
            <a:pPr marL="171450" indent="-171450">
              <a:lnSpc>
                <a:spcPct val="70000"/>
              </a:lnSpc>
              <a:buFont typeface="Arial" panose="020B0604020202020204" pitchFamily="34" charset="0"/>
              <a:buChar char="•"/>
            </a:pPr>
            <a:r>
              <a:rPr lang="en-US" altLang="en-US" sz="1200" dirty="0"/>
              <a:t>people of color continue to be disproportionately affected by all STIs in Minnesota and nationwide. Disparities in the rates of STIs are not explained by differences in sexual behavior, but are due to differences in health insurance coverage, employment status and access to healthcare with preventative, screening and treatment services.</a:t>
            </a:r>
          </a:p>
          <a:p>
            <a:pPr eaLnBrk="1" hangingPunct="1"/>
            <a:endParaRPr lang="en-US" altLang="en-US" dirty="0"/>
          </a:p>
        </p:txBody>
      </p:sp>
    </p:spTree>
    <p:extLst>
      <p:ext uri="{BB962C8B-B14F-4D97-AF65-F5344CB8AC3E}">
        <p14:creationId xmlns:p14="http://schemas.microsoft.com/office/powerpoint/2010/main" val="22909007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7000"/>
              </a:lnSpc>
              <a:spcBef>
                <a:spcPts val="0"/>
              </a:spcBef>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12 cases of disseminated gonococcal infections (DGI) were diagnosed in Minnesota in 2021.</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07000"/>
              </a:lnSpc>
              <a:spcBef>
                <a:spcPts val="0"/>
              </a:spcBef>
              <a:spcAft>
                <a:spcPts val="800"/>
              </a:spcAft>
              <a:buFont typeface="Arial" panose="020B0604020202020204" pitchFamily="34" charset="0"/>
              <a:buChar char="•"/>
            </a:pPr>
            <a:r>
              <a:rPr lang="en-US" sz="1900" dirty="0">
                <a:effectLst/>
                <a:latin typeface="Calibri" panose="020F0502020204030204" pitchFamily="34" charset="0"/>
                <a:ea typeface="Calibri" panose="020F0502020204030204" pitchFamily="34" charset="0"/>
                <a:cs typeface="Times New Roman" panose="02020603050405020304" pitchFamily="18" charset="0"/>
              </a:rPr>
              <a:t>DGI occurs when a gonorrhea infection moves into the bloodstream and spreads to distant sites in the body, which can lead to clinical findings, such as septic arthritis, polyarthralgia, tenosynovitis, petechial/pustular lesions, bacteremia, or on rare occasions endocarditis or meningitis. </a:t>
            </a:r>
          </a:p>
          <a:p>
            <a:pPr marL="342900" indent="-342900">
              <a:lnSpc>
                <a:spcPct val="107000"/>
              </a:lnSpc>
              <a:spcBef>
                <a:spcPts val="0"/>
              </a:spcBef>
              <a:spcAft>
                <a:spcPts val="800"/>
              </a:spcAft>
              <a:buFont typeface="Arial" panose="020B0604020202020204" pitchFamily="34" charset="0"/>
              <a:buChar char="•"/>
            </a:pPr>
            <a:r>
              <a:rPr lang="en-US" sz="1900" dirty="0">
                <a:effectLst/>
                <a:latin typeface="Calibri" panose="020F0502020204030204" pitchFamily="34" charset="0"/>
                <a:ea typeface="Calibri" panose="020F0502020204030204" pitchFamily="34" charset="0"/>
                <a:cs typeface="Times New Roman" panose="02020603050405020304" pitchFamily="18" charset="0"/>
              </a:rPr>
              <a:t>DGI is uncommon and occurs in 0.5-3% of untreated cases. </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900" dirty="0">
                <a:effectLst/>
                <a:latin typeface="Calibri" panose="020F0502020204030204" pitchFamily="34" charset="0"/>
                <a:ea typeface="Calibri" panose="020F0502020204030204" pitchFamily="34" charset="0"/>
                <a:cs typeface="Times New Roman" panose="02020603050405020304" pitchFamily="18" charset="0"/>
              </a:rPr>
              <a:t>Report all laboratory confirmed cases of DGI </a:t>
            </a:r>
            <a:r>
              <a:rPr lang="en-US" sz="1900" dirty="0">
                <a:latin typeface="Calibri" panose="020F0502020204030204" pitchFamily="34" charset="0"/>
                <a:ea typeface="Calibri" panose="020F0502020204030204" pitchFamily="34" charset="0"/>
                <a:cs typeface="Times New Roman" panose="02020603050405020304" pitchFamily="18" charset="0"/>
              </a:rPr>
              <a:t>or concern over persistent infection </a:t>
            </a:r>
            <a:r>
              <a:rPr lang="en-US" sz="1900" dirty="0">
                <a:effectLst/>
                <a:latin typeface="Calibri" panose="020F0502020204030204" pitchFamily="34" charset="0"/>
                <a:ea typeface="Calibri" panose="020F0502020204030204" pitchFamily="34" charset="0"/>
                <a:cs typeface="Times New Roman" panose="02020603050405020304" pitchFamily="18" charset="0"/>
              </a:rPr>
              <a:t>to MDH within 24 hours of identification. Also please call MDH</a:t>
            </a:r>
            <a:r>
              <a:rPr lang="en-US" sz="1900" baseline="0" dirty="0">
                <a:effectLst/>
                <a:latin typeface="Calibri" panose="020F0502020204030204" pitchFamily="34" charset="0"/>
                <a:ea typeface="Calibri" panose="020F0502020204030204" pitchFamily="34" charset="0"/>
                <a:cs typeface="Times New Roman" panose="02020603050405020304" pitchFamily="18" charset="0"/>
              </a:rPr>
              <a:t> when these cases are identified at 651-201-5414.</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900" dirty="0">
                <a:effectLst/>
                <a:latin typeface="Calibri" panose="020F0502020204030204" pitchFamily="34" charset="0"/>
                <a:ea typeface="Calibri" panose="020F0502020204030204" pitchFamily="34" charset="0"/>
                <a:cs typeface="Times New Roman" panose="02020603050405020304" pitchFamily="18" charset="0"/>
              </a:rPr>
              <a:t>Management of DGI cases should be guided by the </a:t>
            </a:r>
            <a:r>
              <a:rPr lang="en-US" sz="1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CDC </a:t>
            </a:r>
            <a:r>
              <a:rPr lang="en-US" sz="19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sti</a:t>
            </a:r>
            <a:r>
              <a:rPr lang="en-US" sz="1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Treatment Guidelines.</a:t>
            </a:r>
            <a:r>
              <a:rPr lang="en-US" sz="19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66</a:t>
            </a:fld>
            <a:endParaRPr lang="en-US"/>
          </a:p>
        </p:txBody>
      </p:sp>
    </p:spTree>
    <p:extLst>
      <p:ext uri="{BB962C8B-B14F-4D97-AF65-F5344CB8AC3E}">
        <p14:creationId xmlns:p14="http://schemas.microsoft.com/office/powerpoint/2010/main" val="12489652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7000"/>
              </a:lnSpc>
              <a:spcBef>
                <a:spcPts val="0"/>
              </a:spcBef>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8 cases of disseminated gonococcal infections (DGI) were diagnosed in Minnesota in 2021.</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07000"/>
              </a:lnSpc>
              <a:spcBef>
                <a:spcPts val="0"/>
              </a:spcBef>
              <a:spcAft>
                <a:spcPts val="800"/>
              </a:spcAft>
              <a:buFont typeface="Arial" panose="020B0604020202020204" pitchFamily="34" charset="0"/>
              <a:buChar char="•"/>
            </a:pPr>
            <a:r>
              <a:rPr lang="en-US" sz="1900" dirty="0">
                <a:effectLst/>
                <a:latin typeface="Calibri" panose="020F0502020204030204" pitchFamily="34" charset="0"/>
                <a:ea typeface="Calibri" panose="020F0502020204030204" pitchFamily="34" charset="0"/>
                <a:cs typeface="Times New Roman" panose="02020603050405020304" pitchFamily="18" charset="0"/>
              </a:rPr>
              <a:t>DGI occurs when a gonorrhea infection moves into the bloodstream and spreads to distant sites in the body, which can lead to clinical findings, such as septic arthritis, polyarthralgia, tenosynovitis, petechial/pustular lesions, bacteremia, or on rare occasions endocarditis or meningitis. </a:t>
            </a:r>
          </a:p>
          <a:p>
            <a:pPr marL="342900" indent="-342900">
              <a:lnSpc>
                <a:spcPct val="107000"/>
              </a:lnSpc>
              <a:spcBef>
                <a:spcPts val="0"/>
              </a:spcBef>
              <a:spcAft>
                <a:spcPts val="800"/>
              </a:spcAft>
              <a:buFont typeface="Arial" panose="020B0604020202020204" pitchFamily="34" charset="0"/>
              <a:buChar char="•"/>
            </a:pPr>
            <a:r>
              <a:rPr lang="en-US" sz="1900" dirty="0">
                <a:effectLst/>
                <a:latin typeface="Calibri" panose="020F0502020204030204" pitchFamily="34" charset="0"/>
                <a:ea typeface="Calibri" panose="020F0502020204030204" pitchFamily="34" charset="0"/>
                <a:cs typeface="Times New Roman" panose="02020603050405020304" pitchFamily="18" charset="0"/>
              </a:rPr>
              <a:t>DGI is uncommon and occurs in 0.5-3% of untreated cases. </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900" dirty="0">
                <a:effectLst/>
                <a:latin typeface="Calibri" panose="020F0502020204030204" pitchFamily="34" charset="0"/>
                <a:ea typeface="Calibri" panose="020F0502020204030204" pitchFamily="34" charset="0"/>
                <a:cs typeface="Times New Roman" panose="02020603050405020304" pitchFamily="18" charset="0"/>
              </a:rPr>
              <a:t>Report all laboratory confirmed cases of DGI </a:t>
            </a:r>
            <a:r>
              <a:rPr lang="en-US" sz="1900" dirty="0">
                <a:latin typeface="Calibri" panose="020F0502020204030204" pitchFamily="34" charset="0"/>
                <a:ea typeface="Calibri" panose="020F0502020204030204" pitchFamily="34" charset="0"/>
                <a:cs typeface="Times New Roman" panose="02020603050405020304" pitchFamily="18" charset="0"/>
              </a:rPr>
              <a:t>or concern over persistent infection </a:t>
            </a:r>
            <a:r>
              <a:rPr lang="en-US" sz="1900" dirty="0">
                <a:effectLst/>
                <a:latin typeface="Calibri" panose="020F0502020204030204" pitchFamily="34" charset="0"/>
                <a:ea typeface="Calibri" panose="020F0502020204030204" pitchFamily="34" charset="0"/>
                <a:cs typeface="Times New Roman" panose="02020603050405020304" pitchFamily="18" charset="0"/>
              </a:rPr>
              <a:t>to MDH within 24 hours of identification. Also please call MDH</a:t>
            </a:r>
            <a:r>
              <a:rPr lang="en-US" sz="1900" baseline="0" dirty="0">
                <a:effectLst/>
                <a:latin typeface="Calibri" panose="020F0502020204030204" pitchFamily="34" charset="0"/>
                <a:ea typeface="Calibri" panose="020F0502020204030204" pitchFamily="34" charset="0"/>
                <a:cs typeface="Times New Roman" panose="02020603050405020304" pitchFamily="18" charset="0"/>
              </a:rPr>
              <a:t> when these cases are identified at 651-201-5414.</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900" dirty="0">
                <a:effectLst/>
                <a:latin typeface="Calibri" panose="020F0502020204030204" pitchFamily="34" charset="0"/>
                <a:ea typeface="Calibri" panose="020F0502020204030204" pitchFamily="34" charset="0"/>
                <a:cs typeface="Times New Roman" panose="02020603050405020304" pitchFamily="18" charset="0"/>
              </a:rPr>
              <a:t>Management of DGI cases should be guided by the </a:t>
            </a:r>
            <a:r>
              <a:rPr lang="en-US" sz="1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CDC </a:t>
            </a:r>
            <a:r>
              <a:rPr lang="en-US" sz="19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sti</a:t>
            </a:r>
            <a:r>
              <a:rPr lang="en-US" sz="1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Treatment Guidelines.</a:t>
            </a:r>
            <a:r>
              <a:rPr lang="en-US" sz="19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67</a:t>
            </a:fld>
            <a:endParaRPr lang="en-US"/>
          </a:p>
        </p:txBody>
      </p:sp>
    </p:spTree>
    <p:extLst>
      <p:ext uri="{BB962C8B-B14F-4D97-AF65-F5344CB8AC3E}">
        <p14:creationId xmlns:p14="http://schemas.microsoft.com/office/powerpoint/2010/main" val="1742477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sz="1200" dirty="0"/>
              <a:t>A new Chlamydia and Gonorrhea case report form is available on the MDH website, to accommodate changes in treatment guidelines and highlight DGI reporting.</a:t>
            </a:r>
          </a:p>
          <a:p>
            <a:pPr marL="171450" indent="-171450">
              <a:buFont typeface="Arial" panose="020B0604020202020204" pitchFamily="34" charset="0"/>
              <a:buChar char="•"/>
              <a:defRPr/>
            </a:pPr>
            <a:r>
              <a:rPr lang="en-US" sz="1200" dirty="0"/>
              <a:t>The case report form can be filled out and mailed or faxed to MDH at </a:t>
            </a:r>
            <a:r>
              <a:rPr lang="en-US" b="1" i="0" dirty="0">
                <a:solidFill>
                  <a:srgbClr val="000000"/>
                </a:solidFill>
                <a:effectLst/>
                <a:latin typeface="Open Sans" panose="020B0606030504020204" pitchFamily="34" charset="0"/>
              </a:rPr>
              <a:t>1-800-298-3775</a:t>
            </a:r>
            <a:r>
              <a:rPr lang="en-US" sz="1200" b="1" dirty="0"/>
              <a:t>.</a:t>
            </a:r>
          </a:p>
          <a:p>
            <a:pPr marL="171450" indent="-171450">
              <a:buFont typeface="Arial" panose="020B0604020202020204" pitchFamily="34" charset="0"/>
              <a:buChar char="•"/>
              <a:defRPr/>
            </a:pPr>
            <a:r>
              <a:rPr lang="en-US" sz="1200" dirty="0"/>
              <a:t>More information may be requested on gonorrhea cases for Enhanced Gonorrhea Surveillance as part of the CDC PCHD grant.</a:t>
            </a:r>
          </a:p>
          <a:p>
            <a:pPr marL="171450" indent="-171450">
              <a:buFont typeface="Arial" panose="020B0604020202020204" pitchFamily="34" charset="0"/>
              <a:buChar char="•"/>
              <a:defRPr/>
            </a:pPr>
            <a:r>
              <a:rPr lang="en-US" sz="1200" dirty="0"/>
              <a:t> All cases co-infected with Early Syphilis will continue to be assigned to MDH Partner Services for follow-up.</a:t>
            </a:r>
          </a:p>
          <a:p>
            <a:pPr marL="171450" indent="-171450">
              <a:buFont typeface="Arial" panose="020B0604020202020204" pitchFamily="34" charset="0"/>
              <a:buChar char="•"/>
              <a:defRPr/>
            </a:pPr>
            <a:r>
              <a:rPr lang="en-US" sz="1200" dirty="0"/>
              <a:t>All </a:t>
            </a:r>
            <a:r>
              <a:rPr lang="en-US" sz="1200" dirty="0" err="1"/>
              <a:t>sti</a:t>
            </a:r>
            <a:r>
              <a:rPr lang="en-US" sz="1200" dirty="0"/>
              <a:t> cases continue to have the potential for being contacted by MDH for additional follow-up.</a:t>
            </a:r>
          </a:p>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68</a:t>
            </a:fld>
            <a:endParaRPr lang="en-US"/>
          </a:p>
        </p:txBody>
      </p:sp>
    </p:spTree>
    <p:extLst>
      <p:ext uri="{BB962C8B-B14F-4D97-AF65-F5344CB8AC3E}">
        <p14:creationId xmlns:p14="http://schemas.microsoft.com/office/powerpoint/2010/main" val="896058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2022, rates of reported primary and secondary (P&amp;S) syphilis ranged by state from 0.5 cases per 100,000 population in Vermont to 84.3 cases per 100,000 population in South Dakota. The rate of reported P&amp;S syphilis in the District of Columbia was 40.3 per 100,000 population.</a:t>
            </a:r>
          </a:p>
          <a:p>
            <a:pPr marL="0" lvl="0" indent="0">
              <a:buNone/>
            </a:pPr>
            <a:endParaRPr dirty="0"/>
          </a:p>
          <a:p>
            <a:pPr marL="0" lvl="0" indent="0">
              <a:buNone/>
            </a:pPr>
            <a:r>
              <a:rPr dirty="0"/>
              <a:t>Among US territories reporting any cases, rates of reported P&amp;S syphilis ranged from 1.2 cases per 100,000 population in Guam to 11.8 cases per 100,000 population in Puerto Rico. No cases of P&amp;S syphilis were reported in American Samoa and the Commonwealth of the Northern Mariana Islands.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for more information.</a:t>
            </a:r>
          </a:p>
          <a:p>
            <a:pPr marL="0" lvl="0" indent="0">
              <a:buNone/>
            </a:pPr>
            <a:endParaRPr dirty="0"/>
          </a:p>
          <a:p>
            <a:pPr marL="0" lvl="0" indent="0">
              <a:buNone/>
            </a:pPr>
            <a:r>
              <a:rPr dirty="0"/>
              <a:t>See Technical Notes (https://www.cdc.gov/</a:t>
            </a:r>
            <a:r>
              <a:rPr lang="en-US" dirty="0"/>
              <a:t>sti</a:t>
            </a:r>
            <a:r>
              <a:rPr dirty="0"/>
              <a:t>/statistics/2022/technical-notes.htm) for information on syphilis case reporting and on interpreting reported rates in US territories.</a:t>
            </a:r>
          </a:p>
          <a:p>
            <a:pPr marL="0" lvl="0" indent="0">
              <a:buNone/>
            </a:pPr>
            <a:endParaRPr dirty="0"/>
          </a:p>
          <a:p>
            <a:pPr marL="0" lvl="0" indent="0">
              <a:buNone/>
            </a:pPr>
            <a:r>
              <a:rPr dirty="0"/>
              <a:t>Data for all figures are available at https://www.cdc.gov/</a:t>
            </a:r>
            <a:r>
              <a:rPr lang="en-US" dirty="0"/>
              <a:t>sti</a:t>
            </a:r>
            <a:r>
              <a:rPr dirty="0"/>
              <a:t>/statistics/2022/data.zip. The file “PS Syphilis - Rates by Jurisdiction (US and Terr 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2022, rates of reported gonorrhea ranged by state from 27 cases per 100,000 population in Vermont to 372 cases per 100,000 population in Mississippi. The rate of reported gonorrhea in the District of Columbia was 733 per 100,000 population.</a:t>
            </a:r>
          </a:p>
          <a:p>
            <a:pPr marL="0" lvl="0" indent="0">
              <a:buNone/>
            </a:pPr>
            <a:endParaRPr dirty="0"/>
          </a:p>
          <a:p>
            <a:pPr marL="0" lvl="0" indent="0">
              <a:buNone/>
            </a:pPr>
            <a:r>
              <a:rPr dirty="0"/>
              <a:t>Among US territories, rates of reported gonorrhea ranged from 33 cases per 100,000 population in American Samoa, the Commonwealth of the Northern Mariana Islands, and Puerto Rico to 195 cases per 100,000 population in Guam.</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for more information.</a:t>
            </a:r>
          </a:p>
          <a:p>
            <a:pPr marL="0" lvl="0" indent="0">
              <a:buNone/>
            </a:pPr>
            <a:endParaRPr dirty="0"/>
          </a:p>
          <a:p>
            <a:pPr marL="0" lvl="0" indent="0">
              <a:buNone/>
            </a:pPr>
            <a:r>
              <a:rPr dirty="0"/>
              <a:t>See Technical Notes (https://www.cdc.gov/</a:t>
            </a:r>
            <a:r>
              <a:rPr lang="en-US" dirty="0"/>
              <a:t>sti</a:t>
            </a:r>
            <a:r>
              <a:rPr dirty="0"/>
              <a:t>/statistics/2022/technical-notes.htm) for information on gonorrhea case reporting and on interpreting reported rates in US territories.</a:t>
            </a:r>
          </a:p>
          <a:p>
            <a:pPr marL="0" lvl="0" indent="0">
              <a:buNone/>
            </a:pPr>
            <a:endParaRPr dirty="0"/>
          </a:p>
          <a:p>
            <a:pPr marL="0" lvl="0" indent="0">
              <a:buNone/>
            </a:pPr>
            <a:r>
              <a:rPr dirty="0"/>
              <a:t>Data for all figures are available at https://www.cdc.gov/</a:t>
            </a:r>
            <a:r>
              <a:rPr lang="en-US" dirty="0"/>
              <a:t>sti</a:t>
            </a:r>
            <a:r>
              <a:rPr dirty="0"/>
              <a:t>/statistics/2022/data.zip. The file “GC - Rates by Jurisdiction (US and Terr 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2022, rates of reported chlamydia ranged by state from 198 cases per 100,000 population in Vermont to 789 cases per 100,000 population in Louisiana. The rate of reported chlamydia in the District of Columbia was 1,212 per 100,000 population.</a:t>
            </a:r>
          </a:p>
          <a:p>
            <a:pPr marL="0" lvl="0" indent="0">
              <a:buNone/>
            </a:pPr>
            <a:endParaRPr dirty="0"/>
          </a:p>
          <a:p>
            <a:pPr marL="0" lvl="0" indent="0">
              <a:buNone/>
            </a:pPr>
            <a:r>
              <a:rPr dirty="0"/>
              <a:t>Among US territories, rates of reported chlamydia ranged from 144 cases per 100,000 population in Puerto Rico to 594 cases per 100,000 population in the US Virgin Islands.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for more information.</a:t>
            </a:r>
          </a:p>
          <a:p>
            <a:pPr marL="0" lvl="0" indent="0">
              <a:buNone/>
            </a:pPr>
            <a:endParaRPr dirty="0"/>
          </a:p>
          <a:p>
            <a:pPr marL="0" lvl="0" indent="0">
              <a:buNone/>
            </a:pPr>
            <a:r>
              <a:rPr dirty="0"/>
              <a:t>See Technical Notes (https://www.cdc.gov/</a:t>
            </a:r>
            <a:r>
              <a:rPr lang="en-US" dirty="0"/>
              <a:t>sti</a:t>
            </a:r>
            <a:r>
              <a:rPr dirty="0"/>
              <a:t>/statistics/2022/technical-notes.htm) for information on chlamydia case reporting and on interpreting reported rates in US territories.</a:t>
            </a:r>
          </a:p>
          <a:p>
            <a:pPr marL="0" lvl="0" indent="0">
              <a:buNone/>
            </a:pPr>
            <a:endParaRPr dirty="0"/>
          </a:p>
          <a:p>
            <a:pPr marL="0" lvl="0" indent="0">
              <a:buNone/>
            </a:pPr>
            <a:r>
              <a:rPr dirty="0"/>
              <a:t>Data for all figures are available at https://www.cdc.gov/</a:t>
            </a:r>
            <a:r>
              <a:rPr lang="en-US" dirty="0"/>
              <a:t>sti</a:t>
            </a:r>
            <a:r>
              <a:rPr dirty="0"/>
              <a:t>/statistics/2022/data.zip. The file “CT - Rates by Jurisdiction (US and Terr 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7796FFA1-12E1-4C91-A57E-7B63EB4D695F}" type="datetime1">
              <a:rPr lang="en-US" smtClean="0"/>
              <a:t>4/26/2024</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0855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D19ED7-B562-4A3A-8DD3-2589D58A00FB}" type="datetime1">
              <a:rPr lang="en-US" smtClean="0"/>
              <a:t>4/26/2024</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4165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916FB9-2465-451A-8652-604746684839}" type="datetime1">
              <a:rPr lang="en-US" smtClean="0"/>
              <a:t>4/26/2024</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70081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DE9A465A-9E7A-43DA-90FA-383D55BF19EF}" type="datetime1">
              <a:rPr lang="en-US" smtClean="0"/>
              <a:t>4/26/2024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84504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DE67B70D-D761-48C6-80B2-421FAB559552}" type="datetime1">
              <a:rPr lang="en-US" smtClean="0"/>
              <a:t>4/26/2024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84216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C1C4EC67-2659-471F-AD50-DF4D97EF4439}" type="datetime1">
              <a:rPr lang="en-US" smtClean="0"/>
              <a:t>4/26/2024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833021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12A234BB-37C7-4FAC-A3BF-FE49DADB15AD}" type="datetime1">
              <a:rPr lang="en-US" smtClean="0"/>
              <a:t>4/26/2024</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01223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EAE56CE8-9212-4312-8C21-56FA61ABE1B9}" type="datetime1">
              <a:rPr lang="en-US" smtClean="0"/>
              <a:t>4/26/2024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6797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3CF29CD9-DD00-4EEE-BD8A-0E8DD7815E89}" type="datetime1">
              <a:rPr lang="en-US" smtClean="0"/>
              <a:t>4/26/2024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0872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12885F3-8F6D-4F67-A071-22D4CAFA220A}" type="datetime1">
              <a:rPr lang="en-US" smtClean="0"/>
              <a:t>4/26/2024</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02336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BA11018D-18D9-4505-8021-FE519022F139}" type="datetime1">
              <a:rPr lang="en-US" smtClean="0"/>
              <a:t>4/26/2024</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73650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A98C4C39-EFDB-4E8E-AEF2-E05495973B04}" type="datetime1">
              <a:rPr lang="en-US" smtClean="0"/>
              <a:t>4/26/2024</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3786094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198A39D0-1058-45E2-A4B2-2922886CA006}" type="datetime1">
              <a:rPr lang="en-US" smtClean="0"/>
              <a:t>4/26/2024</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98180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2"/>
          <p:cNvSpPr>
            <a:spLocks noGrp="1"/>
          </p:cNvSpPr>
          <p:nvPr>
            <p:ph type="dt" sz="half" idx="10"/>
          </p:nvPr>
        </p:nvSpPr>
        <p:spPr/>
        <p:txBody>
          <a:bodyPr/>
          <a:lstStyle/>
          <a:p>
            <a:fld id="{308556F4-2FBE-4ABA-B815-DBB44968B390}" type="datetime1">
              <a:rPr lang="en-US" smtClean="0"/>
              <a:t>4/26/2024</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5018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fld id="{B9FB4776-E16C-4B48-A43A-6CC33F361141}" type="datetime1">
              <a:rPr lang="en-US" smtClean="0"/>
              <a:t>4/26/2024</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83499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fld id="{9E73BF49-F3A4-441C-821E-6EFA874BA38A}" type="datetime1">
              <a:rPr lang="en-US" smtClean="0"/>
              <a:t>4/26/2024</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968864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fld id="{0750CF47-8715-4B54-B717-4100626396E9}" type="datetime1">
              <a:rPr lang="en-US" smtClean="0"/>
              <a:t>4/26/2024</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713214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fld id="{D2181CCF-56DF-4D7C-AED8-862608A36325}" type="datetime1">
              <a:rPr lang="en-US" smtClean="0"/>
              <a:t>4/26/2024</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757969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p>
            <a:fld id="{CD213D05-44EE-4D00-BCAD-52ABAC2B9A8F}" type="datetime1">
              <a:rPr lang="en-US" smtClean="0"/>
              <a:t>4/26/2024</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2"/>
                </a:solidFill>
              </a:rPr>
              <a:t>|</a:t>
            </a:r>
            <a:r>
              <a:rPr lang="en-US"/>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79295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1D88B8D2-FC00-45D5-A6E8-3F9CB92348D3}" type="datetime1">
              <a:rPr lang="en-US" smtClean="0"/>
              <a:t>4/26/2024</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686529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8" name="Date Placeholder 3"/>
          <p:cNvSpPr>
            <a:spLocks noGrp="1"/>
          </p:cNvSpPr>
          <p:nvPr>
            <p:ph type="dt" sz="half" idx="11"/>
          </p:nvPr>
        </p:nvSpPr>
        <p:spPr>
          <a:xfrm>
            <a:off x="838200" y="6356350"/>
            <a:ext cx="1358590" cy="365125"/>
          </a:xfrm>
        </p:spPr>
        <p:txBody>
          <a:bodyPr/>
          <a:lstStyle/>
          <a:p>
            <a:fld id="{1193C458-A3A7-4F34-A2EA-BC4EC55D3800}" type="datetime1">
              <a:rPr lang="en-US" smtClean="0"/>
              <a:t>4/26/2024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55369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2"/>
            <a:ext cx="8128000" cy="2966751"/>
          </a:xfrm>
        </p:spPr>
        <p:txBody>
          <a:bodyPr/>
          <a:lstStyle/>
          <a:p>
            <a:r>
              <a:rPr lang="en-US"/>
              <a:t>Click icon to add table</a:t>
            </a:r>
          </a:p>
        </p:txBody>
      </p:sp>
      <p:sp>
        <p:nvSpPr>
          <p:cNvPr id="8" name="Date Placeholder 4"/>
          <p:cNvSpPr>
            <a:spLocks noGrp="1"/>
          </p:cNvSpPr>
          <p:nvPr>
            <p:ph type="dt" sz="half" idx="11"/>
          </p:nvPr>
        </p:nvSpPr>
        <p:spPr>
          <a:xfrm>
            <a:off x="838200" y="6356350"/>
            <a:ext cx="1358590" cy="365125"/>
          </a:xfrm>
        </p:spPr>
        <p:txBody>
          <a:bodyPr/>
          <a:lstStyle/>
          <a:p>
            <a:fld id="{4C1F3C13-E47E-45EB-B6E6-01ECC3E10342}" type="datetime1">
              <a:rPr lang="en-US" smtClean="0"/>
              <a:t>4/26/2024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02070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3676245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5BC7BDC1-011A-4003-B621-8BD26257845E}" type="datetime1">
              <a:rPr lang="en-US" smtClean="0"/>
              <a:t>4/26/2024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825462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C15F2B7D-A2A7-4F59-A46A-87A67712B2D5}" type="datetime1">
              <a:rPr lang="en-US" smtClean="0"/>
              <a:t>4/26/2024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2791035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4"/>
          </p:nvPr>
        </p:nvSpPr>
        <p:spPr>
          <a:xfrm>
            <a:off x="838200" y="6356350"/>
            <a:ext cx="1358590" cy="365125"/>
          </a:xfrm>
        </p:spPr>
        <p:txBody>
          <a:bodyPr/>
          <a:lstStyle/>
          <a:p>
            <a:fld id="{4AED709F-6299-4954-84CE-38901FF7A49D}" type="datetime1">
              <a:rPr lang="en-US" smtClean="0"/>
              <a:t>4/26/2024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87846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0" y="6356350"/>
            <a:ext cx="1358590" cy="365125"/>
          </a:xfrm>
        </p:spPr>
        <p:txBody>
          <a:bodyPr/>
          <a:lstStyle/>
          <a:p>
            <a:fld id="{61E54A2B-0B8A-4C08-A411-E8F0949D1C35}" type="datetime1">
              <a:rPr lang="en-US" smtClean="0"/>
              <a:t>4/26/2024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058266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0" y="6356350"/>
            <a:ext cx="1358590" cy="365125"/>
          </a:xfrm>
        </p:spPr>
        <p:txBody>
          <a:bodyPr/>
          <a:lstStyle/>
          <a:p>
            <a:fld id="{31D5BEB0-6FB1-4EF0-B5EC-5E6A1B2A2A1C}" type="datetime1">
              <a:rPr lang="en-US" smtClean="0"/>
              <a:t>4/26/2024</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576798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CDB1EDE-69E1-4FE0-84BA-33F78E6A7E31}" type="datetime1">
              <a:rPr lang="en-US" smtClean="0"/>
              <a:t>4/26/2024</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05915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C1C0A19-419F-4CF5-83F6-FA80C9FCC979}" type="datetime1">
              <a:rPr lang="en-US" smtClean="0"/>
              <a:t>4/26/2024</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29114224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9DA7123F-72D3-46D3-AAD6-B515B0B71FA1}" type="datetime1">
              <a:rPr lang="en-US" smtClean="0"/>
              <a:t>4/26/2024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3750014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0C04B07F-B380-420C-AAD4-1461DCCC6265}" type="datetime1">
              <a:rPr lang="en-US" smtClean="0"/>
              <a:t>4/26/2024</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8475076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65F9F98B-2E0E-4590-B564-2A85DC9E010B}" type="datetime1">
              <a:rPr lang="en-US" smtClean="0"/>
              <a:t>4/26/2024</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018553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r>
              <a:rPr lang="en-US"/>
              <a:t>Click icon to add table</a:t>
            </a:r>
          </a:p>
        </p:txBody>
      </p:sp>
      <p:sp>
        <p:nvSpPr>
          <p:cNvPr id="4" name="Date Placeholder 3"/>
          <p:cNvSpPr>
            <a:spLocks noGrp="1"/>
          </p:cNvSpPr>
          <p:nvPr>
            <p:ph type="dt" sz="half" idx="10"/>
          </p:nvPr>
        </p:nvSpPr>
        <p:spPr/>
        <p:txBody>
          <a:bodyPr/>
          <a:lstStyle/>
          <a:p>
            <a:fld id="{6B6B8765-7242-46C1-8958-72C6AECA2FD8}" type="datetime1">
              <a:rPr lang="en-US" smtClean="0"/>
              <a:t>4/26/2024</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182228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fld id="{9F929B19-51F7-49AB-93F5-1552306E667E}" type="datetime1">
              <a:rPr lang="en-US" smtClean="0"/>
              <a:t>4/26/2024</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809988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fld id="{B5BC03E2-C889-4316-AC37-7716C36EE1D7}" type="datetime1">
              <a:rPr lang="en-US" smtClean="0"/>
              <a:t>4/26/2024</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321959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fld id="{6633427B-F12E-401D-9EF0-E47631FF7128}" type="datetime1">
              <a:rPr lang="en-US" smtClean="0"/>
              <a:t>4/26/2024</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57493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CA6EC4D6-F58D-4E38-A864-791174C4A855}" type="datetime1">
              <a:rPr lang="en-US" smtClean="0"/>
              <a:t>4/26/2024</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153340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fld id="{F35AC727-1EE8-48E4-9140-40E8C12FAC25}" type="datetime1">
              <a:rPr lang="en-US" smtClean="0"/>
              <a:t>4/26/2024</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889369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50AE727F-541A-4E47-B05E-F319059F6B7B}" type="datetime1">
              <a:rPr lang="en-US" smtClean="0"/>
              <a:t>4/26/2024</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491119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D2E519DB-3119-48AB-A835-A39FB2FF600A}" type="datetime1">
              <a:rPr lang="en-US" smtClean="0"/>
              <a:t>4/26/2024</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8994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15C2ACB2-FDD6-4E21-A61E-0173AB294887}" type="datetime1">
              <a:rPr lang="en-US" smtClean="0"/>
              <a:t>4/26/2024</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971888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681DEFB9-07FD-4114-B597-03CCFEA907B8}" type="datetime1">
              <a:rPr lang="en-US" smtClean="0"/>
              <a:t>4/26/2024</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8348681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fld id="{EBF65985-E3B0-4FE9-868F-81CFF2E40570}" type="datetime1">
              <a:rPr lang="en-US" smtClean="0"/>
              <a:t>4/26/2024</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4148465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fld id="{4FD795E1-645F-443E-B626-69DD3B93FB18}" type="datetime1">
              <a:rPr lang="en-US" smtClean="0"/>
              <a:t>4/26/2024</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16016443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51B3F-B4E5-4AA7-A6F6-8B0E6F438C48}" type="datetimeFigureOut">
              <a:rPr lang="en-US" smtClean="0"/>
              <a:pPr/>
              <a:t>4/26/2024</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Tree>
    <p:extLst>
      <p:ext uri="{BB962C8B-B14F-4D97-AF65-F5344CB8AC3E}">
        <p14:creationId xmlns:p14="http://schemas.microsoft.com/office/powerpoint/2010/main" val="16896127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09600" y="2942749"/>
            <a:ext cx="10972800" cy="2320627"/>
          </a:xfrm>
          <a:prstGeom prst="rect">
            <a:avLst/>
          </a:prstGeom>
        </p:spPr>
        <p:txBody>
          <a:bodyPr>
            <a:normAutofit/>
          </a:bodyPr>
          <a:lstStyle>
            <a:lvl1pPr marL="0" marR="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sz="2400" b="1" spc="56" baseline="0">
                <a:solidFill>
                  <a:schemeClr val="tx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Subtitle…</a:t>
            </a:r>
          </a:p>
        </p:txBody>
      </p:sp>
      <p:sp>
        <p:nvSpPr>
          <p:cNvPr id="5" name="Title Placeholder 1"/>
          <p:cNvSpPr>
            <a:spLocks noGrp="1"/>
          </p:cNvSpPr>
          <p:nvPr>
            <p:ph type="title" hasCustomPrompt="1"/>
          </p:nvPr>
        </p:nvSpPr>
        <p:spPr>
          <a:xfrm>
            <a:off x="609600" y="457203"/>
            <a:ext cx="10972800" cy="2267893"/>
          </a:xfrm>
          <a:prstGeom prst="rect">
            <a:avLst/>
          </a:prstGeom>
        </p:spPr>
        <p:txBody>
          <a:bodyPr vert="horz" lIns="91440" tIns="45720" rIns="91440" bIns="45720" rtlCol="0" anchor="b" anchorCtr="0">
            <a:noAutofit/>
          </a:bodyPr>
          <a:lstStyle>
            <a:lvl1pPr>
              <a:defRPr baseline="0">
                <a:solidFill>
                  <a:schemeClr val="tx2"/>
                </a:solidFill>
              </a:defRPr>
            </a:lvl1pPr>
          </a:lstStyle>
          <a:p>
            <a:r>
              <a:rPr lang="en-US" dirty="0"/>
              <a:t>Title…</a:t>
            </a:r>
          </a:p>
        </p:txBody>
      </p:sp>
      <p:sp>
        <p:nvSpPr>
          <p:cNvPr id="2" name="Date Placeholder 1"/>
          <p:cNvSpPr>
            <a:spLocks noGrp="1"/>
          </p:cNvSpPr>
          <p:nvPr>
            <p:ph type="dt" sz="half" idx="10"/>
          </p:nvPr>
        </p:nvSpPr>
        <p:spPr/>
        <p:txBody>
          <a:bodyPr/>
          <a:lstStyle/>
          <a:p>
            <a:fld id="{79751B3F-B4E5-4AA7-A6F6-8B0E6F438C48}" type="datetimeFigureOut">
              <a:rPr lang="en-US" smtClean="0"/>
              <a:pPr/>
              <a:t>4/26/2024</a:t>
            </a:fld>
            <a:endParaRPr lang="en-US" dirty="0"/>
          </a:p>
        </p:txBody>
      </p:sp>
      <p:sp>
        <p:nvSpPr>
          <p:cNvPr id="4" name="Slide Number Placeholder 3"/>
          <p:cNvSpPr>
            <a:spLocks noGrp="1"/>
          </p:cNvSpPr>
          <p:nvPr>
            <p:ph type="sldNum" sz="quarter" idx="11"/>
          </p:nvPr>
        </p:nvSpPr>
        <p:spPr/>
        <p:txBody>
          <a:bodyPr/>
          <a:lstStyle/>
          <a:p>
            <a:fld id="{50B26D62-EBDC-4CB4-84B4-338D23F7DACE}" type="slidenum">
              <a:rPr lang="en-US" smtClean="0"/>
              <a:t>‹#›</a:t>
            </a:fld>
            <a:endParaRPr lang="en-US" dirty="0"/>
          </a:p>
        </p:txBody>
      </p:sp>
      <p:pic>
        <p:nvPicPr>
          <p:cNvPr id="7" name="Picture 6" descr="Minnesota Department of Health logo" title="logo Minnesota Department of Health"/>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54957" y="5943600"/>
            <a:ext cx="4114808" cy="457200"/>
          </a:xfrm>
          <a:prstGeom prst="rect">
            <a:avLst/>
          </a:prstGeom>
        </p:spPr>
      </p:pic>
      <p:sp>
        <p:nvSpPr>
          <p:cNvPr id="9" name="Text Placeholder 9"/>
          <p:cNvSpPr>
            <a:spLocks noGrp="1"/>
          </p:cNvSpPr>
          <p:nvPr>
            <p:ph type="body" sz="quarter" idx="12" hasCustomPrompt="1"/>
          </p:nvPr>
        </p:nvSpPr>
        <p:spPr>
          <a:xfrm>
            <a:off x="519299" y="6400803"/>
            <a:ext cx="11085885" cy="254977"/>
          </a:xfrm>
          <a:prstGeom prst="rect">
            <a:avLst/>
          </a:prstGeom>
        </p:spPr>
        <p:txBody>
          <a:bodyPr>
            <a:noAutofit/>
          </a:bodyPr>
          <a:lstStyle>
            <a:lvl1pPr marL="0" indent="0">
              <a:lnSpc>
                <a:spcPts val="1050"/>
              </a:lnSpc>
              <a:spcBef>
                <a:spcPts val="0"/>
              </a:spcBef>
              <a:buFontTx/>
              <a:buNone/>
              <a:defRPr sz="1050" b="1" baseline="0">
                <a:solidFill>
                  <a:srgbClr val="000000"/>
                </a:solidFill>
                <a:latin typeface="+mn-lt"/>
              </a:defRPr>
            </a:lvl1pPr>
          </a:lstStyle>
          <a:p>
            <a:pPr lvl="0"/>
            <a:r>
              <a:rPr lang="en-US" dirty="0"/>
              <a:t>CLICK TO EDIT PROGRAM NAME</a:t>
            </a:r>
          </a:p>
        </p:txBody>
      </p:sp>
    </p:spTree>
    <p:extLst>
      <p:ext uri="{BB962C8B-B14F-4D97-AF65-F5344CB8AC3E}">
        <p14:creationId xmlns:p14="http://schemas.microsoft.com/office/powerpoint/2010/main" val="36295390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dirty="0"/>
              <a:t>Slide headline</a:t>
            </a:r>
          </a:p>
        </p:txBody>
      </p:sp>
      <p:sp>
        <p:nvSpPr>
          <p:cNvPr id="2" name="Date Placeholder 1"/>
          <p:cNvSpPr>
            <a:spLocks noGrp="1"/>
          </p:cNvSpPr>
          <p:nvPr>
            <p:ph type="dt" sz="half" idx="10"/>
          </p:nvPr>
        </p:nvSpPr>
        <p:spPr/>
        <p:txBody>
          <a:bodyPr/>
          <a:lstStyle/>
          <a:p>
            <a:fld id="{79751B3F-B4E5-4AA7-A6F6-8B0E6F438C48}" type="datetimeFigureOut">
              <a:rPr lang="en-US" smtClean="0"/>
              <a:pPr/>
              <a:t>4/26/2024</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6" name="Content Placeholder 3"/>
          <p:cNvSpPr>
            <a:spLocks noGrp="1"/>
          </p:cNvSpPr>
          <p:nvPr>
            <p:ph sz="half" idx="2" hasCustomPrompt="1"/>
          </p:nvPr>
        </p:nvSpPr>
        <p:spPr>
          <a:xfrm>
            <a:off x="1828800" y="2057400"/>
            <a:ext cx="8534400" cy="3710262"/>
          </a:xfrm>
          <a:prstGeom prst="rect">
            <a:avLst/>
          </a:prstGeom>
        </p:spPr>
        <p:txBody>
          <a:bodyPr/>
          <a:lstStyle>
            <a:lvl1pPr>
              <a:defRPr/>
            </a:lvl1pPr>
            <a:lvl2pPr>
              <a:defRPr/>
            </a:lvl2pPr>
            <a:lvl3pPr>
              <a:defRPr/>
            </a:lvl3pPr>
            <a:lvl4pPr>
              <a:defRPr/>
            </a:lvl4pPr>
            <a:lvl5pPr>
              <a:defRPr baseline="0"/>
            </a:lvl5pPr>
          </a:lstStyle>
          <a:p>
            <a:pPr lvl="0"/>
            <a:r>
              <a:rPr lang="en-US" dirty="0"/>
              <a:t>First level list</a:t>
            </a:r>
          </a:p>
          <a:p>
            <a:pPr lvl="1"/>
            <a:r>
              <a:rPr lang="en-US" dirty="0"/>
              <a:t>Second level list</a:t>
            </a:r>
          </a:p>
          <a:p>
            <a:pPr lvl="2"/>
            <a:r>
              <a:rPr lang="en-US" dirty="0"/>
              <a:t>Third level list</a:t>
            </a:r>
          </a:p>
          <a:p>
            <a:pPr lvl="3"/>
            <a:r>
              <a:rPr lang="en-US" dirty="0"/>
              <a:t>Fourth Level list</a:t>
            </a:r>
          </a:p>
          <a:p>
            <a:pPr lvl="4"/>
            <a:r>
              <a:rPr lang="en-US" dirty="0"/>
              <a:t>Fifth level list</a:t>
            </a:r>
          </a:p>
        </p:txBody>
      </p:sp>
    </p:spTree>
    <p:extLst>
      <p:ext uri="{BB962C8B-B14F-4D97-AF65-F5344CB8AC3E}">
        <p14:creationId xmlns:p14="http://schemas.microsoft.com/office/powerpoint/2010/main" val="496912854"/>
      </p:ext>
    </p:extLst>
  </p:cSld>
  <p:clrMapOvr>
    <a:masterClrMapping/>
  </p:clrMapOvr>
  <p:extLst>
    <p:ext uri="{DCECCB84-F9BA-43D5-87BE-67443E8EF086}">
      <p15:sldGuideLst xmlns:p15="http://schemas.microsoft.com/office/powerpoint/2012/main">
        <p15:guide id="1" pos="1152" userDrawn="1">
          <p15:clr>
            <a:srgbClr val="FBAE40"/>
          </p15:clr>
        </p15:guide>
        <p15:guide id="2" pos="6528" userDrawn="1">
          <p15:clr>
            <a:srgbClr val="FBAE40"/>
          </p15:clr>
        </p15:guide>
        <p15:guide id="3" orient="horz" pos="1296"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200"/>
              </a:lnSpc>
              <a:defRPr sz="3000" b="1" baseline="0">
                <a:effectLst/>
              </a:defRPr>
            </a:lvl1pPr>
          </a:lstStyle>
          <a:p>
            <a:r>
              <a:rPr lang="en-US" dirty="0"/>
              <a:t>Headline – Myriad Pro, Bold, Shadow, 32pt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rgbClr val="000000"/>
                </a:solidFill>
              </a:defRPr>
            </a:lvl1pPr>
            <a:lvl2pPr>
              <a:buClr>
                <a:schemeClr val="tx1"/>
              </a:buClr>
              <a:buSzPct val="100000"/>
              <a:buFont typeface="Wingdings" pitchFamily="2" charset="2"/>
              <a:buChar char="§"/>
              <a:defRPr sz="2000">
                <a:solidFill>
                  <a:srgbClr val="000000"/>
                </a:solidFill>
              </a:defRPr>
            </a:lvl2pPr>
            <a:lvl3pPr>
              <a:buClr>
                <a:schemeClr val="tx1"/>
              </a:buClr>
              <a:buSzPct val="100000"/>
              <a:buFont typeface="Arial" pitchFamily="34" charset="0"/>
              <a:buChar char="•"/>
              <a:defRPr sz="1800">
                <a:solidFill>
                  <a:srgbClr val="000000"/>
                </a:solidFill>
              </a:defRPr>
            </a:lvl3pPr>
            <a:lvl4pPr>
              <a:buClr>
                <a:schemeClr val="tx1"/>
              </a:buClr>
              <a:buSzPct val="70000"/>
              <a:buFont typeface="Courier New" pitchFamily="49" charset="0"/>
              <a:buChar char="o"/>
              <a:defRPr sz="1800" baseline="0">
                <a:solidFill>
                  <a:srgbClr val="000000"/>
                </a:solidFill>
              </a:defRPr>
            </a:lvl4pPr>
            <a:lvl5pPr>
              <a:buClr>
                <a:schemeClr val="tx1"/>
              </a:buClr>
              <a:buSzPct val="70000"/>
              <a:buFont typeface="Arial" pitchFamily="34" charset="0"/>
              <a:buChar char="•"/>
              <a:defRPr sz="1800">
                <a:solidFill>
                  <a:srgbClr val="000000"/>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609600" y="5943600"/>
            <a:ext cx="10972800" cy="457200"/>
          </a:xfrm>
          <a:prstGeom prst="rect">
            <a:avLst/>
          </a:prstGeom>
        </p:spPr>
        <p:txBody>
          <a:bodyPr anchor="b"/>
          <a:lstStyle>
            <a:lvl1pPr marL="403225" indent="-403225">
              <a:buNone/>
              <a:defRPr sz="1100">
                <a:solidFill>
                  <a:schemeClr val="tx1"/>
                </a:solidFill>
              </a:defRPr>
            </a:lvl1pPr>
          </a:lstStyle>
          <a:p>
            <a:r>
              <a:rPr lang="en-US" dirty="0"/>
              <a:t>* Citations, references, and credits – Myriad Pro, 11pt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7824" y="5992033"/>
            <a:ext cx="1865376" cy="819912"/>
          </a:xfrm>
          <a:prstGeom prst="rect">
            <a:avLst/>
          </a:prstGeom>
        </p:spPr>
      </p:pic>
    </p:spTree>
    <p:extLst>
      <p:ext uri="{BB962C8B-B14F-4D97-AF65-F5344CB8AC3E}">
        <p14:creationId xmlns:p14="http://schemas.microsoft.com/office/powerpoint/2010/main" val="419021206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39338" y="2079705"/>
            <a:ext cx="5358239" cy="3667065"/>
          </a:xfrm>
          <a:prstGeom prst="rect">
            <a:avLst/>
          </a:prstGeom>
        </p:spPr>
        <p:txBody>
          <a:bodyPr/>
          <a:lstStyle>
            <a:lvl1pPr>
              <a:defRPr/>
            </a:lvl1pPr>
            <a:lvl2pPr>
              <a:defRPr/>
            </a:lvl2pPr>
            <a:lvl3pPr>
              <a:defRPr/>
            </a:lvl3pPr>
          </a:lstStyle>
          <a:p>
            <a:pPr lvl="0"/>
            <a:r>
              <a:rPr lang="en-US" dirty="0"/>
              <a:t>First level list</a:t>
            </a:r>
          </a:p>
          <a:p>
            <a:pPr lvl="1"/>
            <a:r>
              <a:rPr lang="en-US" dirty="0"/>
              <a:t>Second level list</a:t>
            </a:r>
          </a:p>
          <a:p>
            <a:pPr lvl="2"/>
            <a:r>
              <a:rPr lang="en-US" dirty="0"/>
              <a:t>Third </a:t>
            </a:r>
            <a:r>
              <a:rPr lang="en-US" dirty="0" err="1"/>
              <a:t>levellist</a:t>
            </a:r>
            <a:endParaRPr lang="en-US" dirty="0"/>
          </a:p>
        </p:txBody>
      </p:sp>
      <p:sp>
        <p:nvSpPr>
          <p:cNvPr id="2" name="Date Placeholder 1"/>
          <p:cNvSpPr>
            <a:spLocks noGrp="1"/>
          </p:cNvSpPr>
          <p:nvPr>
            <p:ph type="dt" sz="half" idx="10"/>
          </p:nvPr>
        </p:nvSpPr>
        <p:spPr/>
        <p:txBody>
          <a:bodyPr/>
          <a:lstStyle/>
          <a:p>
            <a:fld id="{79751B3F-B4E5-4AA7-A6F6-8B0E6F438C48}" type="datetimeFigureOut">
              <a:rPr lang="en-US" smtClean="0"/>
              <a:pPr/>
              <a:t>4/26/2024</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8" name="Content Placeholder 3"/>
          <p:cNvSpPr>
            <a:spLocks noGrp="1"/>
          </p:cNvSpPr>
          <p:nvPr>
            <p:ph sz="half" idx="12" hasCustomPrompt="1"/>
          </p:nvPr>
        </p:nvSpPr>
        <p:spPr>
          <a:xfrm>
            <a:off x="6224163" y="2079705"/>
            <a:ext cx="5358239" cy="3667065"/>
          </a:xfrm>
          <a:prstGeom prst="rect">
            <a:avLst/>
          </a:prstGeom>
        </p:spPr>
        <p:txBody>
          <a:bodyPr/>
          <a:lstStyle>
            <a:lvl1pPr>
              <a:defRPr/>
            </a:lvl1pPr>
            <a:lvl2pPr>
              <a:defRPr/>
            </a:lvl2pPr>
            <a:lvl3pPr>
              <a:defRPr/>
            </a:lvl3pPr>
          </a:lstStyle>
          <a:p>
            <a:pPr lvl="0"/>
            <a:r>
              <a:rPr lang="en-US" dirty="0"/>
              <a:t>First level list</a:t>
            </a:r>
          </a:p>
          <a:p>
            <a:pPr lvl="1"/>
            <a:r>
              <a:rPr lang="en-US" dirty="0"/>
              <a:t>Second level list</a:t>
            </a:r>
          </a:p>
          <a:p>
            <a:pPr lvl="2"/>
            <a:r>
              <a:rPr lang="en-US" dirty="0"/>
              <a:t>Third </a:t>
            </a:r>
            <a:r>
              <a:rPr lang="en-US" dirty="0" err="1"/>
              <a:t>levellist</a:t>
            </a:r>
            <a:endParaRPr lang="en-US" dirty="0"/>
          </a:p>
        </p:txBody>
      </p:sp>
      <p:sp>
        <p:nvSpPr>
          <p:cNvPr id="9"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dirty="0"/>
              <a:t>Slide headline</a:t>
            </a:r>
          </a:p>
        </p:txBody>
      </p:sp>
    </p:spTree>
    <p:extLst>
      <p:ext uri="{BB962C8B-B14F-4D97-AF65-F5344CB8AC3E}">
        <p14:creationId xmlns:p14="http://schemas.microsoft.com/office/powerpoint/2010/main" val="3778036505"/>
      </p:ext>
    </p:extLst>
  </p:cSld>
  <p:clrMapOvr>
    <a:masterClrMapping/>
  </p:clrMapOvr>
  <p:extLst>
    <p:ext uri="{DCECCB84-F9BA-43D5-87BE-67443E8EF086}">
      <p15:sldGuideLst xmlns:p15="http://schemas.microsoft.com/office/powerpoint/2012/main">
        <p15:guide id="1" orient="horz" pos="1296"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cture and caption">
    <p:spTree>
      <p:nvGrpSpPr>
        <p:cNvPr id="1" name=""/>
        <p:cNvGrpSpPr/>
        <p:nvPr/>
      </p:nvGrpSpPr>
      <p:grpSpPr>
        <a:xfrm>
          <a:off x="0" y="0"/>
          <a:ext cx="0" cy="0"/>
          <a:chOff x="0" y="0"/>
          <a:chExt cx="0" cy="0"/>
        </a:xfrm>
      </p:grpSpPr>
      <p:sp>
        <p:nvSpPr>
          <p:cNvPr id="2" name="Date Placeholder 1"/>
          <p:cNvSpPr>
            <a:spLocks noGrp="1"/>
          </p:cNvSpPr>
          <p:nvPr>
            <p:ph type="dt" sz="half" idx="11"/>
          </p:nvPr>
        </p:nvSpPr>
        <p:spPr/>
        <p:txBody>
          <a:bodyPr/>
          <a:lstStyle/>
          <a:p>
            <a:fld id="{79751B3F-B4E5-4AA7-A6F6-8B0E6F438C48}" type="datetimeFigureOut">
              <a:rPr lang="en-US" smtClean="0"/>
              <a:pPr/>
              <a:t>4/26/2024</a:t>
            </a:fld>
            <a:endParaRPr lang="en-US" dirty="0"/>
          </a:p>
        </p:txBody>
      </p:sp>
      <p:sp>
        <p:nvSpPr>
          <p:cNvPr id="3" name="Slide Number Placeholder 2"/>
          <p:cNvSpPr>
            <a:spLocks noGrp="1"/>
          </p:cNvSpPr>
          <p:nvPr>
            <p:ph type="sldNum" sz="quarter" idx="12"/>
          </p:nvPr>
        </p:nvSpPr>
        <p:spPr/>
        <p:txBody>
          <a:bodyPr/>
          <a:lstStyle/>
          <a:p>
            <a:fld id="{50B26D62-EBDC-4CB4-84B4-338D23F7DACE}" type="slidenum">
              <a:rPr lang="en-US" smtClean="0"/>
              <a:t>‹#›</a:t>
            </a:fld>
            <a:endParaRPr lang="en-US" dirty="0"/>
          </a:p>
        </p:txBody>
      </p:sp>
      <p:sp>
        <p:nvSpPr>
          <p:cNvPr id="7" name="Picture Placeholder 8"/>
          <p:cNvSpPr>
            <a:spLocks noGrp="1"/>
          </p:cNvSpPr>
          <p:nvPr>
            <p:ph type="pic" sz="quarter" idx="13" hasCustomPrompt="1"/>
          </p:nvPr>
        </p:nvSpPr>
        <p:spPr>
          <a:xfrm>
            <a:off x="0" y="0"/>
            <a:ext cx="12192000" cy="4800600"/>
          </a:xfrm>
        </p:spPr>
        <p:txBody>
          <a:bodyPr anchor="ctr"/>
          <a:lstStyle>
            <a:lvl1pPr marL="0" indent="0" algn="ctr">
              <a:buNone/>
              <a:defRPr/>
            </a:lvl1pPr>
          </a:lstStyle>
          <a:p>
            <a:r>
              <a:rPr lang="en-US" dirty="0"/>
              <a:t>Image</a:t>
            </a:r>
          </a:p>
        </p:txBody>
      </p:sp>
      <p:sp>
        <p:nvSpPr>
          <p:cNvPr id="8" name="Title 1"/>
          <p:cNvSpPr>
            <a:spLocks noGrp="1"/>
          </p:cNvSpPr>
          <p:nvPr>
            <p:ph type="title" hasCustomPrompt="1"/>
          </p:nvPr>
        </p:nvSpPr>
        <p:spPr>
          <a:xfrm>
            <a:off x="609600" y="4800600"/>
            <a:ext cx="10972800" cy="1143000"/>
          </a:xfrm>
        </p:spPr>
        <p:txBody>
          <a:bodyPr anchor="t"/>
          <a:lstStyle>
            <a:lvl1pPr>
              <a:defRPr sz="3000"/>
            </a:lvl1pPr>
          </a:lstStyle>
          <a:p>
            <a:r>
              <a:rPr lang="en-US" dirty="0"/>
              <a:t>Caption</a:t>
            </a:r>
          </a:p>
        </p:txBody>
      </p:sp>
    </p:spTree>
    <p:extLst>
      <p:ext uri="{BB962C8B-B14F-4D97-AF65-F5344CB8AC3E}">
        <p14:creationId xmlns:p14="http://schemas.microsoft.com/office/powerpoint/2010/main" val="2927594699"/>
      </p:ext>
    </p:extLst>
  </p:cSld>
  <p:clrMapOvr>
    <a:masterClrMapping/>
  </p:clrMapOvr>
  <p:extLst>
    <p:ext uri="{DCECCB84-F9BA-43D5-87BE-67443E8EF086}">
      <p15:sldGuideLst xmlns:p15="http://schemas.microsoft.com/office/powerpoint/2012/main">
        <p15:guide id="1" orient="horz" pos="3024"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dirty="0"/>
              <a:t>Slide headline</a:t>
            </a:r>
          </a:p>
        </p:txBody>
      </p:sp>
      <p:sp>
        <p:nvSpPr>
          <p:cNvPr id="2" name="Date Placeholder 1"/>
          <p:cNvSpPr>
            <a:spLocks noGrp="1"/>
          </p:cNvSpPr>
          <p:nvPr>
            <p:ph type="dt" sz="half" idx="10"/>
          </p:nvPr>
        </p:nvSpPr>
        <p:spPr/>
        <p:txBody>
          <a:bodyPr/>
          <a:lstStyle/>
          <a:p>
            <a:fld id="{79751B3F-B4E5-4AA7-A6F6-8B0E6F438C48}" type="datetimeFigureOut">
              <a:rPr lang="en-US" smtClean="0"/>
              <a:pPr/>
              <a:t>4/26/2024</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6" name="Content Placeholder 3"/>
          <p:cNvSpPr>
            <a:spLocks noGrp="1"/>
          </p:cNvSpPr>
          <p:nvPr>
            <p:ph sz="half" idx="2" hasCustomPrompt="1"/>
          </p:nvPr>
        </p:nvSpPr>
        <p:spPr>
          <a:xfrm>
            <a:off x="1828800" y="2057400"/>
            <a:ext cx="8534400" cy="3710262"/>
          </a:xfrm>
          <a:prstGeom prst="rect">
            <a:avLst/>
          </a:prstGeom>
        </p:spPr>
        <p:txBody>
          <a:bodyPr/>
          <a:lstStyle>
            <a:lvl1pPr>
              <a:defRPr/>
            </a:lvl1pPr>
            <a:lvl2pPr>
              <a:defRPr/>
            </a:lvl2pPr>
            <a:lvl3pPr>
              <a:defRPr/>
            </a:lvl3pPr>
            <a:lvl4pPr>
              <a:defRPr/>
            </a:lvl4pPr>
            <a:lvl5pPr>
              <a:defRPr baseline="0"/>
            </a:lvl5pPr>
          </a:lstStyle>
          <a:p>
            <a:pPr lvl="0"/>
            <a:r>
              <a:rPr lang="en-US" dirty="0"/>
              <a:t>First level list</a:t>
            </a:r>
          </a:p>
          <a:p>
            <a:pPr lvl="1"/>
            <a:r>
              <a:rPr lang="en-US" dirty="0"/>
              <a:t>Second level list</a:t>
            </a:r>
          </a:p>
          <a:p>
            <a:pPr lvl="2"/>
            <a:r>
              <a:rPr lang="en-US" dirty="0"/>
              <a:t>Third level list</a:t>
            </a:r>
          </a:p>
          <a:p>
            <a:pPr lvl="3"/>
            <a:r>
              <a:rPr lang="en-US" dirty="0"/>
              <a:t>Fourth Level list</a:t>
            </a:r>
          </a:p>
          <a:p>
            <a:pPr lvl="4"/>
            <a:r>
              <a:rPr lang="en-US" dirty="0"/>
              <a:t>Fifth level list</a:t>
            </a:r>
          </a:p>
        </p:txBody>
      </p:sp>
      <p:pic>
        <p:nvPicPr>
          <p:cNvPr id="8" name="Picture 7" descr="logo 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49930"/>
            <a:ext cx="1021976" cy="450872"/>
          </a:xfrm>
          <a:prstGeom prst="rect">
            <a:avLst/>
          </a:prstGeom>
        </p:spPr>
      </p:pic>
    </p:spTree>
    <p:extLst>
      <p:ext uri="{BB962C8B-B14F-4D97-AF65-F5344CB8AC3E}">
        <p14:creationId xmlns:p14="http://schemas.microsoft.com/office/powerpoint/2010/main" val="1630274722"/>
      </p:ext>
    </p:extLst>
  </p:cSld>
  <p:clrMapOvr>
    <a:masterClrMapping/>
  </p:clrMapOvr>
  <p:extLst>
    <p:ext uri="{DCECCB84-F9BA-43D5-87BE-67443E8EF086}">
      <p15:sldGuideLst xmlns:p15="http://schemas.microsoft.com/office/powerpoint/2012/main">
        <p15:guide id="1" pos="1152" userDrawn="1">
          <p15:clr>
            <a:srgbClr val="FBAE40"/>
          </p15:clr>
        </p15:guide>
        <p15:guide id="2" pos="6528" userDrawn="1">
          <p15:clr>
            <a:srgbClr val="FBAE40"/>
          </p15:clr>
        </p15:guide>
        <p15:guide id="3" orient="horz" pos="1296"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39338" y="2079705"/>
            <a:ext cx="5358239" cy="3667065"/>
          </a:xfrm>
          <a:prstGeom prst="rect">
            <a:avLst/>
          </a:prstGeom>
        </p:spPr>
        <p:txBody>
          <a:bodyPr/>
          <a:lstStyle>
            <a:lvl1pPr>
              <a:defRPr/>
            </a:lvl1pPr>
            <a:lvl2pPr>
              <a:defRPr/>
            </a:lvl2pPr>
            <a:lvl3pPr>
              <a:defRPr/>
            </a:lvl3pPr>
          </a:lstStyle>
          <a:p>
            <a:pPr lvl="0"/>
            <a:r>
              <a:rPr lang="en-US" dirty="0"/>
              <a:t>First level list</a:t>
            </a:r>
          </a:p>
          <a:p>
            <a:pPr lvl="1"/>
            <a:r>
              <a:rPr lang="en-US" dirty="0"/>
              <a:t>Second level list</a:t>
            </a:r>
          </a:p>
          <a:p>
            <a:pPr lvl="2"/>
            <a:r>
              <a:rPr lang="en-US" dirty="0"/>
              <a:t>Third </a:t>
            </a:r>
            <a:r>
              <a:rPr lang="en-US" dirty="0" err="1"/>
              <a:t>levellist</a:t>
            </a:r>
            <a:endParaRPr lang="en-US" dirty="0"/>
          </a:p>
        </p:txBody>
      </p:sp>
      <p:sp>
        <p:nvSpPr>
          <p:cNvPr id="2" name="Date Placeholder 1"/>
          <p:cNvSpPr>
            <a:spLocks noGrp="1"/>
          </p:cNvSpPr>
          <p:nvPr>
            <p:ph type="dt" sz="half" idx="10"/>
          </p:nvPr>
        </p:nvSpPr>
        <p:spPr/>
        <p:txBody>
          <a:bodyPr/>
          <a:lstStyle/>
          <a:p>
            <a:fld id="{79751B3F-B4E5-4AA7-A6F6-8B0E6F438C48}" type="datetimeFigureOut">
              <a:rPr lang="en-US" smtClean="0"/>
              <a:pPr/>
              <a:t>4/26/2024</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8" name="Content Placeholder 3"/>
          <p:cNvSpPr>
            <a:spLocks noGrp="1"/>
          </p:cNvSpPr>
          <p:nvPr>
            <p:ph sz="half" idx="12" hasCustomPrompt="1"/>
          </p:nvPr>
        </p:nvSpPr>
        <p:spPr>
          <a:xfrm>
            <a:off x="6224163" y="2079705"/>
            <a:ext cx="5358239" cy="3667065"/>
          </a:xfrm>
          <a:prstGeom prst="rect">
            <a:avLst/>
          </a:prstGeom>
        </p:spPr>
        <p:txBody>
          <a:bodyPr/>
          <a:lstStyle>
            <a:lvl1pPr>
              <a:defRPr/>
            </a:lvl1pPr>
            <a:lvl2pPr>
              <a:defRPr/>
            </a:lvl2pPr>
            <a:lvl3pPr>
              <a:defRPr/>
            </a:lvl3pPr>
          </a:lstStyle>
          <a:p>
            <a:pPr lvl="0"/>
            <a:r>
              <a:rPr lang="en-US" dirty="0"/>
              <a:t>First level list</a:t>
            </a:r>
          </a:p>
          <a:p>
            <a:pPr lvl="1"/>
            <a:r>
              <a:rPr lang="en-US" dirty="0"/>
              <a:t>Second level list</a:t>
            </a:r>
          </a:p>
          <a:p>
            <a:pPr lvl="2"/>
            <a:r>
              <a:rPr lang="en-US" dirty="0"/>
              <a:t>Third </a:t>
            </a:r>
            <a:r>
              <a:rPr lang="en-US" dirty="0" err="1"/>
              <a:t>levellist</a:t>
            </a:r>
            <a:endParaRPr lang="en-US" dirty="0"/>
          </a:p>
        </p:txBody>
      </p:sp>
      <p:sp>
        <p:nvSpPr>
          <p:cNvPr id="9"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dirty="0"/>
              <a:t>Slide headline</a:t>
            </a:r>
          </a:p>
        </p:txBody>
      </p:sp>
      <p:pic>
        <p:nvPicPr>
          <p:cNvPr id="7" name="Picture 6" descr="logo 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49930"/>
            <a:ext cx="1021976" cy="450872"/>
          </a:xfrm>
          <a:prstGeom prst="rect">
            <a:avLst/>
          </a:prstGeom>
        </p:spPr>
      </p:pic>
    </p:spTree>
    <p:extLst>
      <p:ext uri="{BB962C8B-B14F-4D97-AF65-F5344CB8AC3E}">
        <p14:creationId xmlns:p14="http://schemas.microsoft.com/office/powerpoint/2010/main" val="3618029749"/>
      </p:ext>
    </p:extLst>
  </p:cSld>
  <p:clrMapOvr>
    <a:masterClrMapping/>
  </p:clrMapOvr>
  <p:extLst>
    <p:ext uri="{DCECCB84-F9BA-43D5-87BE-67443E8EF086}">
      <p15:sldGuideLst xmlns:p15="http://schemas.microsoft.com/office/powerpoint/2012/main">
        <p15:guide id="1" orient="horz" pos="1296"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Picture and caption">
    <p:spTree>
      <p:nvGrpSpPr>
        <p:cNvPr id="1" name=""/>
        <p:cNvGrpSpPr/>
        <p:nvPr/>
      </p:nvGrpSpPr>
      <p:grpSpPr>
        <a:xfrm>
          <a:off x="0" y="0"/>
          <a:ext cx="0" cy="0"/>
          <a:chOff x="0" y="0"/>
          <a:chExt cx="0" cy="0"/>
        </a:xfrm>
      </p:grpSpPr>
      <p:sp>
        <p:nvSpPr>
          <p:cNvPr id="2" name="Date Placeholder 1"/>
          <p:cNvSpPr>
            <a:spLocks noGrp="1"/>
          </p:cNvSpPr>
          <p:nvPr>
            <p:ph type="dt" sz="half" idx="11"/>
          </p:nvPr>
        </p:nvSpPr>
        <p:spPr/>
        <p:txBody>
          <a:bodyPr/>
          <a:lstStyle/>
          <a:p>
            <a:fld id="{79751B3F-B4E5-4AA7-A6F6-8B0E6F438C48}" type="datetimeFigureOut">
              <a:rPr lang="en-US" smtClean="0"/>
              <a:pPr/>
              <a:t>4/26/2024</a:t>
            </a:fld>
            <a:endParaRPr lang="en-US" dirty="0"/>
          </a:p>
        </p:txBody>
      </p:sp>
      <p:sp>
        <p:nvSpPr>
          <p:cNvPr id="3" name="Slide Number Placeholder 2"/>
          <p:cNvSpPr>
            <a:spLocks noGrp="1"/>
          </p:cNvSpPr>
          <p:nvPr>
            <p:ph type="sldNum" sz="quarter" idx="12"/>
          </p:nvPr>
        </p:nvSpPr>
        <p:spPr/>
        <p:txBody>
          <a:bodyPr/>
          <a:lstStyle/>
          <a:p>
            <a:fld id="{50B26D62-EBDC-4CB4-84B4-338D23F7DACE}" type="slidenum">
              <a:rPr lang="en-US" smtClean="0"/>
              <a:t>‹#›</a:t>
            </a:fld>
            <a:endParaRPr lang="en-US" dirty="0"/>
          </a:p>
        </p:txBody>
      </p:sp>
      <p:sp>
        <p:nvSpPr>
          <p:cNvPr id="7" name="Picture Placeholder 8"/>
          <p:cNvSpPr>
            <a:spLocks noGrp="1"/>
          </p:cNvSpPr>
          <p:nvPr>
            <p:ph type="pic" sz="quarter" idx="13" hasCustomPrompt="1"/>
          </p:nvPr>
        </p:nvSpPr>
        <p:spPr>
          <a:xfrm>
            <a:off x="0" y="0"/>
            <a:ext cx="12192000" cy="4800600"/>
          </a:xfrm>
        </p:spPr>
        <p:txBody>
          <a:bodyPr anchor="ctr"/>
          <a:lstStyle>
            <a:lvl1pPr marL="0" indent="0" algn="ctr">
              <a:buNone/>
              <a:defRPr/>
            </a:lvl1pPr>
          </a:lstStyle>
          <a:p>
            <a:r>
              <a:rPr lang="en-US" dirty="0"/>
              <a:t>Image</a:t>
            </a:r>
          </a:p>
        </p:txBody>
      </p:sp>
      <p:sp>
        <p:nvSpPr>
          <p:cNvPr id="8" name="Title 1"/>
          <p:cNvSpPr>
            <a:spLocks noGrp="1"/>
          </p:cNvSpPr>
          <p:nvPr>
            <p:ph type="title" hasCustomPrompt="1"/>
          </p:nvPr>
        </p:nvSpPr>
        <p:spPr>
          <a:xfrm>
            <a:off x="609600" y="4800600"/>
            <a:ext cx="10972800" cy="1143000"/>
          </a:xfrm>
        </p:spPr>
        <p:txBody>
          <a:bodyPr anchor="t"/>
          <a:lstStyle>
            <a:lvl1pPr>
              <a:defRPr sz="3000"/>
            </a:lvl1pPr>
          </a:lstStyle>
          <a:p>
            <a:r>
              <a:rPr lang="en-US" dirty="0"/>
              <a:t>Caption</a:t>
            </a:r>
          </a:p>
        </p:txBody>
      </p:sp>
      <p:pic>
        <p:nvPicPr>
          <p:cNvPr id="6" name="Picture 5" descr="logo 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49930"/>
            <a:ext cx="1021976" cy="450872"/>
          </a:xfrm>
          <a:prstGeom prst="rect">
            <a:avLst/>
          </a:prstGeom>
        </p:spPr>
      </p:pic>
    </p:spTree>
    <p:extLst>
      <p:ext uri="{BB962C8B-B14F-4D97-AF65-F5344CB8AC3E}">
        <p14:creationId xmlns:p14="http://schemas.microsoft.com/office/powerpoint/2010/main" val="796740672"/>
      </p:ext>
    </p:extLst>
  </p:cSld>
  <p:clrMapOvr>
    <a:masterClrMapping/>
  </p:clrMapOvr>
  <p:extLst>
    <p:ext uri="{DCECCB84-F9BA-43D5-87BE-67443E8EF086}">
      <p15:sldGuideLst xmlns:p15="http://schemas.microsoft.com/office/powerpoint/2012/main">
        <p15:guide id="1" orient="horz" pos="3024"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general 1/1">
    <p:spTree>
      <p:nvGrpSpPr>
        <p:cNvPr id="1" name=""/>
        <p:cNvGrpSpPr/>
        <p:nvPr/>
      </p:nvGrpSpPr>
      <p:grpSpPr>
        <a:xfrm>
          <a:off x="0" y="0"/>
          <a:ext cx="0" cy="0"/>
          <a:chOff x="0" y="0"/>
          <a:chExt cx="0" cy="0"/>
        </a:xfrm>
      </p:grpSpPr>
      <p:sp>
        <p:nvSpPr>
          <p:cNvPr id="9" name="Number"/>
          <p:cNvSpPr>
            <a:spLocks noGrp="1"/>
          </p:cNvSpPr>
          <p:nvPr>
            <p:ph type="sldNum" sz="quarter" idx="12"/>
          </p:nvPr>
        </p:nvSpPr>
        <p:spPr>
          <a:xfrm>
            <a:off x="10186144" y="6362701"/>
            <a:ext cx="1392447" cy="365125"/>
          </a:xfrm>
        </p:spPr>
        <p:txBody>
          <a:bodyPr/>
          <a:lstStyle/>
          <a:p>
            <a:fld id="{C77968C3-7B7E-411D-B105-08F43D0B3F8A}" type="slidenum">
              <a:rPr lang="en-US" smtClean="0"/>
              <a:t>‹#›</a:t>
            </a:fld>
            <a:endParaRPr lang="en-US"/>
          </a:p>
        </p:txBody>
      </p:sp>
      <p:sp>
        <p:nvSpPr>
          <p:cNvPr id="10" name="Footer"/>
          <p:cNvSpPr>
            <a:spLocks noGrp="1"/>
          </p:cNvSpPr>
          <p:nvPr>
            <p:ph type="ftr" sz="quarter" idx="13"/>
          </p:nvPr>
        </p:nvSpPr>
        <p:spPr>
          <a:xfrm>
            <a:off x="2002048" y="6356352"/>
            <a:ext cx="8184095" cy="365125"/>
          </a:xfrm>
          <a:prstGeom prst="rect">
            <a:avLst/>
          </a:prstGeom>
        </p:spPr>
        <p:txBody>
          <a:bodyPr vert="horz" lIns="91440" tIns="45720" rIns="91440" bIns="45720" rtlCol="0" anchor="ctr"/>
          <a:lstStyle>
            <a:lvl1pPr algn="ctr">
              <a:defRPr sz="988" b="1" i="0" cap="all" spc="99" baseline="0">
                <a:solidFill>
                  <a:schemeClr val="accent1"/>
                </a:solidFill>
                <a:latin typeface="Calibri" panose="020F0502020204030204" pitchFamily="34" charset="0"/>
              </a:defRPr>
            </a:lvl1pPr>
          </a:lstStyle>
          <a:p>
            <a:r>
              <a:rPr lang="en-US"/>
              <a:t>PROTECTING, MAINTAINING AND IMPROVING THE HEALTH OF ALL MINNESOTANS</a:t>
            </a:r>
          </a:p>
        </p:txBody>
      </p:sp>
      <p:sp>
        <p:nvSpPr>
          <p:cNvPr id="22" name="Date"/>
          <p:cNvSpPr>
            <a:spLocks noGrp="1"/>
          </p:cNvSpPr>
          <p:nvPr>
            <p:ph type="dt" sz="half" idx="14"/>
          </p:nvPr>
        </p:nvSpPr>
        <p:spPr>
          <a:xfrm>
            <a:off x="609600" y="6362702"/>
            <a:ext cx="1392448" cy="365125"/>
          </a:xfrm>
          <a:prstGeom prst="rect">
            <a:avLst/>
          </a:prstGeom>
        </p:spPr>
        <p:txBody>
          <a:bodyPr vert="horz" lIns="91440" tIns="45720" rIns="91440" bIns="45720" rtlCol="0" anchor="ctr"/>
          <a:lstStyle>
            <a:lvl1pPr algn="l">
              <a:defRPr sz="988" b="1" spc="198" baseline="0">
                <a:solidFill>
                  <a:schemeClr val="accent1"/>
                </a:solidFill>
              </a:defRPr>
            </a:lvl1pPr>
          </a:lstStyle>
          <a:p>
            <a:fld id="{B03B318F-DCD9-4300-8D6C-27366D417958}" type="datetime1">
              <a:rPr lang="en-US" smtClean="0"/>
              <a:t>4/26/2024</a:t>
            </a:fld>
            <a:endParaRPr lang="en-US"/>
          </a:p>
        </p:txBody>
      </p:sp>
      <p:sp>
        <p:nvSpPr>
          <p:cNvPr id="4" name="Content Placeholder 3"/>
          <p:cNvSpPr>
            <a:spLocks noGrp="1"/>
          </p:cNvSpPr>
          <p:nvPr>
            <p:ph sz="half" idx="2" hasCustomPrompt="1"/>
          </p:nvPr>
        </p:nvSpPr>
        <p:spPr>
          <a:xfrm>
            <a:off x="677333" y="1600202"/>
            <a:ext cx="11213630" cy="4589463"/>
          </a:xfrm>
        </p:spPr>
        <p:txBody>
          <a:bodyPr anchor="ctr">
            <a:normAutofit/>
          </a:bodyPr>
          <a:lstStyle>
            <a:lvl1pPr marL="0" indent="0">
              <a:buNone/>
              <a:defRPr sz="3161" baseline="0"/>
            </a:lvl1pPr>
            <a:lvl2pPr marL="391993" indent="0">
              <a:buNone/>
              <a:defRPr/>
            </a:lvl2pPr>
            <a:lvl3pPr marL="732244" indent="0">
              <a:buNone/>
              <a:defRPr/>
            </a:lvl3pPr>
            <a:lvl4pPr marL="1074062" indent="0">
              <a:buNone/>
              <a:defRPr/>
            </a:lvl4pPr>
            <a:lvl5pPr marL="1414312" indent="0">
              <a:buNone/>
              <a:defRPr/>
            </a:lvl5pPr>
          </a:lstStyle>
          <a:p>
            <a:pPr lvl="0"/>
            <a:r>
              <a:rPr lang="en-US"/>
              <a:t>Add text or other object </a:t>
            </a:r>
            <a:br>
              <a:rPr lang="en-US"/>
            </a:br>
            <a:r>
              <a:rPr lang="en-US"/>
              <a:t>by clicking an icon. </a:t>
            </a:r>
          </a:p>
        </p:txBody>
      </p:sp>
      <p:sp>
        <p:nvSpPr>
          <p:cNvPr id="18" name="bluebar"/>
          <p:cNvSpPr/>
          <p:nvPr userDrawn="1"/>
        </p:nvSpPr>
        <p:spPr>
          <a:xfrm>
            <a:off x="0" y="1216660"/>
            <a:ext cx="121920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21" name="Rectangle 20"/>
          <p:cNvSpPr/>
          <p:nvPr userDrawn="1"/>
        </p:nvSpPr>
        <p:spPr>
          <a:xfrm>
            <a:off x="0" y="0"/>
            <a:ext cx="121920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2" name="Title 3"/>
          <p:cNvSpPr>
            <a:spLocks noGrp="1"/>
          </p:cNvSpPr>
          <p:nvPr userDrawn="1">
            <p:ph type="title" hasCustomPrompt="1"/>
          </p:nvPr>
        </p:nvSpPr>
        <p:spPr bwMode="gray">
          <a:xfrm>
            <a:off x="0" y="2"/>
            <a:ext cx="11552296" cy="1210309"/>
          </a:xfrm>
          <a:solidFill>
            <a:schemeClr val="accent1"/>
          </a:solidFill>
          <a:ln>
            <a:noFill/>
          </a:ln>
        </p:spPr>
        <p:txBody>
          <a:bodyPr anchor="ctr">
            <a:normAutofit/>
          </a:bodyPr>
          <a:lstStyle>
            <a:lvl1pPr algn="r">
              <a:defRPr sz="3556">
                <a:solidFill>
                  <a:schemeClr val="bg2"/>
                </a:solidFill>
              </a:defRPr>
            </a:lvl1pPr>
          </a:lstStyle>
          <a:p>
            <a:r>
              <a:rPr lang="en-US"/>
              <a:t>Title - 1 column slide</a:t>
            </a:r>
          </a:p>
        </p:txBody>
      </p:sp>
    </p:spTree>
    <p:extLst>
      <p:ext uri="{BB962C8B-B14F-4D97-AF65-F5344CB8AC3E}">
        <p14:creationId xmlns:p14="http://schemas.microsoft.com/office/powerpoint/2010/main" val="1626202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A63B74-C0CB-4ECB-9D1A-23776F8005C6}" type="datetime1">
              <a:rPr lang="en-US" smtClean="0"/>
              <a:t>4/26/2024</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75250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9833"/>
            <a:ext cx="10972800" cy="1005635"/>
          </a:xfrm>
        </p:spPr>
        <p:txBody>
          <a:bodyPr anchor="b">
            <a:normAutofit/>
          </a:bodyPr>
          <a:lstStyle>
            <a:lvl1pPr>
              <a:defRPr sz="3200" b="1">
                <a:solidFill>
                  <a:srgbClr val="00788A"/>
                </a:solidFill>
                <a:latin typeface="+mn-lt"/>
              </a:defRPr>
            </a:lvl1pPr>
          </a:lstStyle>
          <a:p>
            <a:r>
              <a:rPr lang="en-US"/>
              <a:t>Click to edit Master title style</a:t>
            </a:r>
          </a:p>
        </p:txBody>
      </p:sp>
      <p:sp>
        <p:nvSpPr>
          <p:cNvPr id="3" name="Content Placeholder 2"/>
          <p:cNvSpPr>
            <a:spLocks noGrp="1"/>
          </p:cNvSpPr>
          <p:nvPr>
            <p:ph sz="half" idx="1"/>
          </p:nvPr>
        </p:nvSpPr>
        <p:spPr>
          <a:xfrm>
            <a:off x="609600" y="1357795"/>
            <a:ext cx="10972800" cy="4291197"/>
          </a:xfrm>
        </p:spPr>
        <p:txBody>
          <a:bodyPr/>
          <a:lstStyle>
            <a:lvl1pPr marL="0" indent="0">
              <a:buFont typeface="Wingdings" panose="05000000000000000000" pitchFamily="2" charset="2"/>
              <a:buNone/>
              <a:defRPr b="0">
                <a:solidFill>
                  <a:schemeClr val="tx1"/>
                </a:solidFill>
              </a:defRPr>
            </a:lvl1pPr>
            <a:lvl2pPr marL="685783" indent="-228594">
              <a:buClr>
                <a:srgbClr val="00788A"/>
              </a:buClr>
              <a:buFont typeface="Calibri" panose="020F0502020204030204" pitchFamily="34" charset="0"/>
              <a:buChar char="‒"/>
              <a:defRPr/>
            </a:lvl2pPr>
            <a:lvl3pPr>
              <a:buClr>
                <a:srgbClr val="C00000"/>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28800" y="5803961"/>
            <a:ext cx="8534400" cy="858099"/>
          </a:xfrm>
        </p:spPr>
        <p:txBody>
          <a:bodyPr anchor="t">
            <a:normAutofit/>
          </a:bodyPr>
          <a:lstStyle>
            <a:lvl1pPr marL="0" indent="0" algn="l">
              <a:buFont typeface="Wingdings" panose="05000000000000000000" pitchFamily="2" charset="2"/>
              <a:buNone/>
              <a:defRPr sz="1333" b="0">
                <a:solidFill>
                  <a:schemeClr val="tx1"/>
                </a:solidFill>
              </a:defRPr>
            </a:lvl1pPr>
            <a:lvl2pPr marL="685783" indent="-228594" algn="l">
              <a:buClr>
                <a:srgbClr val="00788A"/>
              </a:buClr>
              <a:buFont typeface="Calibri" panose="020F0502020204030204" pitchFamily="34" charset="0"/>
              <a:buChar char="‒"/>
              <a:defRPr sz="1333"/>
            </a:lvl2pPr>
            <a:lvl3pPr algn="l">
              <a:buClr>
                <a:srgbClr val="C00000"/>
              </a:buClr>
              <a:defRPr sz="1333"/>
            </a:lvl3pPr>
            <a:lvl4pPr algn="l">
              <a:defRPr sz="1333"/>
            </a:lvl4pPr>
            <a:lvl5pPr algn="l">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EE5BB86E-2212-41BC-BC8C-E88C6E75E1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pic>
        <p:nvPicPr>
          <p:cNvPr id="9" name="Picture 8">
            <a:extLst>
              <a:ext uri="{FF2B5EF4-FFF2-40B4-BE49-F238E27FC236}">
                <a16:creationId xmlns:a16="http://schemas.microsoft.com/office/drawing/2014/main" id="{B2467688-3098-4339-A70C-83D8B9BB6299}"/>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187" y="6023492"/>
            <a:ext cx="1187116" cy="689872"/>
          </a:xfrm>
          <a:prstGeom prst="rect">
            <a:avLst/>
          </a:prstGeom>
        </p:spPr>
      </p:pic>
      <p:sp>
        <p:nvSpPr>
          <p:cNvPr id="10" name="TextBox 9">
            <a:extLst>
              <a:ext uri="{FF2B5EF4-FFF2-40B4-BE49-F238E27FC236}">
                <a16:creationId xmlns:a16="http://schemas.microsoft.com/office/drawing/2014/main" id="{5DC17D18-9EF4-4A1C-A1A2-6FFF59F99215}"/>
              </a:ext>
            </a:extLst>
          </p:cNvPr>
          <p:cNvSpPr txBox="1"/>
          <p:nvPr userDrawn="1"/>
        </p:nvSpPr>
        <p:spPr>
          <a:xfrm>
            <a:off x="11660936" y="6336268"/>
            <a:ext cx="425116" cy="338554"/>
          </a:xfrm>
          <a:prstGeom prst="rect">
            <a:avLst/>
          </a:prstGeom>
          <a:noFill/>
        </p:spPr>
        <p:txBody>
          <a:bodyPr wrap="none" rtlCol="0">
            <a:spAutoFit/>
          </a:bodyPr>
          <a:lstStyle/>
          <a:p>
            <a:fld id="{69FE1C53-EC00-467A-90D0-1E634E0048C1}" type="slidenum">
              <a:rPr lang="en-US" sz="1600" smtClean="0"/>
              <a:t>‹#›</a:t>
            </a:fld>
            <a:endParaRPr lang="en-US" sz="1600"/>
          </a:p>
        </p:txBody>
      </p:sp>
    </p:spTree>
    <p:extLst>
      <p:ext uri="{BB962C8B-B14F-4D97-AF65-F5344CB8AC3E}">
        <p14:creationId xmlns:p14="http://schemas.microsoft.com/office/powerpoint/2010/main" val="335425163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C79001-B66C-4320-9AAC-0BCE699B35DF}" type="datetime1">
              <a:rPr lang="en-US" smtClean="0"/>
              <a:t>4/26/2024</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524867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5FEEA2-ACA4-455E-9B1B-F64009A2EDEA}" type="datetime1">
              <a:rPr lang="en-US" smtClean="0"/>
              <a:t>4/26/2024</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14696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C21713-603A-47FC-B361-70D8BF57B502}" type="datetime1">
              <a:rPr lang="en-US" smtClean="0"/>
              <a:t>4/26/2024</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8707411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E8D3D2D3-FEB2-40E5-857E-4E23513AC5F0}" type="datetime1">
              <a:rPr lang="en-US" smtClean="0"/>
              <a:t>4/26/2024</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9210250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 id="2147483757" r:id="rId29"/>
    <p:sldLayoutId id="2147483758" r:id="rId30"/>
    <p:sldLayoutId id="2147483759" r:id="rId31"/>
    <p:sldLayoutId id="2147483760" r:id="rId32"/>
    <p:sldLayoutId id="2147483761" r:id="rId33"/>
    <p:sldLayoutId id="2147483762" r:id="rId34"/>
    <p:sldLayoutId id="2147483763" r:id="rId35"/>
    <p:sldLayoutId id="2147483764" r:id="rId36"/>
    <p:sldLayoutId id="2147483765" r:id="rId37"/>
    <p:sldLayoutId id="2147483766" r:id="rId38"/>
    <p:sldLayoutId id="2147483767" r:id="rId39"/>
    <p:sldLayoutId id="2147483768" r:id="rId40"/>
    <p:sldLayoutId id="2147483769" r:id="rId41"/>
    <p:sldLayoutId id="2147483770" r:id="rId42"/>
    <p:sldLayoutId id="2147483771" r:id="rId43"/>
    <p:sldLayoutId id="2147483772" r:id="rId44"/>
    <p:sldLayoutId id="2147483773" r:id="rId45"/>
    <p:sldLayoutId id="2147483774" r:id="rId46"/>
    <p:sldLayoutId id="2147483775" r:id="rId47"/>
    <p:sldLayoutId id="2147483776" r:id="rId48"/>
    <p:sldLayoutId id="2147483777" r:id="rId49"/>
    <p:sldLayoutId id="2147483778" r:id="rId50"/>
    <p:sldLayoutId id="2147483721" r:id="rId51"/>
    <p:sldLayoutId id="2147483722" r:id="rId52"/>
    <p:sldLayoutId id="2147483724" r:id="rId53"/>
    <p:sldLayoutId id="2147483653" r:id="rId54"/>
    <p:sldLayoutId id="2147483652" r:id="rId55"/>
    <p:sldLayoutId id="2147483657" r:id="rId56"/>
    <p:sldLayoutId id="2147483658" r:id="rId57"/>
    <p:sldLayoutId id="2147483659" r:id="rId58"/>
    <p:sldLayoutId id="2147483779" r:id="rId59"/>
    <p:sldLayoutId id="2147483780" r:id="rId60"/>
  </p:sldLayoutIdLst>
  <p:hf hd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b="0" i="0" u="none"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9.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s://www.health.state.mn.us/diseases/stds/stats/2023/stitables.pdf" TargetMode="External"/><Relationship Id="rId2" Type="http://schemas.openxmlformats.org/officeDocument/2006/relationships/notesSlide" Target="../notesSlides/notesSlide37.xml"/><Relationship Id="rId1" Type="http://schemas.openxmlformats.org/officeDocument/2006/relationships/slideLayout" Target="../slideLayouts/slideLayout59.xml"/><Relationship Id="rId5" Type="http://schemas.openxmlformats.org/officeDocument/2006/relationships/image" Target="../media/image37.PNG"/><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hyperlink" Target="https://www.health.state.mn.us/diseases/stds/stats/2023/stitables.pdf" TargetMode="External"/><Relationship Id="rId2" Type="http://schemas.openxmlformats.org/officeDocument/2006/relationships/notesSlide" Target="../notesSlides/notesSlide44.xml"/><Relationship Id="rId1" Type="http://schemas.openxmlformats.org/officeDocument/2006/relationships/slideLayout" Target="../slideLayouts/slideLayout59.xml"/><Relationship Id="rId5" Type="http://schemas.openxmlformats.org/officeDocument/2006/relationships/image" Target="../media/image45.PNG"/><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s://www.health.state.mn.us/diseases/stds/stats/2023/stitables.pdf" TargetMode="Externa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hyperlink" Target="https://www.health.state.mn.us/diseases/stds/stats/2023/stitables.pdf" TargetMode="External"/><Relationship Id="rId4" Type="http://schemas.openxmlformats.org/officeDocument/2006/relationships/image" Target="../media/image53.PNG"/></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hyperlink" Target="https://www.health.state.mn.us/diseases/stds/stats/2023/stitables.pdf"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hyperlink" Target="https://www.health.state.mn.us/diseases/stds/stats/2023/stitables.pdf"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health.state.mn.us/diseases/stds/stats/2023/stitables.pdf" TargetMode="Externa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image" Target="../media/image5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hyperlink" Target="https://www.health.state.mn.us/diseases/stds/stats/2023/stitables.pdf" TargetMode="External"/><Relationship Id="rId4" Type="http://schemas.openxmlformats.org/officeDocument/2006/relationships/image" Target="../media/image61.PNG"/></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hyperlink" Target="https://www.cdc.gov/std/program/outbreakresources/HANtemplate-dgi.htm" TargetMode="External"/><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hyperlink" Target="https://www.cdc.gov/std/treatment-guidelines/default.htm" TargetMode="External"/><Relationship Id="rId2" Type="http://schemas.openxmlformats.org/officeDocument/2006/relationships/notesSlide" Target="../notesSlides/notesSlide63.xml"/><Relationship Id="rId1" Type="http://schemas.openxmlformats.org/officeDocument/2006/relationships/slideLayout" Target="../slideLayouts/slideLayout6.xml"/><Relationship Id="rId4" Type="http://schemas.openxmlformats.org/officeDocument/2006/relationships/hyperlink" Target="https://www.cdc.gov/std/program/outbreakresources/HANtemplate-dgi.htm"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gn="ctr">
              <a:lnSpc>
                <a:spcPct val="100000"/>
              </a:lnSpc>
            </a:pPr>
            <a:r>
              <a:rPr lang="en-US" dirty="0"/>
              <a:t>Sexually Transmitted Infection (STI) Surveillance Report, 2023</a:t>
            </a:r>
          </a:p>
        </p:txBody>
      </p:sp>
      <p:sp>
        <p:nvSpPr>
          <p:cNvPr id="9" name="Text Placeholder 8"/>
          <p:cNvSpPr>
            <a:spLocks noGrp="1"/>
          </p:cNvSpPr>
          <p:nvPr>
            <p:ph type="body" sz="quarter" idx="14"/>
          </p:nvPr>
        </p:nvSpPr>
        <p:spPr/>
        <p:txBody>
          <a:bodyPr>
            <a:normAutofit/>
          </a:bodyPr>
          <a:lstStyle/>
          <a:p>
            <a:r>
              <a:rPr lang="en-US" sz="1400" dirty="0"/>
              <a:t>Minnesota Department of Health STI Surveillance System</a:t>
            </a:r>
          </a:p>
        </p:txBody>
      </p:sp>
    </p:spTree>
    <p:extLst>
      <p:ext uri="{BB962C8B-B14F-4D97-AF65-F5344CB8AC3E}">
        <p14:creationId xmlns:p14="http://schemas.microsoft.com/office/powerpoint/2010/main" val="3754875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9833"/>
            <a:ext cx="10972800" cy="1005635"/>
          </a:xfrm>
        </p:spPr>
        <p:txBody>
          <a:bodyPr/>
          <a:lstStyle/>
          <a:p>
            <a:r>
              <a:t>Chlamydia — Rates of Reported Cases by Jurisdiction, United States and Territories, 2022</a:t>
            </a:r>
          </a:p>
        </p:txBody>
      </p:sp>
      <p:pic>
        <p:nvPicPr>
          <p:cNvPr id="3" name="Picture 1" descr="United States map showing rates of reported chlamydia cases by state and territory in 2022. Refer to link in slide notes for full data. "/>
          <p:cNvPicPr>
            <a:picLocks noGrp="1" noChangeAspect="1"/>
          </p:cNvPicPr>
          <p:nvPr/>
        </p:nvPicPr>
        <p:blipFill>
          <a:blip r:embed="rId3"/>
          <a:stretch>
            <a:fillRect/>
          </a:stretch>
        </p:blipFill>
        <p:spPr bwMode="auto">
          <a:xfrm>
            <a:off x="2099734" y="1354667"/>
            <a:ext cx="7992533" cy="4284133"/>
          </a:xfrm>
          <a:prstGeom prst="rect">
            <a:avLst/>
          </a:prstGeom>
          <a:noFill/>
          <a:ln w="9525">
            <a:noFill/>
            <a:headEnd/>
            <a:tailEnd/>
          </a:ln>
        </p:spPr>
      </p:pic>
      <p:sp>
        <p:nvSpPr>
          <p:cNvPr id="4" name="Content Placeholder 3"/>
          <p:cNvSpPr>
            <a:spLocks noGrp="1"/>
          </p:cNvSpPr>
          <p:nvPr>
            <p:ph sz="half" idx="2"/>
          </p:nvPr>
        </p:nvSpPr>
        <p:spPr/>
        <p:txBody>
          <a:bodyPr/>
          <a:lstStyle/>
          <a:p>
            <a:r>
              <a:t>* Per 100,000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Overview of STIs in Minnesota</a:t>
            </a:r>
          </a:p>
        </p:txBody>
      </p:sp>
      <p:sp>
        <p:nvSpPr>
          <p:cNvPr id="3" name="Text Placeholder 8"/>
          <p:cNvSpPr>
            <a:spLocks noGrp="1"/>
          </p:cNvSpPr>
          <p:nvPr>
            <p:ph type="body" sz="quarter" idx="14"/>
          </p:nvPr>
        </p:nvSpPr>
        <p:spPr>
          <a:xfrm>
            <a:off x="2802468" y="5644884"/>
            <a:ext cx="6587067" cy="903062"/>
          </a:xfrm>
        </p:spPr>
        <p:txBody>
          <a:bodyPr>
            <a:normAutofit/>
          </a:bodyPr>
          <a:lstStyle/>
          <a:p>
            <a:r>
              <a:rPr lang="en-US" sz="1400" dirty="0"/>
              <a:t>Minnesota Department of Health </a:t>
            </a:r>
            <a:r>
              <a:rPr lang="en-US" sz="1400" dirty="0" err="1"/>
              <a:t>sti</a:t>
            </a:r>
            <a:r>
              <a:rPr lang="en-US" sz="1400" dirty="0"/>
              <a:t> Surveillance System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noAutofit/>
          </a:bodyPr>
          <a:lstStyle/>
          <a:p>
            <a:pPr algn="l" eaLnBrk="1" hangingPunct="1"/>
            <a:r>
              <a:rPr lang="en-US" altLang="en-US" sz="2900" dirty="0"/>
              <a:t>STIs in Minnesota:</a:t>
            </a:r>
            <a:br>
              <a:rPr lang="en-US" altLang="en-US" sz="2900" dirty="0"/>
            </a:br>
            <a:r>
              <a:rPr lang="en-US" altLang="en-US" sz="2900" dirty="0"/>
              <a:t>Number of Cases Reported in 2022</a:t>
            </a:r>
          </a:p>
        </p:txBody>
      </p:sp>
      <p:sp>
        <p:nvSpPr>
          <p:cNvPr id="14340" name="Rectangle 3"/>
          <p:cNvSpPr>
            <a:spLocks noGrp="1" noChangeArrowheads="1"/>
          </p:cNvSpPr>
          <p:nvPr>
            <p:ph idx="1"/>
          </p:nvPr>
        </p:nvSpPr>
        <p:spPr>
          <a:xfrm>
            <a:off x="1986516" y="1943986"/>
            <a:ext cx="8458200" cy="3810000"/>
          </a:xfrm>
          <a:prstGeom prst="rect">
            <a:avLst/>
          </a:prstGeom>
        </p:spPr>
        <p:txBody>
          <a:bodyPr/>
          <a:lstStyle/>
          <a:p>
            <a:pPr eaLnBrk="1" hangingPunct="1"/>
            <a:r>
              <a:rPr lang="en-US" altLang="en-US" sz="2800" dirty="0"/>
              <a:t>Total of 31,256 </a:t>
            </a:r>
            <a:r>
              <a:rPr lang="en-US" altLang="en-US" sz="2800" dirty="0" err="1"/>
              <a:t>sti</a:t>
            </a:r>
            <a:r>
              <a:rPr lang="en-US" altLang="en-US" sz="2800" dirty="0"/>
              <a:t> cases reported to MDH in 2023:</a:t>
            </a:r>
          </a:p>
          <a:p>
            <a:pPr lvl="1" eaLnBrk="1" hangingPunct="1"/>
            <a:r>
              <a:rPr lang="en-US" altLang="en-US" sz="2800" dirty="0"/>
              <a:t>21,767 Chlamydia cases</a:t>
            </a:r>
          </a:p>
          <a:p>
            <a:pPr lvl="1" eaLnBrk="1" hangingPunct="1"/>
            <a:r>
              <a:rPr lang="en-US" altLang="en-US" sz="2800" dirty="0"/>
              <a:t> 7,717 Gonorrhea cases</a:t>
            </a:r>
          </a:p>
          <a:p>
            <a:pPr lvl="1" eaLnBrk="1" hangingPunct="1"/>
            <a:r>
              <a:rPr lang="en-US" altLang="en-US" sz="2800" dirty="0"/>
              <a:t>1762 Syphilis cases (all stages)</a:t>
            </a:r>
          </a:p>
          <a:p>
            <a:pPr lvl="1" eaLnBrk="1" hangingPunct="1"/>
            <a:r>
              <a:rPr lang="en-US" altLang="en-US" sz="2800" dirty="0"/>
              <a:t> 0 Chancroid cases</a:t>
            </a:r>
          </a:p>
          <a:p>
            <a:pPr eaLnBrk="1" hangingPunct="1"/>
            <a:endParaRPr lang="en-US" altLang="en-US" sz="3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en-US" sz="2900" dirty="0"/>
              <a:t>STIs in Minnesota:</a:t>
            </a:r>
            <a:br>
              <a:rPr lang="en-US" altLang="en-US" sz="2900" dirty="0"/>
            </a:br>
            <a:r>
              <a:rPr lang="en-US" altLang="en-US" sz="2900" dirty="0"/>
              <a:t>Rate per 100,000 by Year of Diagnosis, 2014-2023</a:t>
            </a:r>
            <a:endParaRPr lang="en-US" sz="2900" dirty="0"/>
          </a:p>
        </p:txBody>
      </p:sp>
      <p:sp>
        <p:nvSpPr>
          <p:cNvPr id="13317" name="Text Box 5"/>
          <p:cNvSpPr txBox="1">
            <a:spLocks noChangeArrowheads="1"/>
          </p:cNvSpPr>
          <p:nvPr/>
        </p:nvSpPr>
        <p:spPr bwMode="auto">
          <a:xfrm>
            <a:off x="1316182" y="6357768"/>
            <a:ext cx="2209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lnSpc>
                <a:spcPct val="100000"/>
              </a:lnSpc>
              <a:spcBef>
                <a:spcPct val="50000"/>
              </a:spcBef>
              <a:spcAft>
                <a:spcPct val="0"/>
              </a:spcAft>
              <a:buClrTx/>
              <a:buSzTx/>
              <a:buFontTx/>
              <a:buNone/>
            </a:pPr>
            <a:r>
              <a:rPr lang="en-US" altLang="en-US" sz="1200" dirty="0">
                <a:solidFill>
                  <a:schemeClr val="tx2"/>
                </a:solidFill>
                <a:latin typeface="+mn-lt"/>
              </a:rPr>
              <a:t>* P&amp;S = Primary and Secondary</a:t>
            </a:r>
          </a:p>
        </p:txBody>
      </p:sp>
      <p:graphicFrame>
        <p:nvGraphicFramePr>
          <p:cNvPr id="19" name="Table 18">
            <a:extLst>
              <a:ext uri="{FF2B5EF4-FFF2-40B4-BE49-F238E27FC236}">
                <a16:creationId xmlns:a16="http://schemas.microsoft.com/office/drawing/2014/main" id="{47B82570-C808-5499-4565-0B3F96FF8E39}"/>
              </a:ext>
            </a:extLst>
          </p:cNvPr>
          <p:cNvGraphicFramePr>
            <a:graphicFrameLocks noGrp="1"/>
          </p:cNvGraphicFramePr>
          <p:nvPr>
            <p:extLst>
              <p:ext uri="{D42A27DB-BD31-4B8C-83A1-F6EECF244321}">
                <p14:modId xmlns:p14="http://schemas.microsoft.com/office/powerpoint/2010/main" val="632480360"/>
              </p:ext>
            </p:extLst>
          </p:nvPr>
        </p:nvGraphicFramePr>
        <p:xfrm>
          <a:off x="2063750" y="2758440"/>
          <a:ext cx="7150100" cy="670560"/>
        </p:xfrm>
        <a:graphic>
          <a:graphicData uri="http://schemas.openxmlformats.org/drawingml/2006/table">
            <a:tbl>
              <a:tblPr firstRow="1">
                <a:tableStyleId>{5C22544A-7EE6-4342-B048-85BDC9FD1C3A}</a:tableStyleId>
              </a:tblPr>
              <a:tblGrid>
                <a:gridCol w="1054100">
                  <a:extLst>
                    <a:ext uri="{9D8B030D-6E8A-4147-A177-3AD203B41FA5}">
                      <a16:colId xmlns:a16="http://schemas.microsoft.com/office/drawing/2014/main" val="1560335788"/>
                    </a:ext>
                  </a:extLst>
                </a:gridCol>
                <a:gridCol w="609600">
                  <a:extLst>
                    <a:ext uri="{9D8B030D-6E8A-4147-A177-3AD203B41FA5}">
                      <a16:colId xmlns:a16="http://schemas.microsoft.com/office/drawing/2014/main" val="3211720300"/>
                    </a:ext>
                  </a:extLst>
                </a:gridCol>
                <a:gridCol w="609600">
                  <a:extLst>
                    <a:ext uri="{9D8B030D-6E8A-4147-A177-3AD203B41FA5}">
                      <a16:colId xmlns:a16="http://schemas.microsoft.com/office/drawing/2014/main" val="2114306850"/>
                    </a:ext>
                  </a:extLst>
                </a:gridCol>
                <a:gridCol w="609600">
                  <a:extLst>
                    <a:ext uri="{9D8B030D-6E8A-4147-A177-3AD203B41FA5}">
                      <a16:colId xmlns:a16="http://schemas.microsoft.com/office/drawing/2014/main" val="2833191081"/>
                    </a:ext>
                  </a:extLst>
                </a:gridCol>
                <a:gridCol w="609600">
                  <a:extLst>
                    <a:ext uri="{9D8B030D-6E8A-4147-A177-3AD203B41FA5}">
                      <a16:colId xmlns:a16="http://schemas.microsoft.com/office/drawing/2014/main" val="1124153834"/>
                    </a:ext>
                  </a:extLst>
                </a:gridCol>
                <a:gridCol w="609600">
                  <a:extLst>
                    <a:ext uri="{9D8B030D-6E8A-4147-A177-3AD203B41FA5}">
                      <a16:colId xmlns:a16="http://schemas.microsoft.com/office/drawing/2014/main" val="2480280576"/>
                    </a:ext>
                  </a:extLst>
                </a:gridCol>
                <a:gridCol w="609600">
                  <a:extLst>
                    <a:ext uri="{9D8B030D-6E8A-4147-A177-3AD203B41FA5}">
                      <a16:colId xmlns:a16="http://schemas.microsoft.com/office/drawing/2014/main" val="2267035062"/>
                    </a:ext>
                  </a:extLst>
                </a:gridCol>
                <a:gridCol w="609600">
                  <a:extLst>
                    <a:ext uri="{9D8B030D-6E8A-4147-A177-3AD203B41FA5}">
                      <a16:colId xmlns:a16="http://schemas.microsoft.com/office/drawing/2014/main" val="2678559976"/>
                    </a:ext>
                  </a:extLst>
                </a:gridCol>
                <a:gridCol w="609600">
                  <a:extLst>
                    <a:ext uri="{9D8B030D-6E8A-4147-A177-3AD203B41FA5}">
                      <a16:colId xmlns:a16="http://schemas.microsoft.com/office/drawing/2014/main" val="2686864917"/>
                    </a:ext>
                  </a:extLst>
                </a:gridCol>
                <a:gridCol w="609600">
                  <a:extLst>
                    <a:ext uri="{9D8B030D-6E8A-4147-A177-3AD203B41FA5}">
                      <a16:colId xmlns:a16="http://schemas.microsoft.com/office/drawing/2014/main" val="3411914901"/>
                    </a:ext>
                  </a:extLst>
                </a:gridCol>
                <a:gridCol w="609600">
                  <a:extLst>
                    <a:ext uri="{9D8B030D-6E8A-4147-A177-3AD203B41FA5}">
                      <a16:colId xmlns:a16="http://schemas.microsoft.com/office/drawing/2014/main" val="2880665945"/>
                    </a:ext>
                  </a:extLst>
                </a:gridCol>
              </a:tblGrid>
              <a:tr h="167640">
                <a:tc>
                  <a:txBody>
                    <a:bodyPr/>
                    <a:lstStyle/>
                    <a:p>
                      <a:pPr algn="l" fontAlgn="b"/>
                      <a:endParaRPr lang="en-US" sz="1000" b="1" i="0" u="none" strike="noStrike" dirty="0">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787718745"/>
                  </a:ext>
                </a:extLst>
              </a:tr>
              <a:tr h="167640">
                <a:tc>
                  <a:txBody>
                    <a:bodyPr/>
                    <a:lstStyle/>
                    <a:p>
                      <a:pPr algn="l" fontAlgn="b"/>
                      <a:r>
                        <a:rPr lang="en-US" sz="1000" u="none" strike="noStrike">
                          <a:effectLst/>
                        </a:rPr>
                        <a:t>Chlamydia</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365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389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423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441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384.3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395.4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386.7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380.7</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2382233947"/>
                  </a:ext>
                </a:extLst>
              </a:tr>
              <a:tr h="167640">
                <a:tc>
                  <a:txBody>
                    <a:bodyPr/>
                    <a:lstStyle/>
                    <a:p>
                      <a:pPr algn="l" fontAlgn="b"/>
                      <a:r>
                        <a:rPr lang="en-US" sz="1000" u="none" strike="noStrike">
                          <a:effectLst/>
                        </a:rPr>
                        <a:t>Gonorrhea</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178.9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169.4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142.9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135</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2476569204"/>
                  </a:ext>
                </a:extLst>
              </a:tr>
              <a:tr h="167640">
                <a:tc>
                  <a:txBody>
                    <a:bodyPr/>
                    <a:lstStyle/>
                    <a:p>
                      <a:pPr algn="l" fontAlgn="b"/>
                      <a:r>
                        <a:rPr lang="en-US" sz="1000" u="none" strike="noStrike">
                          <a:effectLst/>
                        </a:rPr>
                        <a:t>P&amp;S* Syphilis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11.8</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8.8</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1969734592"/>
                  </a:ext>
                </a:extLst>
              </a:tr>
            </a:tbl>
          </a:graphicData>
        </a:graphic>
      </p:graphicFrame>
      <p:pic>
        <p:nvPicPr>
          <p:cNvPr id="28" name="Content Placeholder 27" descr="STI rate per 100,000 by Year of Diagnosis, 2014-2023. Refer to table on slide for full data. ">
            <a:extLst>
              <a:ext uri="{FF2B5EF4-FFF2-40B4-BE49-F238E27FC236}">
                <a16:creationId xmlns:a16="http://schemas.microsoft.com/office/drawing/2014/main" id="{5E4D9748-1558-6AEA-248D-A250063F5EF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7536" y="1261073"/>
            <a:ext cx="10386264" cy="4902422"/>
          </a:xfr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Syphilis</a:t>
            </a:r>
          </a:p>
        </p:txBody>
      </p:sp>
      <p:sp>
        <p:nvSpPr>
          <p:cNvPr id="4" name="Text Placeholder 8"/>
          <p:cNvSpPr>
            <a:spLocks noGrp="1"/>
          </p:cNvSpPr>
          <p:nvPr>
            <p:ph type="body" sz="quarter" idx="14"/>
          </p:nvPr>
        </p:nvSpPr>
        <p:spPr>
          <a:xfrm>
            <a:off x="2802468" y="5644884"/>
            <a:ext cx="6587067" cy="903062"/>
          </a:xfrm>
        </p:spPr>
        <p:txBody>
          <a:bodyPr>
            <a:normAutofit/>
          </a:bodyPr>
          <a:lstStyle/>
          <a:p>
            <a:r>
              <a:rPr lang="en-US" sz="1400" dirty="0"/>
              <a:t>Minnesota Department of Health </a:t>
            </a:r>
            <a:r>
              <a:rPr lang="en-US" sz="1400" dirty="0" err="1"/>
              <a:t>sti</a:t>
            </a:r>
            <a:r>
              <a:rPr lang="en-US" sz="1400" dirty="0"/>
              <a:t> Surveillance System</a:t>
            </a:r>
          </a:p>
        </p:txBody>
      </p:sp>
    </p:spTree>
    <p:extLst>
      <p:ext uri="{BB962C8B-B14F-4D97-AF65-F5344CB8AC3E}">
        <p14:creationId xmlns:p14="http://schemas.microsoft.com/office/powerpoint/2010/main" val="3657717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noAutofit/>
          </a:bodyPr>
          <a:lstStyle/>
          <a:p>
            <a:pPr algn="l" eaLnBrk="1" hangingPunct="1"/>
            <a:r>
              <a:rPr lang="en-US" altLang="en-US" sz="2900" dirty="0"/>
              <a:t>Syphilis Rates by Stage of Diagnosis, Minnesota, 2014-2023</a:t>
            </a:r>
          </a:p>
        </p:txBody>
      </p:sp>
      <p:sp>
        <p:nvSpPr>
          <p:cNvPr id="32773" name="Text Box 7"/>
          <p:cNvSpPr txBox="1">
            <a:spLocks noChangeArrowheads="1"/>
          </p:cNvSpPr>
          <p:nvPr/>
        </p:nvSpPr>
        <p:spPr bwMode="auto">
          <a:xfrm>
            <a:off x="2152651" y="6488474"/>
            <a:ext cx="21421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lnSpc>
                <a:spcPct val="100000"/>
              </a:lnSpc>
              <a:spcAft>
                <a:spcPct val="0"/>
              </a:spcAft>
              <a:buClrTx/>
              <a:buSzTx/>
              <a:buFontTx/>
              <a:buNone/>
            </a:pPr>
            <a:r>
              <a:rPr lang="en-US" altLang="en-US" sz="1200" dirty="0">
                <a:latin typeface="Calibri" panose="020F0502020204030204" pitchFamily="34" charset="0"/>
                <a:cs typeface="Calibri" panose="020F0502020204030204" pitchFamily="34" charset="0"/>
              </a:rPr>
              <a:t>* P&amp;S = Primary and Secondary</a:t>
            </a:r>
          </a:p>
        </p:txBody>
      </p:sp>
      <p:graphicFrame>
        <p:nvGraphicFramePr>
          <p:cNvPr id="14" name="Table 13">
            <a:extLst>
              <a:ext uri="{FF2B5EF4-FFF2-40B4-BE49-F238E27FC236}">
                <a16:creationId xmlns:a16="http://schemas.microsoft.com/office/drawing/2014/main" id="{4333DB8D-3A27-2727-7EE3-5015D2F43477}"/>
              </a:ext>
            </a:extLst>
          </p:cNvPr>
          <p:cNvGraphicFramePr>
            <a:graphicFrameLocks noGrp="1"/>
          </p:cNvGraphicFramePr>
          <p:nvPr>
            <p:extLst>
              <p:ext uri="{D42A27DB-BD31-4B8C-83A1-F6EECF244321}">
                <p14:modId xmlns:p14="http://schemas.microsoft.com/office/powerpoint/2010/main" val="2864975781"/>
              </p:ext>
            </p:extLst>
          </p:nvPr>
        </p:nvGraphicFramePr>
        <p:xfrm>
          <a:off x="2647950" y="3094038"/>
          <a:ext cx="6896100" cy="670560"/>
        </p:xfrm>
        <a:graphic>
          <a:graphicData uri="http://schemas.openxmlformats.org/drawingml/2006/table">
            <a:tbl>
              <a:tblPr firstRow="1">
                <a:tableStyleId>{5C22544A-7EE6-4342-B048-85BDC9FD1C3A}</a:tableStyleId>
              </a:tblPr>
              <a:tblGrid>
                <a:gridCol w="800100">
                  <a:extLst>
                    <a:ext uri="{9D8B030D-6E8A-4147-A177-3AD203B41FA5}">
                      <a16:colId xmlns:a16="http://schemas.microsoft.com/office/drawing/2014/main" val="2271465915"/>
                    </a:ext>
                  </a:extLst>
                </a:gridCol>
                <a:gridCol w="609600">
                  <a:extLst>
                    <a:ext uri="{9D8B030D-6E8A-4147-A177-3AD203B41FA5}">
                      <a16:colId xmlns:a16="http://schemas.microsoft.com/office/drawing/2014/main" val="529124801"/>
                    </a:ext>
                  </a:extLst>
                </a:gridCol>
                <a:gridCol w="609600">
                  <a:extLst>
                    <a:ext uri="{9D8B030D-6E8A-4147-A177-3AD203B41FA5}">
                      <a16:colId xmlns:a16="http://schemas.microsoft.com/office/drawing/2014/main" val="1855140883"/>
                    </a:ext>
                  </a:extLst>
                </a:gridCol>
                <a:gridCol w="609600">
                  <a:extLst>
                    <a:ext uri="{9D8B030D-6E8A-4147-A177-3AD203B41FA5}">
                      <a16:colId xmlns:a16="http://schemas.microsoft.com/office/drawing/2014/main" val="882151608"/>
                    </a:ext>
                  </a:extLst>
                </a:gridCol>
                <a:gridCol w="609600">
                  <a:extLst>
                    <a:ext uri="{9D8B030D-6E8A-4147-A177-3AD203B41FA5}">
                      <a16:colId xmlns:a16="http://schemas.microsoft.com/office/drawing/2014/main" val="3591977629"/>
                    </a:ext>
                  </a:extLst>
                </a:gridCol>
                <a:gridCol w="609600">
                  <a:extLst>
                    <a:ext uri="{9D8B030D-6E8A-4147-A177-3AD203B41FA5}">
                      <a16:colId xmlns:a16="http://schemas.microsoft.com/office/drawing/2014/main" val="2089433039"/>
                    </a:ext>
                  </a:extLst>
                </a:gridCol>
                <a:gridCol w="609600">
                  <a:extLst>
                    <a:ext uri="{9D8B030D-6E8A-4147-A177-3AD203B41FA5}">
                      <a16:colId xmlns:a16="http://schemas.microsoft.com/office/drawing/2014/main" val="621819035"/>
                    </a:ext>
                  </a:extLst>
                </a:gridCol>
                <a:gridCol w="609600">
                  <a:extLst>
                    <a:ext uri="{9D8B030D-6E8A-4147-A177-3AD203B41FA5}">
                      <a16:colId xmlns:a16="http://schemas.microsoft.com/office/drawing/2014/main" val="681239433"/>
                    </a:ext>
                  </a:extLst>
                </a:gridCol>
                <a:gridCol w="609600">
                  <a:extLst>
                    <a:ext uri="{9D8B030D-6E8A-4147-A177-3AD203B41FA5}">
                      <a16:colId xmlns:a16="http://schemas.microsoft.com/office/drawing/2014/main" val="3812124334"/>
                    </a:ext>
                  </a:extLst>
                </a:gridCol>
                <a:gridCol w="609600">
                  <a:extLst>
                    <a:ext uri="{9D8B030D-6E8A-4147-A177-3AD203B41FA5}">
                      <a16:colId xmlns:a16="http://schemas.microsoft.com/office/drawing/2014/main" val="2872209892"/>
                    </a:ext>
                  </a:extLst>
                </a:gridCol>
                <a:gridCol w="609600">
                  <a:extLst>
                    <a:ext uri="{9D8B030D-6E8A-4147-A177-3AD203B41FA5}">
                      <a16:colId xmlns:a16="http://schemas.microsoft.com/office/drawing/2014/main" val="1414461612"/>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713020335"/>
                  </a:ext>
                </a:extLst>
              </a:tr>
              <a:tr h="167640">
                <a:tc>
                  <a:txBody>
                    <a:bodyPr/>
                    <a:lstStyle/>
                    <a:p>
                      <a:pPr algn="l" fontAlgn="b"/>
                      <a:r>
                        <a:rPr lang="en-US" sz="1000" u="none" strike="noStrike">
                          <a:effectLst/>
                        </a:rPr>
                        <a:t>All Stages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15.6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19.1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25.5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30.6</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48154074"/>
                  </a:ext>
                </a:extLst>
              </a:tr>
              <a:tr h="167640">
                <a:tc>
                  <a:txBody>
                    <a:bodyPr/>
                    <a:lstStyle/>
                    <a:p>
                      <a:pPr algn="l" fontAlgn="b"/>
                      <a:r>
                        <a:rPr lang="en-US" sz="1000" u="none" strike="noStrike">
                          <a:effectLst/>
                        </a:rPr>
                        <a:t>P&amp;S*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8.8</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682556277"/>
                  </a:ext>
                </a:extLst>
              </a:tr>
              <a:tr h="167640">
                <a:tc>
                  <a:txBody>
                    <a:bodyPr/>
                    <a:lstStyle/>
                    <a:p>
                      <a:pPr algn="l" fontAlgn="b"/>
                      <a:r>
                        <a:rPr lang="en-US" sz="1000" u="none" strike="noStrike">
                          <a:effectLst/>
                        </a:rPr>
                        <a:t>Early NP/NS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9.4</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6.8</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2704073929"/>
                  </a:ext>
                </a:extLst>
              </a:tr>
            </a:tbl>
          </a:graphicData>
        </a:graphic>
      </p:graphicFrame>
      <p:pic>
        <p:nvPicPr>
          <p:cNvPr id="18" name="Content Placeholder 17" descr="Syphilis Rates by Stage of Diagnosis, Minnesota, 2014-2023. Refer to text on screen for full data. ">
            <a:extLst>
              <a:ext uri="{FF2B5EF4-FFF2-40B4-BE49-F238E27FC236}">
                <a16:creationId xmlns:a16="http://schemas.microsoft.com/office/drawing/2014/main" id="{08E7CC52-944A-3EEC-2E70-9F67D4CA698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437490"/>
            <a:ext cx="10515600" cy="4883602"/>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7968C3-7B7E-411D-B105-08F43D0B3F8A}" type="slidenum">
              <a:rPr lang="en-US" smtClean="0"/>
              <a:t>16</a:t>
            </a:fld>
            <a:endParaRPr lang="en-US" dirty="0"/>
          </a:p>
        </p:txBody>
      </p:sp>
      <p:sp>
        <p:nvSpPr>
          <p:cNvPr id="6" name="Title 5" descr="Map of 2023 Minnesota Primary &amp; Secondary Syphilis Rates by County"/>
          <p:cNvSpPr>
            <a:spLocks noGrp="1"/>
          </p:cNvSpPr>
          <p:nvPr>
            <p:ph type="title"/>
          </p:nvPr>
        </p:nvSpPr>
        <p:spPr>
          <a:xfrm>
            <a:off x="0" y="42335"/>
            <a:ext cx="12192000" cy="1195367"/>
          </a:xfrm>
        </p:spPr>
        <p:txBody>
          <a:bodyPr>
            <a:normAutofit/>
          </a:bodyPr>
          <a:lstStyle/>
          <a:p>
            <a:pPr algn="ctr"/>
            <a:r>
              <a:rPr lang="en-US" sz="3161" dirty="0">
                <a:solidFill>
                  <a:schemeClr val="bg1"/>
                </a:solidFill>
              </a:rPr>
              <a:t>2023 Minnesota Primary &amp; Secondary Syphilis Rates by County</a:t>
            </a:r>
          </a:p>
        </p:txBody>
      </p:sp>
      <p:sp>
        <p:nvSpPr>
          <p:cNvPr id="3" name="TextBox 2"/>
          <p:cNvSpPr txBox="1"/>
          <p:nvPr/>
        </p:nvSpPr>
        <p:spPr>
          <a:xfrm>
            <a:off x="6020646" y="6115635"/>
            <a:ext cx="2206882" cy="395170"/>
          </a:xfrm>
          <a:prstGeom prst="rect">
            <a:avLst/>
          </a:prstGeom>
          <a:noFill/>
        </p:spPr>
        <p:txBody>
          <a:bodyPr wrap="square" rtlCol="0">
            <a:spAutoFit/>
          </a:bodyPr>
          <a:lstStyle/>
          <a:p>
            <a:r>
              <a:rPr lang="en-US" sz="988" dirty="0"/>
              <a:t>*7-county metro area, excluding the cities of Minneapolis and St. Paul</a:t>
            </a:r>
          </a:p>
        </p:txBody>
      </p:sp>
      <p:pic>
        <p:nvPicPr>
          <p:cNvPr id="15" name="Picture 14">
            <a:extLst>
              <a:ext uri="{FF2B5EF4-FFF2-40B4-BE49-F238E27FC236}">
                <a16:creationId xmlns:a16="http://schemas.microsoft.com/office/drawing/2014/main" id="{7A2C64D4-0D6D-BC7B-0E9E-C9AB316FF14D}"/>
              </a:ext>
            </a:extLst>
          </p:cNvPr>
          <p:cNvPicPr>
            <a:picLocks noChangeAspect="1"/>
          </p:cNvPicPr>
          <p:nvPr/>
        </p:nvPicPr>
        <p:blipFill>
          <a:blip r:embed="rId3"/>
          <a:stretch>
            <a:fillRect/>
          </a:stretch>
        </p:blipFill>
        <p:spPr>
          <a:xfrm>
            <a:off x="0" y="1481665"/>
            <a:ext cx="5810250" cy="5334000"/>
          </a:xfrm>
          <a:prstGeom prst="rect">
            <a:avLst/>
          </a:prstGeom>
        </p:spPr>
      </p:pic>
      <p:pic>
        <p:nvPicPr>
          <p:cNvPr id="5" name="Picture 4" descr="2023 Minnesota Primary &amp; Secondary Syphilis Rates by County. Refer to slide notes for full data. ">
            <a:extLst>
              <a:ext uri="{FF2B5EF4-FFF2-40B4-BE49-F238E27FC236}">
                <a16:creationId xmlns:a16="http://schemas.microsoft.com/office/drawing/2014/main" id="{C0C48465-D1D1-034E-D517-CDE842B2E9D2}"/>
              </a:ext>
            </a:extLst>
          </p:cNvPr>
          <p:cNvPicPr>
            <a:picLocks noChangeAspect="1"/>
          </p:cNvPicPr>
          <p:nvPr/>
        </p:nvPicPr>
        <p:blipFill>
          <a:blip r:embed="rId4"/>
          <a:stretch>
            <a:fillRect/>
          </a:stretch>
        </p:blipFill>
        <p:spPr>
          <a:xfrm>
            <a:off x="6231309" y="3798007"/>
            <a:ext cx="4896337" cy="1412151"/>
          </a:xfrm>
          <a:prstGeom prst="rect">
            <a:avLst/>
          </a:prstGeom>
        </p:spPr>
      </p:pic>
    </p:spTree>
    <p:extLst>
      <p:ext uri="{BB962C8B-B14F-4D97-AF65-F5344CB8AC3E}">
        <p14:creationId xmlns:p14="http://schemas.microsoft.com/office/powerpoint/2010/main" val="2693198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en-US" sz="2900" dirty="0"/>
              <a:t>Primary &amp; Secondary Syphilis Infections by Residence at Diagnosis</a:t>
            </a:r>
            <a:br>
              <a:rPr lang="en-US" altLang="en-US" sz="2900" dirty="0"/>
            </a:br>
            <a:r>
              <a:rPr lang="en-US" altLang="en-US" sz="2900" dirty="0"/>
              <a:t>Minnesota, 2023 </a:t>
            </a:r>
            <a:endParaRPr lang="en-US" sz="2900" dirty="0"/>
          </a:p>
        </p:txBody>
      </p:sp>
      <p:sp>
        <p:nvSpPr>
          <p:cNvPr id="34820" name="Text Box 3"/>
          <p:cNvSpPr txBox="1">
            <a:spLocks noChangeArrowheads="1"/>
          </p:cNvSpPr>
          <p:nvPr/>
        </p:nvSpPr>
        <p:spPr bwMode="auto">
          <a:xfrm>
            <a:off x="1955800" y="6089652"/>
            <a:ext cx="8001000" cy="64633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FontTx/>
              <a:buNone/>
            </a:pPr>
            <a:r>
              <a:rPr lang="en-US" altLang="en-US" sz="1200" dirty="0">
                <a:latin typeface="Calibri" panose="020F0502020204030204" pitchFamily="34" charset="0"/>
                <a:cs typeface="Calibri" panose="020F0502020204030204" pitchFamily="34" charset="0"/>
              </a:rPr>
              <a:t>Suburban = Seven-county metro area including Anoka, Carver, Dakota, Hennepin (excluding Minneapolis), Ramsey (excluding St. Paul), Scott, and Washington counties.  Greater MN = All other Minnesota counties outside the seven-county metro area.</a:t>
            </a:r>
          </a:p>
        </p:txBody>
      </p:sp>
      <p:sp>
        <p:nvSpPr>
          <p:cNvPr id="34822" name="Text Box 5"/>
          <p:cNvSpPr txBox="1">
            <a:spLocks noChangeArrowheads="1"/>
          </p:cNvSpPr>
          <p:nvPr/>
        </p:nvSpPr>
        <p:spPr bwMode="auto">
          <a:xfrm>
            <a:off x="4313816" y="1383404"/>
            <a:ext cx="3505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lnSpc>
                <a:spcPct val="100000"/>
              </a:lnSpc>
              <a:spcBef>
                <a:spcPct val="50000"/>
              </a:spcBef>
              <a:spcAft>
                <a:spcPct val="0"/>
              </a:spcAft>
              <a:buClrTx/>
              <a:buSzTx/>
              <a:buFontTx/>
              <a:buNone/>
            </a:pPr>
            <a:r>
              <a:rPr lang="en-US" altLang="en-US" sz="2000" dirty="0">
                <a:latin typeface="+mn-lt"/>
              </a:rPr>
              <a:t>Total Number of Cases = 502</a:t>
            </a:r>
          </a:p>
        </p:txBody>
      </p:sp>
      <p:pic>
        <p:nvPicPr>
          <p:cNvPr id="6" name="Content Placeholder 5" descr="Primary &amp; Secondary Syphilis Infections by Residence at Diagnosis. Refer to slide notes for full data. ">
            <a:extLst>
              <a:ext uri="{FF2B5EF4-FFF2-40B4-BE49-F238E27FC236}">
                <a16:creationId xmlns:a16="http://schemas.microsoft.com/office/drawing/2014/main" id="{6B7A94BE-9392-A4E6-5BDE-0A70C230C3E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60743" y="2100118"/>
            <a:ext cx="5670514" cy="3663826"/>
          </a:xfr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type="title"/>
          </p:nvPr>
        </p:nvSpPr>
        <p:spPr bwMode="auto">
          <a:xfrm>
            <a:off x="838200" y="152400"/>
            <a:ext cx="1085536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0000"/>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3200" dirty="0">
                <a:solidFill>
                  <a:schemeClr val="bg1"/>
                </a:solidFill>
                <a:latin typeface="+mj-lt"/>
              </a:rPr>
              <a:t>Primary &amp; Secondary Syphilis Rates by Gender, Minnesota, 2014-2023</a:t>
            </a:r>
          </a:p>
        </p:txBody>
      </p:sp>
      <p:graphicFrame>
        <p:nvGraphicFramePr>
          <p:cNvPr id="5" name="Table 4">
            <a:extLst>
              <a:ext uri="{FF2B5EF4-FFF2-40B4-BE49-F238E27FC236}">
                <a16:creationId xmlns:a16="http://schemas.microsoft.com/office/drawing/2014/main" id="{79922890-6ED9-E032-25AF-C19C9E47C8EF}"/>
              </a:ext>
            </a:extLst>
          </p:cNvPr>
          <p:cNvGraphicFramePr>
            <a:graphicFrameLocks noGrp="1"/>
          </p:cNvGraphicFramePr>
          <p:nvPr>
            <p:extLst>
              <p:ext uri="{D42A27DB-BD31-4B8C-83A1-F6EECF244321}">
                <p14:modId xmlns:p14="http://schemas.microsoft.com/office/powerpoint/2010/main" val="3951493137"/>
              </p:ext>
            </p:extLst>
          </p:nvPr>
        </p:nvGraphicFramePr>
        <p:xfrm>
          <a:off x="2743200" y="3094038"/>
          <a:ext cx="6705600" cy="670560"/>
        </p:xfrm>
        <a:graphic>
          <a:graphicData uri="http://schemas.openxmlformats.org/drawingml/2006/table">
            <a:tbl>
              <a:tblPr firstRow="1">
                <a:tableStyleId>{5C22544A-7EE6-4342-B048-85BDC9FD1C3A}</a:tableStyleId>
              </a:tblPr>
              <a:tblGrid>
                <a:gridCol w="609600">
                  <a:extLst>
                    <a:ext uri="{9D8B030D-6E8A-4147-A177-3AD203B41FA5}">
                      <a16:colId xmlns:a16="http://schemas.microsoft.com/office/drawing/2014/main" val="3105321021"/>
                    </a:ext>
                  </a:extLst>
                </a:gridCol>
                <a:gridCol w="609600">
                  <a:extLst>
                    <a:ext uri="{9D8B030D-6E8A-4147-A177-3AD203B41FA5}">
                      <a16:colId xmlns:a16="http://schemas.microsoft.com/office/drawing/2014/main" val="3494363082"/>
                    </a:ext>
                  </a:extLst>
                </a:gridCol>
                <a:gridCol w="609600">
                  <a:extLst>
                    <a:ext uri="{9D8B030D-6E8A-4147-A177-3AD203B41FA5}">
                      <a16:colId xmlns:a16="http://schemas.microsoft.com/office/drawing/2014/main" val="3864427277"/>
                    </a:ext>
                  </a:extLst>
                </a:gridCol>
                <a:gridCol w="609600">
                  <a:extLst>
                    <a:ext uri="{9D8B030D-6E8A-4147-A177-3AD203B41FA5}">
                      <a16:colId xmlns:a16="http://schemas.microsoft.com/office/drawing/2014/main" val="2251797394"/>
                    </a:ext>
                  </a:extLst>
                </a:gridCol>
                <a:gridCol w="609600">
                  <a:extLst>
                    <a:ext uri="{9D8B030D-6E8A-4147-A177-3AD203B41FA5}">
                      <a16:colId xmlns:a16="http://schemas.microsoft.com/office/drawing/2014/main" val="2675874549"/>
                    </a:ext>
                  </a:extLst>
                </a:gridCol>
                <a:gridCol w="609600">
                  <a:extLst>
                    <a:ext uri="{9D8B030D-6E8A-4147-A177-3AD203B41FA5}">
                      <a16:colId xmlns:a16="http://schemas.microsoft.com/office/drawing/2014/main" val="1541126815"/>
                    </a:ext>
                  </a:extLst>
                </a:gridCol>
                <a:gridCol w="609600">
                  <a:extLst>
                    <a:ext uri="{9D8B030D-6E8A-4147-A177-3AD203B41FA5}">
                      <a16:colId xmlns:a16="http://schemas.microsoft.com/office/drawing/2014/main" val="3967968039"/>
                    </a:ext>
                  </a:extLst>
                </a:gridCol>
                <a:gridCol w="609600">
                  <a:extLst>
                    <a:ext uri="{9D8B030D-6E8A-4147-A177-3AD203B41FA5}">
                      <a16:colId xmlns:a16="http://schemas.microsoft.com/office/drawing/2014/main" val="3588181672"/>
                    </a:ext>
                  </a:extLst>
                </a:gridCol>
                <a:gridCol w="609600">
                  <a:extLst>
                    <a:ext uri="{9D8B030D-6E8A-4147-A177-3AD203B41FA5}">
                      <a16:colId xmlns:a16="http://schemas.microsoft.com/office/drawing/2014/main" val="680384136"/>
                    </a:ext>
                  </a:extLst>
                </a:gridCol>
                <a:gridCol w="609600">
                  <a:extLst>
                    <a:ext uri="{9D8B030D-6E8A-4147-A177-3AD203B41FA5}">
                      <a16:colId xmlns:a16="http://schemas.microsoft.com/office/drawing/2014/main" val="3270288577"/>
                    </a:ext>
                  </a:extLst>
                </a:gridCol>
                <a:gridCol w="609600">
                  <a:extLst>
                    <a:ext uri="{9D8B030D-6E8A-4147-A177-3AD203B41FA5}">
                      <a16:colId xmlns:a16="http://schemas.microsoft.com/office/drawing/2014/main" val="1653963383"/>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895190563"/>
                  </a:ext>
                </a:extLst>
              </a:tr>
              <a:tr h="167640">
                <a:tc>
                  <a:txBody>
                    <a:bodyPr/>
                    <a:lstStyle/>
                    <a:p>
                      <a:pPr algn="l" fontAlgn="b"/>
                      <a:r>
                        <a:rPr lang="en-US" sz="1000" u="none" strike="noStrike">
                          <a:effectLst/>
                        </a:rPr>
                        <a:t> Males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12.5</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393135559"/>
                  </a:ext>
                </a:extLst>
              </a:tr>
              <a:tr h="167640">
                <a:tc>
                  <a:txBody>
                    <a:bodyPr/>
                    <a:lstStyle/>
                    <a:p>
                      <a:pPr algn="l" fontAlgn="b"/>
                      <a:r>
                        <a:rPr lang="en-US" sz="1000" u="none" strike="noStrike">
                          <a:effectLst/>
                        </a:rPr>
                        <a:t> Females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0.8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5.1</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207521254"/>
                  </a:ext>
                </a:extLst>
              </a:tr>
              <a:tr h="167640">
                <a:tc>
                  <a:txBody>
                    <a:bodyPr/>
                    <a:lstStyle/>
                    <a:p>
                      <a:pPr algn="l" fontAlgn="b"/>
                      <a:r>
                        <a:rPr lang="en-US" sz="1000" u="none" strike="noStrike">
                          <a:effectLst/>
                        </a:rPr>
                        <a:t>Overall</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11.8</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8.8</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2017705687"/>
                  </a:ext>
                </a:extLst>
              </a:tr>
            </a:tbl>
          </a:graphicData>
        </a:graphic>
      </p:graphicFrame>
      <p:pic>
        <p:nvPicPr>
          <p:cNvPr id="11" name="Content Placeholder 10" descr="Primary &amp; Secondary Syphilis Rates by Gender, Minnesota, 2014-2023. Refer to table on slide for full data.">
            <a:extLst>
              <a:ext uri="{FF2B5EF4-FFF2-40B4-BE49-F238E27FC236}">
                <a16:creationId xmlns:a16="http://schemas.microsoft.com/office/drawing/2014/main" id="{73909D95-4488-CE3E-110C-8EEFCC63682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55065" y="1792146"/>
            <a:ext cx="10444306" cy="4199257"/>
          </a:xfr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2900" dirty="0">
                <a:solidFill>
                  <a:schemeClr val="bg1"/>
                </a:solidFill>
                <a:latin typeface="+mj-lt"/>
              </a:rPr>
              <a:t>Primary &amp; Secondary Syphilis Rates by Age</a:t>
            </a:r>
            <a:br>
              <a:rPr lang="en-US" altLang="en-US" sz="2900" dirty="0">
                <a:solidFill>
                  <a:schemeClr val="bg1"/>
                </a:solidFill>
                <a:latin typeface="+mj-lt"/>
              </a:rPr>
            </a:br>
            <a:r>
              <a:rPr lang="en-US" altLang="en-US" sz="2900" dirty="0">
                <a:solidFill>
                  <a:schemeClr val="bg1"/>
                </a:solidFill>
                <a:latin typeface="+mj-lt"/>
              </a:rPr>
              <a:t>Minnesota, 2014-2023</a:t>
            </a:r>
          </a:p>
        </p:txBody>
      </p:sp>
      <p:graphicFrame>
        <p:nvGraphicFramePr>
          <p:cNvPr id="2" name="Table 1">
            <a:extLst>
              <a:ext uri="{FF2B5EF4-FFF2-40B4-BE49-F238E27FC236}">
                <a16:creationId xmlns:a16="http://schemas.microsoft.com/office/drawing/2014/main" id="{DBAA9F84-560D-6447-E1EC-FA14A58B8C55}"/>
              </a:ext>
            </a:extLst>
          </p:cNvPr>
          <p:cNvGraphicFramePr>
            <a:graphicFrameLocks noGrp="1"/>
          </p:cNvGraphicFramePr>
          <p:nvPr>
            <p:extLst>
              <p:ext uri="{D42A27DB-BD31-4B8C-83A1-F6EECF244321}">
                <p14:modId xmlns:p14="http://schemas.microsoft.com/office/powerpoint/2010/main" val="1463837279"/>
              </p:ext>
            </p:extLst>
          </p:nvPr>
        </p:nvGraphicFramePr>
        <p:xfrm>
          <a:off x="2743200" y="2927350"/>
          <a:ext cx="6705600" cy="1005840"/>
        </p:xfrm>
        <a:graphic>
          <a:graphicData uri="http://schemas.openxmlformats.org/drawingml/2006/table">
            <a:tbl>
              <a:tblPr firstRow="1">
                <a:tableStyleId>{5C22544A-7EE6-4342-B048-85BDC9FD1C3A}</a:tableStyleId>
              </a:tblPr>
              <a:tblGrid>
                <a:gridCol w="609600">
                  <a:extLst>
                    <a:ext uri="{9D8B030D-6E8A-4147-A177-3AD203B41FA5}">
                      <a16:colId xmlns:a16="http://schemas.microsoft.com/office/drawing/2014/main" val="3143168348"/>
                    </a:ext>
                  </a:extLst>
                </a:gridCol>
                <a:gridCol w="609600">
                  <a:extLst>
                    <a:ext uri="{9D8B030D-6E8A-4147-A177-3AD203B41FA5}">
                      <a16:colId xmlns:a16="http://schemas.microsoft.com/office/drawing/2014/main" val="3367083560"/>
                    </a:ext>
                  </a:extLst>
                </a:gridCol>
                <a:gridCol w="609600">
                  <a:extLst>
                    <a:ext uri="{9D8B030D-6E8A-4147-A177-3AD203B41FA5}">
                      <a16:colId xmlns:a16="http://schemas.microsoft.com/office/drawing/2014/main" val="2158355018"/>
                    </a:ext>
                  </a:extLst>
                </a:gridCol>
                <a:gridCol w="609600">
                  <a:extLst>
                    <a:ext uri="{9D8B030D-6E8A-4147-A177-3AD203B41FA5}">
                      <a16:colId xmlns:a16="http://schemas.microsoft.com/office/drawing/2014/main" val="2589092244"/>
                    </a:ext>
                  </a:extLst>
                </a:gridCol>
                <a:gridCol w="609600">
                  <a:extLst>
                    <a:ext uri="{9D8B030D-6E8A-4147-A177-3AD203B41FA5}">
                      <a16:colId xmlns:a16="http://schemas.microsoft.com/office/drawing/2014/main" val="2684003818"/>
                    </a:ext>
                  </a:extLst>
                </a:gridCol>
                <a:gridCol w="609600">
                  <a:extLst>
                    <a:ext uri="{9D8B030D-6E8A-4147-A177-3AD203B41FA5}">
                      <a16:colId xmlns:a16="http://schemas.microsoft.com/office/drawing/2014/main" val="702332113"/>
                    </a:ext>
                  </a:extLst>
                </a:gridCol>
                <a:gridCol w="609600">
                  <a:extLst>
                    <a:ext uri="{9D8B030D-6E8A-4147-A177-3AD203B41FA5}">
                      <a16:colId xmlns:a16="http://schemas.microsoft.com/office/drawing/2014/main" val="3166249868"/>
                    </a:ext>
                  </a:extLst>
                </a:gridCol>
                <a:gridCol w="609600">
                  <a:extLst>
                    <a:ext uri="{9D8B030D-6E8A-4147-A177-3AD203B41FA5}">
                      <a16:colId xmlns:a16="http://schemas.microsoft.com/office/drawing/2014/main" val="2120492493"/>
                    </a:ext>
                  </a:extLst>
                </a:gridCol>
                <a:gridCol w="609600">
                  <a:extLst>
                    <a:ext uri="{9D8B030D-6E8A-4147-A177-3AD203B41FA5}">
                      <a16:colId xmlns:a16="http://schemas.microsoft.com/office/drawing/2014/main" val="1134684841"/>
                    </a:ext>
                  </a:extLst>
                </a:gridCol>
                <a:gridCol w="609600">
                  <a:extLst>
                    <a:ext uri="{9D8B030D-6E8A-4147-A177-3AD203B41FA5}">
                      <a16:colId xmlns:a16="http://schemas.microsoft.com/office/drawing/2014/main" val="1806118099"/>
                    </a:ext>
                  </a:extLst>
                </a:gridCol>
                <a:gridCol w="609600">
                  <a:extLst>
                    <a:ext uri="{9D8B030D-6E8A-4147-A177-3AD203B41FA5}">
                      <a16:colId xmlns:a16="http://schemas.microsoft.com/office/drawing/2014/main" val="3021124067"/>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690665620"/>
                  </a:ext>
                </a:extLst>
              </a:tr>
              <a:tr h="167640">
                <a:tc>
                  <a:txBody>
                    <a:bodyPr/>
                    <a:lstStyle/>
                    <a:p>
                      <a:pPr algn="l" fontAlgn="b"/>
                      <a:r>
                        <a:rPr lang="en-US" sz="1000" u="none" strike="noStrike">
                          <a:effectLst/>
                        </a:rPr>
                        <a:t>15-19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6.4</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458376333"/>
                  </a:ext>
                </a:extLst>
              </a:tr>
              <a:tr h="167640">
                <a:tc>
                  <a:txBody>
                    <a:bodyPr/>
                    <a:lstStyle/>
                    <a:p>
                      <a:pPr algn="l" fontAlgn="b"/>
                      <a:r>
                        <a:rPr lang="en-US" sz="1000" u="none" strike="noStrike">
                          <a:effectLst/>
                        </a:rPr>
                        <a:t>20-24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18.5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15.4</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777405195"/>
                  </a:ext>
                </a:extLst>
              </a:tr>
              <a:tr h="167640">
                <a:tc>
                  <a:txBody>
                    <a:bodyPr/>
                    <a:lstStyle/>
                    <a:p>
                      <a:pPr algn="l" fontAlgn="b"/>
                      <a:r>
                        <a:rPr lang="en-US" sz="1000" u="none" strike="noStrike">
                          <a:effectLst/>
                        </a:rPr>
                        <a:t>25-29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18.6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24.2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28.3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25.6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17.4</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2494439058"/>
                  </a:ext>
                </a:extLst>
              </a:tr>
              <a:tr h="167640">
                <a:tc>
                  <a:txBody>
                    <a:bodyPr/>
                    <a:lstStyle/>
                    <a:p>
                      <a:pPr algn="l" fontAlgn="b"/>
                      <a:r>
                        <a:rPr lang="en-US" sz="1000" u="none" strike="noStrike">
                          <a:effectLst/>
                        </a:rPr>
                        <a:t>30-39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12.8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18.7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24.5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32.5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22.5</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2673313599"/>
                  </a:ext>
                </a:extLst>
              </a:tr>
              <a:tr h="167640">
                <a:tc>
                  <a:txBody>
                    <a:bodyPr/>
                    <a:lstStyle/>
                    <a:p>
                      <a:pPr algn="l" fontAlgn="b"/>
                      <a:r>
                        <a:rPr lang="en-US" sz="1000" u="none" strike="noStrike">
                          <a:effectLst/>
                        </a:rPr>
                        <a:t>40-49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16.4</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12</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4002036512"/>
                  </a:ext>
                </a:extLst>
              </a:tr>
            </a:tbl>
          </a:graphicData>
        </a:graphic>
      </p:graphicFrame>
      <p:pic>
        <p:nvPicPr>
          <p:cNvPr id="8" name="Content Placeholder 7" descr="Primary &amp; Secondary Syphilis Rates by Age. Minnesota, 2014-2023. Refer to table on slide for full data.">
            <a:extLst>
              <a:ext uri="{FF2B5EF4-FFF2-40B4-BE49-F238E27FC236}">
                <a16:creationId xmlns:a16="http://schemas.microsoft.com/office/drawing/2014/main" id="{710C0F28-8A2B-E4DE-44B2-B838703D0E9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3970" y="1822746"/>
            <a:ext cx="11024060" cy="4402183"/>
          </a:xfr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Introduction 1/2</a:t>
            </a:r>
          </a:p>
        </p:txBody>
      </p:sp>
      <p:sp>
        <p:nvSpPr>
          <p:cNvPr id="3" name="Content Placeholder 2"/>
          <p:cNvSpPr>
            <a:spLocks noGrp="1"/>
          </p:cNvSpPr>
          <p:nvPr>
            <p:ph idx="1"/>
          </p:nvPr>
        </p:nvSpPr>
        <p:spPr>
          <a:xfrm>
            <a:off x="838200" y="1825625"/>
            <a:ext cx="10117975" cy="4351338"/>
          </a:xfrm>
        </p:spPr>
        <p:txBody>
          <a:bodyPr>
            <a:normAutofit fontScale="32500" lnSpcReduction="20000"/>
          </a:bodyPr>
          <a:lstStyle/>
          <a:p>
            <a:r>
              <a:rPr lang="en-US" altLang="en-US" sz="8000" dirty="0"/>
              <a:t>Under Minnesota law, physicians and laboratories are required to report all laboratory-confirmed cases of chlamydia, gonorrhea, syphilis, and chancroid to the Minnesota Department of Health (MDH) within one working day.</a:t>
            </a:r>
          </a:p>
          <a:p>
            <a:r>
              <a:rPr lang="en-US" altLang="en-US" sz="8000" dirty="0"/>
              <a:t>The MDH does not maintain statistics for other, non-reportable STIs       (ex: herpes, HPV/genital warts).</a:t>
            </a:r>
          </a:p>
          <a:p>
            <a:r>
              <a:rPr lang="en-US" altLang="en-US" sz="8000" dirty="0"/>
              <a:t>This slide set describes trends in reportable STIs in Minnesota by person, place, and time. </a:t>
            </a:r>
          </a:p>
          <a:p>
            <a:r>
              <a:rPr lang="en-US" altLang="en-US" sz="8000" dirty="0"/>
              <a:t>Analyses exclude cases reported from federal and private prisons.</a:t>
            </a:r>
          </a:p>
          <a:p>
            <a:endParaRPr lang="en-US" dirty="0"/>
          </a:p>
        </p:txBody>
      </p:sp>
    </p:spTree>
    <p:extLst>
      <p:ext uri="{BB962C8B-B14F-4D97-AF65-F5344CB8AC3E}">
        <p14:creationId xmlns:p14="http://schemas.microsoft.com/office/powerpoint/2010/main" val="3842414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normAutofit fontScale="90000"/>
          </a:bodyPr>
          <a:lstStyle/>
          <a:p>
            <a:pPr algn="l" eaLnBrk="1" hangingPunct="1"/>
            <a:r>
              <a:rPr lang="en-US" altLang="en-US" sz="3200" dirty="0"/>
              <a:t>Age-Specific Primary &amp; Secondary Syphilis Rates by Gender, Minnesota, 2023</a:t>
            </a:r>
          </a:p>
        </p:txBody>
      </p:sp>
      <p:graphicFrame>
        <p:nvGraphicFramePr>
          <p:cNvPr id="5" name="Table 4">
            <a:extLst>
              <a:ext uri="{FF2B5EF4-FFF2-40B4-BE49-F238E27FC236}">
                <a16:creationId xmlns:a16="http://schemas.microsoft.com/office/drawing/2014/main" id="{F4429465-3369-5654-C7FD-A4C877B75078}"/>
              </a:ext>
            </a:extLst>
          </p:cNvPr>
          <p:cNvGraphicFramePr>
            <a:graphicFrameLocks noGrp="1"/>
          </p:cNvGraphicFramePr>
          <p:nvPr>
            <p:extLst>
              <p:ext uri="{D42A27DB-BD31-4B8C-83A1-F6EECF244321}">
                <p14:modId xmlns:p14="http://schemas.microsoft.com/office/powerpoint/2010/main" val="1947787023"/>
              </p:ext>
            </p:extLst>
          </p:nvPr>
        </p:nvGraphicFramePr>
        <p:xfrm>
          <a:off x="3657600" y="3178175"/>
          <a:ext cx="4876800" cy="502920"/>
        </p:xfrm>
        <a:graphic>
          <a:graphicData uri="http://schemas.openxmlformats.org/drawingml/2006/table">
            <a:tbl>
              <a:tblPr firstRow="1">
                <a:tableStyleId>{5C22544A-7EE6-4342-B048-85BDC9FD1C3A}</a:tableStyleId>
              </a:tblPr>
              <a:tblGrid>
                <a:gridCol w="609600">
                  <a:extLst>
                    <a:ext uri="{9D8B030D-6E8A-4147-A177-3AD203B41FA5}">
                      <a16:colId xmlns:a16="http://schemas.microsoft.com/office/drawing/2014/main" val="3237119771"/>
                    </a:ext>
                  </a:extLst>
                </a:gridCol>
                <a:gridCol w="609600">
                  <a:extLst>
                    <a:ext uri="{9D8B030D-6E8A-4147-A177-3AD203B41FA5}">
                      <a16:colId xmlns:a16="http://schemas.microsoft.com/office/drawing/2014/main" val="3386758460"/>
                    </a:ext>
                  </a:extLst>
                </a:gridCol>
                <a:gridCol w="609600">
                  <a:extLst>
                    <a:ext uri="{9D8B030D-6E8A-4147-A177-3AD203B41FA5}">
                      <a16:colId xmlns:a16="http://schemas.microsoft.com/office/drawing/2014/main" val="2592107006"/>
                    </a:ext>
                  </a:extLst>
                </a:gridCol>
                <a:gridCol w="609600">
                  <a:extLst>
                    <a:ext uri="{9D8B030D-6E8A-4147-A177-3AD203B41FA5}">
                      <a16:colId xmlns:a16="http://schemas.microsoft.com/office/drawing/2014/main" val="2411122800"/>
                    </a:ext>
                  </a:extLst>
                </a:gridCol>
                <a:gridCol w="609600">
                  <a:extLst>
                    <a:ext uri="{9D8B030D-6E8A-4147-A177-3AD203B41FA5}">
                      <a16:colId xmlns:a16="http://schemas.microsoft.com/office/drawing/2014/main" val="3331238792"/>
                    </a:ext>
                  </a:extLst>
                </a:gridCol>
                <a:gridCol w="609600">
                  <a:extLst>
                    <a:ext uri="{9D8B030D-6E8A-4147-A177-3AD203B41FA5}">
                      <a16:colId xmlns:a16="http://schemas.microsoft.com/office/drawing/2014/main" val="2018240801"/>
                    </a:ext>
                  </a:extLst>
                </a:gridCol>
                <a:gridCol w="609600">
                  <a:extLst>
                    <a:ext uri="{9D8B030D-6E8A-4147-A177-3AD203B41FA5}">
                      <a16:colId xmlns:a16="http://schemas.microsoft.com/office/drawing/2014/main" val="1807118152"/>
                    </a:ext>
                  </a:extLst>
                </a:gridCol>
                <a:gridCol w="609600">
                  <a:extLst>
                    <a:ext uri="{9D8B030D-6E8A-4147-A177-3AD203B41FA5}">
                      <a16:colId xmlns:a16="http://schemas.microsoft.com/office/drawing/2014/main" val="1528978705"/>
                    </a:ext>
                  </a:extLst>
                </a:gridCol>
              </a:tblGrid>
              <a:tr h="167640">
                <a:tc>
                  <a:txBody>
                    <a:bodyPr/>
                    <a:lstStyle/>
                    <a:p>
                      <a:pPr algn="l" fontAlgn="b"/>
                      <a:endParaRPr lang="en-US" sz="1000" b="1" i="0" u="none" strike="noStrike" dirty="0">
                        <a:effectLst/>
                        <a:latin typeface="Arial" panose="020B0604020202020204" pitchFamily="34" charset="0"/>
                      </a:endParaRPr>
                    </a:p>
                  </a:txBody>
                  <a:tcPr marL="7620" marR="7620" marT="7620" marB="0" anchor="b"/>
                </a:tc>
                <a:tc>
                  <a:txBody>
                    <a:bodyPr/>
                    <a:lstStyle/>
                    <a:p>
                      <a:pPr algn="l" fontAlgn="b"/>
                      <a:r>
                        <a:rPr lang="en-US" sz="1000" u="none" strike="noStrike">
                          <a:effectLst/>
                        </a:rPr>
                        <a:t>15-19</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20-24</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25-29</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30-39</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40-44</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45-49</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50+</a:t>
                      </a:r>
                      <a:endParaRPr lang="en-US" sz="1000" b="1"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992730884"/>
                  </a:ext>
                </a:extLst>
              </a:tr>
              <a:tr h="167640">
                <a:tc>
                  <a:txBody>
                    <a:bodyPr/>
                    <a:lstStyle/>
                    <a:p>
                      <a:pPr algn="l" fontAlgn="b"/>
                      <a:r>
                        <a:rPr lang="en-US" sz="1000" u="none" strike="noStrike">
                          <a:effectLst/>
                        </a:rPr>
                        <a:t>Males</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6.3</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19.1</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25.3</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28.7</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22.6</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12.7</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8.4</a:t>
                      </a:r>
                      <a:endParaRPr lang="en-US" sz="1000" b="1"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778275327"/>
                  </a:ext>
                </a:extLst>
              </a:tr>
              <a:tr h="167640">
                <a:tc>
                  <a:txBody>
                    <a:bodyPr/>
                    <a:lstStyle/>
                    <a:p>
                      <a:pPr algn="l" fontAlgn="b"/>
                      <a:r>
                        <a:rPr lang="en-US" sz="1000" u="none" strike="noStrike">
                          <a:effectLst/>
                        </a:rPr>
                        <a:t>Females</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6.6</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11.5</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9.1</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16</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4.9</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6.4</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dirty="0">
                          <a:effectLst/>
                        </a:rPr>
                        <a:t>1.4</a:t>
                      </a:r>
                      <a:endParaRPr lang="en-US" sz="1000" b="1"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693257295"/>
                  </a:ext>
                </a:extLst>
              </a:tr>
            </a:tbl>
          </a:graphicData>
        </a:graphic>
      </p:graphicFrame>
      <p:pic>
        <p:nvPicPr>
          <p:cNvPr id="9" name="Content Placeholder 8" descr="Age-Specific Primary &amp; Secondary Syphilis Rates by Gender, Minnesota, 2023. Refer to table on slide for full data. ">
            <a:extLst>
              <a:ext uri="{FF2B5EF4-FFF2-40B4-BE49-F238E27FC236}">
                <a16:creationId xmlns:a16="http://schemas.microsoft.com/office/drawing/2014/main" id="{BA742C59-B7B0-7D24-D6B5-28F13850AE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920108"/>
            <a:ext cx="10574172" cy="4295757"/>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2900" dirty="0">
                <a:solidFill>
                  <a:schemeClr val="bg1"/>
                </a:solidFill>
                <a:latin typeface="+mj-lt"/>
              </a:rPr>
              <a:t>Primary &amp; Secondary Syphilis Cases by Race</a:t>
            </a:r>
            <a:br>
              <a:rPr lang="en-US" altLang="en-US" sz="2900" dirty="0">
                <a:solidFill>
                  <a:schemeClr val="bg1"/>
                </a:solidFill>
                <a:latin typeface="+mj-lt"/>
              </a:rPr>
            </a:br>
            <a:r>
              <a:rPr lang="en-US" altLang="en-US" sz="2900" dirty="0">
                <a:solidFill>
                  <a:schemeClr val="bg1"/>
                </a:solidFill>
                <a:latin typeface="+mj-lt"/>
              </a:rPr>
              <a:t>Minnesota, 2023</a:t>
            </a:r>
          </a:p>
        </p:txBody>
      </p:sp>
      <p:sp>
        <p:nvSpPr>
          <p:cNvPr id="38916" name="Text Box 3"/>
          <p:cNvSpPr txBox="1">
            <a:spLocks noChangeArrowheads="1"/>
          </p:cNvSpPr>
          <p:nvPr/>
        </p:nvSpPr>
        <p:spPr bwMode="auto">
          <a:xfrm>
            <a:off x="1905000" y="6129421"/>
            <a:ext cx="4022464" cy="4616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FontTx/>
              <a:buNone/>
            </a:pPr>
            <a:r>
              <a:rPr lang="en-US" altLang="en-US" sz="1200" dirty="0">
                <a:latin typeface="Calibri" panose="020F0502020204030204" pitchFamily="34" charset="0"/>
                <a:cs typeface="Calibri" panose="020F0502020204030204" pitchFamily="34" charset="0"/>
              </a:rPr>
              <a:t>*Includes people reported with more than one race </a:t>
            </a:r>
          </a:p>
        </p:txBody>
      </p:sp>
      <p:pic>
        <p:nvPicPr>
          <p:cNvPr id="5" name="Content Placeholder 4" descr="Primary &amp; Secondary Syphilis Cases by Race. Minnesota, 2023. Refer to slide notes for full data. ">
            <a:extLst>
              <a:ext uri="{FF2B5EF4-FFF2-40B4-BE49-F238E27FC236}">
                <a16:creationId xmlns:a16="http://schemas.microsoft.com/office/drawing/2014/main" id="{B3BAA81E-EC03-0407-D882-C39B8DFD247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41071" y="1686421"/>
            <a:ext cx="8109857" cy="4431159"/>
          </a:xfr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0000"/>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3200" dirty="0">
                <a:solidFill>
                  <a:schemeClr val="bg1"/>
                </a:solidFill>
                <a:latin typeface="+mj-lt"/>
              </a:rPr>
              <a:t>Primary &amp; Secondary Syphilis Rates by Race/Ethnicity</a:t>
            </a:r>
            <a:br>
              <a:rPr lang="en-US" altLang="en-US" sz="3200" dirty="0">
                <a:solidFill>
                  <a:schemeClr val="bg1"/>
                </a:solidFill>
                <a:latin typeface="+mj-lt"/>
              </a:rPr>
            </a:br>
            <a:r>
              <a:rPr lang="en-US" altLang="en-US" sz="3200" dirty="0">
                <a:solidFill>
                  <a:schemeClr val="bg1"/>
                </a:solidFill>
                <a:latin typeface="+mj-lt"/>
              </a:rPr>
              <a:t>Minnesota, 2014-2023</a:t>
            </a:r>
            <a:endParaRPr lang="en-US" altLang="en-US" sz="3200" baseline="30000" dirty="0">
              <a:solidFill>
                <a:schemeClr val="bg1"/>
              </a:solidFill>
              <a:latin typeface="+mj-lt"/>
            </a:endParaRPr>
          </a:p>
        </p:txBody>
      </p:sp>
      <p:sp>
        <p:nvSpPr>
          <p:cNvPr id="39941" name="Text Box 4"/>
          <p:cNvSpPr txBox="1">
            <a:spLocks noChangeArrowheads="1"/>
          </p:cNvSpPr>
          <p:nvPr/>
        </p:nvSpPr>
        <p:spPr bwMode="auto">
          <a:xfrm>
            <a:off x="1828800" y="6148603"/>
            <a:ext cx="8001000" cy="421526"/>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75000"/>
              </a:lnSpc>
              <a:spcBef>
                <a:spcPct val="50000"/>
              </a:spcBef>
              <a:spcAft>
                <a:spcPct val="0"/>
              </a:spcAft>
              <a:buClrTx/>
              <a:buSzTx/>
              <a:buFontTx/>
              <a:buNone/>
            </a:pPr>
            <a:r>
              <a:rPr lang="en-US" altLang="en-US" sz="1200" dirty="0">
                <a:latin typeface="Calibri" panose="020F0502020204030204" pitchFamily="34" charset="0"/>
                <a:cs typeface="Calibri" panose="020F0502020204030204" pitchFamily="34" charset="0"/>
              </a:rPr>
              <a:t>* people of Hispanic ethnicity can be of any race.</a:t>
            </a:r>
          </a:p>
        </p:txBody>
      </p:sp>
      <p:graphicFrame>
        <p:nvGraphicFramePr>
          <p:cNvPr id="2" name="Table 1">
            <a:extLst>
              <a:ext uri="{FF2B5EF4-FFF2-40B4-BE49-F238E27FC236}">
                <a16:creationId xmlns:a16="http://schemas.microsoft.com/office/drawing/2014/main" id="{8865D175-13EB-3C7C-929E-5136B81D66AF}"/>
              </a:ext>
            </a:extLst>
          </p:cNvPr>
          <p:cNvGraphicFramePr>
            <a:graphicFrameLocks noGrp="1"/>
          </p:cNvGraphicFramePr>
          <p:nvPr>
            <p:extLst>
              <p:ext uri="{D42A27DB-BD31-4B8C-83A1-F6EECF244321}">
                <p14:modId xmlns:p14="http://schemas.microsoft.com/office/powerpoint/2010/main" val="4137929077"/>
              </p:ext>
            </p:extLst>
          </p:nvPr>
        </p:nvGraphicFramePr>
        <p:xfrm>
          <a:off x="2743200" y="2633663"/>
          <a:ext cx="6705600" cy="1592580"/>
        </p:xfrm>
        <a:graphic>
          <a:graphicData uri="http://schemas.openxmlformats.org/drawingml/2006/table">
            <a:tbl>
              <a:tblPr firstRow="1">
                <a:tableStyleId>{5C22544A-7EE6-4342-B048-85BDC9FD1C3A}</a:tableStyleId>
              </a:tblPr>
              <a:tblGrid>
                <a:gridCol w="609600">
                  <a:extLst>
                    <a:ext uri="{9D8B030D-6E8A-4147-A177-3AD203B41FA5}">
                      <a16:colId xmlns:a16="http://schemas.microsoft.com/office/drawing/2014/main" val="377155956"/>
                    </a:ext>
                  </a:extLst>
                </a:gridCol>
                <a:gridCol w="609600">
                  <a:extLst>
                    <a:ext uri="{9D8B030D-6E8A-4147-A177-3AD203B41FA5}">
                      <a16:colId xmlns:a16="http://schemas.microsoft.com/office/drawing/2014/main" val="3731194132"/>
                    </a:ext>
                  </a:extLst>
                </a:gridCol>
                <a:gridCol w="609600">
                  <a:extLst>
                    <a:ext uri="{9D8B030D-6E8A-4147-A177-3AD203B41FA5}">
                      <a16:colId xmlns:a16="http://schemas.microsoft.com/office/drawing/2014/main" val="4116042849"/>
                    </a:ext>
                  </a:extLst>
                </a:gridCol>
                <a:gridCol w="609600">
                  <a:extLst>
                    <a:ext uri="{9D8B030D-6E8A-4147-A177-3AD203B41FA5}">
                      <a16:colId xmlns:a16="http://schemas.microsoft.com/office/drawing/2014/main" val="3597389714"/>
                    </a:ext>
                  </a:extLst>
                </a:gridCol>
                <a:gridCol w="609600">
                  <a:extLst>
                    <a:ext uri="{9D8B030D-6E8A-4147-A177-3AD203B41FA5}">
                      <a16:colId xmlns:a16="http://schemas.microsoft.com/office/drawing/2014/main" val="748301092"/>
                    </a:ext>
                  </a:extLst>
                </a:gridCol>
                <a:gridCol w="609600">
                  <a:extLst>
                    <a:ext uri="{9D8B030D-6E8A-4147-A177-3AD203B41FA5}">
                      <a16:colId xmlns:a16="http://schemas.microsoft.com/office/drawing/2014/main" val="3024936142"/>
                    </a:ext>
                  </a:extLst>
                </a:gridCol>
                <a:gridCol w="609600">
                  <a:extLst>
                    <a:ext uri="{9D8B030D-6E8A-4147-A177-3AD203B41FA5}">
                      <a16:colId xmlns:a16="http://schemas.microsoft.com/office/drawing/2014/main" val="1473950934"/>
                    </a:ext>
                  </a:extLst>
                </a:gridCol>
                <a:gridCol w="609600">
                  <a:extLst>
                    <a:ext uri="{9D8B030D-6E8A-4147-A177-3AD203B41FA5}">
                      <a16:colId xmlns:a16="http://schemas.microsoft.com/office/drawing/2014/main" val="3785654293"/>
                    </a:ext>
                  </a:extLst>
                </a:gridCol>
                <a:gridCol w="609600">
                  <a:extLst>
                    <a:ext uri="{9D8B030D-6E8A-4147-A177-3AD203B41FA5}">
                      <a16:colId xmlns:a16="http://schemas.microsoft.com/office/drawing/2014/main" val="1438529685"/>
                    </a:ext>
                  </a:extLst>
                </a:gridCol>
                <a:gridCol w="609600">
                  <a:extLst>
                    <a:ext uri="{9D8B030D-6E8A-4147-A177-3AD203B41FA5}">
                      <a16:colId xmlns:a16="http://schemas.microsoft.com/office/drawing/2014/main" val="1100115957"/>
                    </a:ext>
                  </a:extLst>
                </a:gridCol>
                <a:gridCol w="609600">
                  <a:extLst>
                    <a:ext uri="{9D8B030D-6E8A-4147-A177-3AD203B41FA5}">
                      <a16:colId xmlns:a16="http://schemas.microsoft.com/office/drawing/2014/main" val="4084305270"/>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4065303264"/>
                  </a:ext>
                </a:extLst>
              </a:tr>
              <a:tr h="167640">
                <a:tc>
                  <a:txBody>
                    <a:bodyPr/>
                    <a:lstStyle/>
                    <a:p>
                      <a:pPr algn="l" fontAlgn="b"/>
                      <a:r>
                        <a:rPr lang="en-US" sz="1000" u="none" strike="noStrike">
                          <a:effectLst/>
                        </a:rPr>
                        <a:t>White, Non-Hispanic</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4.1</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322290567"/>
                  </a:ext>
                </a:extLst>
              </a:tr>
              <a:tr h="167640">
                <a:tc>
                  <a:txBody>
                    <a:bodyPr/>
                    <a:lstStyle/>
                    <a:p>
                      <a:pPr algn="l" fontAlgn="b"/>
                      <a:r>
                        <a:rPr lang="en-US" sz="1000" u="none" strike="noStrike">
                          <a:effectLst/>
                        </a:rPr>
                        <a:t>Black, Non-Hispanic</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25.6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22.7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15.4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19.6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27.2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45.4</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862350760"/>
                  </a:ext>
                </a:extLst>
              </a:tr>
              <a:tr h="167640">
                <a:tc>
                  <a:txBody>
                    <a:bodyPr/>
                    <a:lstStyle/>
                    <a:p>
                      <a:pPr algn="l" fontAlgn="b"/>
                      <a:r>
                        <a:rPr lang="en-US" sz="1000" u="none" strike="noStrike">
                          <a:effectLst/>
                        </a:rPr>
                        <a:t>American Indian</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29.4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54.6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59.7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83.6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99.1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97.4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100.8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66.8</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2275322211"/>
                  </a:ext>
                </a:extLst>
              </a:tr>
              <a:tr h="167640">
                <a:tc>
                  <a:txBody>
                    <a:bodyPr/>
                    <a:lstStyle/>
                    <a:p>
                      <a:pPr algn="l" fontAlgn="b"/>
                      <a:r>
                        <a:rPr lang="en-US" sz="1000" u="none" strike="noStrike">
                          <a:effectLst/>
                        </a:rPr>
                        <a:t>Asian/PI</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4.2</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2167681519"/>
                  </a:ext>
                </a:extLst>
              </a:tr>
              <a:tr h="167640">
                <a:tc>
                  <a:txBody>
                    <a:bodyPr/>
                    <a:lstStyle/>
                    <a:p>
                      <a:pPr algn="l" fontAlgn="b"/>
                      <a:r>
                        <a:rPr lang="en-US" sz="1000" u="none" strike="noStrike">
                          <a:effectLst/>
                        </a:rPr>
                        <a:t>Hispanic</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25.7</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14.1</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3089997640"/>
                  </a:ext>
                </a:extLst>
              </a:tr>
            </a:tbl>
          </a:graphicData>
        </a:graphic>
      </p:graphicFrame>
      <p:pic>
        <p:nvPicPr>
          <p:cNvPr id="6" name="Content Placeholder 5" descr="Primary &amp; Secondary Syphilis Rates by Race/Ethnicity. Minnesota, 2014-2023. Refer to table on slide for full data. ">
            <a:extLst>
              <a:ext uri="{FF2B5EF4-FFF2-40B4-BE49-F238E27FC236}">
                <a16:creationId xmlns:a16="http://schemas.microsoft.com/office/drawing/2014/main" id="{6A8E7C97-72F6-46CF-D8A7-67028F07016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782536"/>
            <a:ext cx="10515600" cy="4092099"/>
          </a:xfr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en-US" sz="3000" dirty="0"/>
              <a:t>Topic of Interest: Syphilis Among </a:t>
            </a:r>
            <a:br>
              <a:rPr lang="en-US" altLang="en-US" sz="3000" dirty="0"/>
            </a:br>
            <a:r>
              <a:rPr lang="en-US" altLang="en-US" sz="3000" dirty="0"/>
              <a:t>Females and Congenital Syphilis in Minnesota</a:t>
            </a:r>
            <a:endParaRPr lang="en-US" sz="3000" dirty="0"/>
          </a:p>
        </p:txBody>
      </p:sp>
      <p:sp>
        <p:nvSpPr>
          <p:cNvPr id="3" name="Text Placeholder 8"/>
          <p:cNvSpPr>
            <a:spLocks noGrp="1"/>
          </p:cNvSpPr>
          <p:nvPr>
            <p:ph type="body" sz="quarter" idx="14"/>
          </p:nvPr>
        </p:nvSpPr>
        <p:spPr>
          <a:xfrm>
            <a:off x="2802468" y="5644884"/>
            <a:ext cx="6587067" cy="903062"/>
          </a:xfrm>
        </p:spPr>
        <p:txBody>
          <a:bodyPr>
            <a:normAutofit/>
          </a:bodyPr>
          <a:lstStyle/>
          <a:p>
            <a:r>
              <a:rPr lang="en-US" dirty="0"/>
              <a:t>Minnesota Department of Health </a:t>
            </a:r>
            <a:r>
              <a:rPr lang="en-US" dirty="0" err="1"/>
              <a:t>sti</a:t>
            </a:r>
            <a:r>
              <a:rPr lang="en-US" dirty="0"/>
              <a:t> Surveillance System</a:t>
            </a:r>
          </a:p>
        </p:txBody>
      </p:sp>
    </p:spTree>
    <p:extLst>
      <p:ext uri="{BB962C8B-B14F-4D97-AF65-F5344CB8AC3E}">
        <p14:creationId xmlns:p14="http://schemas.microsoft.com/office/powerpoint/2010/main" val="3048491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900" dirty="0"/>
              <a:t>Female Early Syphilis Cases</a:t>
            </a:r>
            <a:br>
              <a:rPr lang="en-US" sz="2900" dirty="0"/>
            </a:br>
            <a:r>
              <a:rPr lang="en-US" sz="2900" dirty="0"/>
              <a:t>Minnesota, 2023</a:t>
            </a:r>
          </a:p>
        </p:txBody>
      </p:sp>
      <p:graphicFrame>
        <p:nvGraphicFramePr>
          <p:cNvPr id="3" name="Table 2">
            <a:extLst>
              <a:ext uri="{FF2B5EF4-FFF2-40B4-BE49-F238E27FC236}">
                <a16:creationId xmlns:a16="http://schemas.microsoft.com/office/drawing/2014/main" id="{CFC69CF0-F617-35EE-D8ED-9B59EF6B6871}"/>
              </a:ext>
            </a:extLst>
          </p:cNvPr>
          <p:cNvGraphicFramePr>
            <a:graphicFrameLocks noGrp="1"/>
          </p:cNvGraphicFramePr>
          <p:nvPr>
            <p:extLst>
              <p:ext uri="{D42A27DB-BD31-4B8C-83A1-F6EECF244321}">
                <p14:modId xmlns:p14="http://schemas.microsoft.com/office/powerpoint/2010/main" val="572506410"/>
              </p:ext>
            </p:extLst>
          </p:nvPr>
        </p:nvGraphicFramePr>
        <p:xfrm>
          <a:off x="5422900" y="1842115"/>
          <a:ext cx="1346200" cy="3893820"/>
        </p:xfrm>
        <a:graphic>
          <a:graphicData uri="http://schemas.openxmlformats.org/drawingml/2006/table">
            <a:tbl>
              <a:tblPr firstRow="1">
                <a:tableStyleId>{5C22544A-7EE6-4342-B048-85BDC9FD1C3A}</a:tableStyleId>
              </a:tblPr>
              <a:tblGrid>
                <a:gridCol w="711200">
                  <a:extLst>
                    <a:ext uri="{9D8B030D-6E8A-4147-A177-3AD203B41FA5}">
                      <a16:colId xmlns:a16="http://schemas.microsoft.com/office/drawing/2014/main" val="627646023"/>
                    </a:ext>
                  </a:extLst>
                </a:gridCol>
                <a:gridCol w="635000">
                  <a:extLst>
                    <a:ext uri="{9D8B030D-6E8A-4147-A177-3AD203B41FA5}">
                      <a16:colId xmlns:a16="http://schemas.microsoft.com/office/drawing/2014/main" val="2779050719"/>
                    </a:ext>
                  </a:extLst>
                </a:gridCol>
              </a:tblGrid>
              <a:tr h="134025">
                <a:tc>
                  <a:txBody>
                    <a:bodyPr/>
                    <a:lstStyle/>
                    <a:p>
                      <a:pPr algn="l" fontAlgn="b"/>
                      <a:r>
                        <a:rPr lang="en-US" sz="1100" u="none" strike="noStrike">
                          <a:effectLst/>
                        </a:rPr>
                        <a:t>Year</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Cases</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46191095"/>
                  </a:ext>
                </a:extLst>
              </a:tr>
              <a:tr h="124042">
                <a:tc>
                  <a:txBody>
                    <a:bodyPr/>
                    <a:lstStyle/>
                    <a:p>
                      <a:pPr algn="r" fontAlgn="b"/>
                      <a:r>
                        <a:rPr lang="en-US" sz="1000" u="none" strike="noStrike">
                          <a:effectLst/>
                        </a:rPr>
                        <a:t>2002</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12</a:t>
                      </a:r>
                      <a:endParaRPr lang="en-US" sz="10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007105394"/>
                  </a:ext>
                </a:extLst>
              </a:tr>
              <a:tr h="124042">
                <a:tc>
                  <a:txBody>
                    <a:bodyPr/>
                    <a:lstStyle/>
                    <a:p>
                      <a:pPr algn="r" fontAlgn="b"/>
                      <a:r>
                        <a:rPr lang="en-US" sz="1000" u="none" strike="noStrike">
                          <a:effectLst/>
                        </a:rPr>
                        <a:t>2003</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9</a:t>
                      </a:r>
                      <a:endParaRPr lang="en-US" sz="10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404996672"/>
                  </a:ext>
                </a:extLst>
              </a:tr>
              <a:tr h="124042">
                <a:tc>
                  <a:txBody>
                    <a:bodyPr/>
                    <a:lstStyle/>
                    <a:p>
                      <a:pPr algn="r" fontAlgn="b"/>
                      <a:r>
                        <a:rPr lang="en-US" sz="1000" u="none" strike="noStrike">
                          <a:effectLst/>
                        </a:rPr>
                        <a:t>2004</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6</a:t>
                      </a:r>
                      <a:endParaRPr lang="en-US" sz="10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747071616"/>
                  </a:ext>
                </a:extLst>
              </a:tr>
              <a:tr h="124042">
                <a:tc>
                  <a:txBody>
                    <a:bodyPr/>
                    <a:lstStyle/>
                    <a:p>
                      <a:pPr algn="r" fontAlgn="b"/>
                      <a:r>
                        <a:rPr lang="en-US" sz="1000" u="none" strike="noStrike">
                          <a:effectLst/>
                        </a:rPr>
                        <a:t>2005</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8</a:t>
                      </a:r>
                      <a:endParaRPr lang="en-US" sz="10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795027608"/>
                  </a:ext>
                </a:extLst>
              </a:tr>
              <a:tr h="124042">
                <a:tc>
                  <a:txBody>
                    <a:bodyPr/>
                    <a:lstStyle/>
                    <a:p>
                      <a:pPr algn="r" fontAlgn="b"/>
                      <a:r>
                        <a:rPr lang="en-US" sz="1000" u="none" strike="noStrike">
                          <a:effectLst/>
                        </a:rPr>
                        <a:t>2006</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14</a:t>
                      </a:r>
                      <a:endParaRPr lang="en-US" sz="10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465905659"/>
                  </a:ext>
                </a:extLst>
              </a:tr>
              <a:tr h="124042">
                <a:tc>
                  <a:txBody>
                    <a:bodyPr/>
                    <a:lstStyle/>
                    <a:p>
                      <a:pPr algn="r" fontAlgn="b"/>
                      <a:r>
                        <a:rPr lang="en-US" sz="1000" u="none" strike="noStrike">
                          <a:effectLst/>
                        </a:rPr>
                        <a:t>2007</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2</a:t>
                      </a:r>
                      <a:endParaRPr lang="en-US" sz="10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496583817"/>
                  </a:ext>
                </a:extLst>
              </a:tr>
              <a:tr h="124042">
                <a:tc>
                  <a:txBody>
                    <a:bodyPr/>
                    <a:lstStyle/>
                    <a:p>
                      <a:pPr algn="r" fontAlgn="b"/>
                      <a:r>
                        <a:rPr lang="en-US" sz="1000" u="none" strike="noStrike">
                          <a:effectLst/>
                        </a:rPr>
                        <a:t>2008</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5</a:t>
                      </a:r>
                      <a:endParaRPr lang="en-US" sz="10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988863553"/>
                  </a:ext>
                </a:extLst>
              </a:tr>
              <a:tr h="124042">
                <a:tc>
                  <a:txBody>
                    <a:bodyPr/>
                    <a:lstStyle/>
                    <a:p>
                      <a:pPr algn="r" fontAlgn="b"/>
                      <a:r>
                        <a:rPr lang="en-US" sz="1000" u="none" strike="noStrike">
                          <a:effectLst/>
                        </a:rPr>
                        <a:t>2009</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9</a:t>
                      </a:r>
                      <a:endParaRPr lang="en-US" sz="10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020624939"/>
                  </a:ext>
                </a:extLst>
              </a:tr>
              <a:tr h="124042">
                <a:tc>
                  <a:txBody>
                    <a:bodyPr/>
                    <a:lstStyle/>
                    <a:p>
                      <a:pPr algn="r" fontAlgn="b"/>
                      <a:r>
                        <a:rPr lang="en-US" sz="1000" u="none" strike="noStrike">
                          <a:effectLst/>
                        </a:rPr>
                        <a:t>2010</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14</a:t>
                      </a:r>
                      <a:endParaRPr lang="en-US" sz="10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304486044"/>
                  </a:ext>
                </a:extLst>
              </a:tr>
              <a:tr h="134025">
                <a:tc>
                  <a:txBody>
                    <a:bodyPr/>
                    <a:lstStyle/>
                    <a:p>
                      <a:pPr algn="r" fontAlgn="b"/>
                      <a:r>
                        <a:rPr lang="en-US" sz="1000" u="none" strike="noStrike">
                          <a:effectLst/>
                        </a:rPr>
                        <a:t>2011</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97521933"/>
                  </a:ext>
                </a:extLst>
              </a:tr>
              <a:tr h="134025">
                <a:tc>
                  <a:txBody>
                    <a:bodyPr/>
                    <a:lstStyle/>
                    <a:p>
                      <a:pPr algn="r" fontAlgn="b"/>
                      <a:r>
                        <a:rPr lang="en-US" sz="1000" u="none" strike="noStrike">
                          <a:effectLst/>
                        </a:rPr>
                        <a:t>2012</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18</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24976014"/>
                  </a:ext>
                </a:extLst>
              </a:tr>
              <a:tr h="134025">
                <a:tc>
                  <a:txBody>
                    <a:bodyPr/>
                    <a:lstStyle/>
                    <a:p>
                      <a:pPr algn="r" fontAlgn="b"/>
                      <a:r>
                        <a:rPr lang="en-US" sz="1000" u="none" strike="noStrike">
                          <a:effectLst/>
                        </a:rPr>
                        <a:t>2013</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1512886"/>
                  </a:ext>
                </a:extLst>
              </a:tr>
              <a:tr h="134025">
                <a:tc>
                  <a:txBody>
                    <a:bodyPr/>
                    <a:lstStyle/>
                    <a:p>
                      <a:pPr algn="r" fontAlgn="b"/>
                      <a:r>
                        <a:rPr lang="en-US" sz="1000" u="none" strike="noStrike">
                          <a:effectLst/>
                        </a:rPr>
                        <a:t>2014</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41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65970184"/>
                  </a:ext>
                </a:extLst>
              </a:tr>
              <a:tr h="134025">
                <a:tc>
                  <a:txBody>
                    <a:bodyPr/>
                    <a:lstStyle/>
                    <a:p>
                      <a:pPr algn="r" fontAlgn="b"/>
                      <a:r>
                        <a:rPr lang="en-US" sz="1000" u="none" strike="noStrike">
                          <a:effectLst/>
                        </a:rPr>
                        <a:t>2015</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88</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66844788"/>
                  </a:ext>
                </a:extLst>
              </a:tr>
              <a:tr h="134025">
                <a:tc>
                  <a:txBody>
                    <a:bodyPr/>
                    <a:lstStyle/>
                    <a:p>
                      <a:pPr algn="r" fontAlgn="b"/>
                      <a:r>
                        <a:rPr lang="en-US" sz="1100" u="none" strike="noStrike">
                          <a:effectLst/>
                        </a:rPr>
                        <a:t>2016</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87</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47727719"/>
                  </a:ext>
                </a:extLst>
              </a:tr>
              <a:tr h="134025">
                <a:tc>
                  <a:txBody>
                    <a:bodyPr/>
                    <a:lstStyle/>
                    <a:p>
                      <a:pPr algn="r" fontAlgn="b"/>
                      <a:r>
                        <a:rPr lang="en-US" sz="1100" u="none" strike="noStrike">
                          <a:effectLst/>
                        </a:rPr>
                        <a:t>2017</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91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24305884"/>
                  </a:ext>
                </a:extLst>
              </a:tr>
              <a:tr h="134025">
                <a:tc>
                  <a:txBody>
                    <a:bodyPr/>
                    <a:lstStyle/>
                    <a:p>
                      <a:pPr algn="r" fontAlgn="b"/>
                      <a:r>
                        <a:rPr lang="en-US" sz="1100" u="none" strike="noStrike">
                          <a:effectLst/>
                        </a:rPr>
                        <a:t>2018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94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97445552"/>
                  </a:ext>
                </a:extLst>
              </a:tr>
              <a:tr h="134025">
                <a:tc>
                  <a:txBody>
                    <a:bodyPr/>
                    <a:lstStyle/>
                    <a:p>
                      <a:pPr algn="r" fontAlgn="b"/>
                      <a:r>
                        <a:rPr lang="en-US" sz="1100" u="none" strike="noStrike">
                          <a:effectLst/>
                        </a:rPr>
                        <a:t>2019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173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84681611"/>
                  </a:ext>
                </a:extLst>
              </a:tr>
              <a:tr h="134025">
                <a:tc>
                  <a:txBody>
                    <a:bodyPr/>
                    <a:lstStyle/>
                    <a:p>
                      <a:pPr algn="r" fontAlgn="b"/>
                      <a:r>
                        <a:rPr lang="en-US" sz="1100" u="none" strike="noStrike">
                          <a:effectLst/>
                        </a:rPr>
                        <a:t>2020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163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99066576"/>
                  </a:ext>
                </a:extLst>
              </a:tr>
              <a:tr h="134025">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253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39857014"/>
                  </a:ext>
                </a:extLst>
              </a:tr>
              <a:tr h="134025">
                <a:tc>
                  <a:txBody>
                    <a:bodyPr/>
                    <a:lstStyle/>
                    <a:p>
                      <a:pPr algn="r" fontAlgn="b"/>
                      <a:r>
                        <a:rPr lang="en-US" sz="1100" u="none" strike="noStrike">
                          <a:effectLst/>
                        </a:rPr>
                        <a:t>2022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345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3601636"/>
                  </a:ext>
                </a:extLst>
              </a:tr>
              <a:tr h="134025">
                <a:tc>
                  <a:txBody>
                    <a:bodyPr/>
                    <a:lstStyle/>
                    <a:p>
                      <a:pPr algn="r" fontAlgn="b"/>
                      <a:r>
                        <a:rPr lang="en-US" sz="1100" u="none" strike="noStrike">
                          <a:effectLst/>
                        </a:rPr>
                        <a:t>2023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268</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31060734"/>
                  </a:ext>
                </a:extLst>
              </a:tr>
            </a:tbl>
          </a:graphicData>
        </a:graphic>
      </p:graphicFrame>
      <p:pic>
        <p:nvPicPr>
          <p:cNvPr id="8" name="Content Placeholder 7" descr="Female early syphilis cases. Minnesota, 2023. Refer to table on slide for full data. ">
            <a:extLst>
              <a:ext uri="{FF2B5EF4-FFF2-40B4-BE49-F238E27FC236}">
                <a16:creationId xmlns:a16="http://schemas.microsoft.com/office/drawing/2014/main" id="{88C357F7-168D-AB89-2749-D77F8299326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532479"/>
            <a:ext cx="10502314" cy="4513091"/>
          </a:xfrm>
        </p:spPr>
      </p:pic>
    </p:spTree>
    <p:extLst>
      <p:ext uri="{BB962C8B-B14F-4D97-AF65-F5344CB8AC3E}">
        <p14:creationId xmlns:p14="http://schemas.microsoft.com/office/powerpoint/2010/main" val="3887187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900" dirty="0"/>
              <a:t>Female Syphilis Cases (All Stages)</a:t>
            </a:r>
            <a:br>
              <a:rPr lang="en-US" sz="2900" dirty="0"/>
            </a:br>
            <a:r>
              <a:rPr lang="en-US" sz="2900" dirty="0"/>
              <a:t>Minnesota, 2023</a:t>
            </a:r>
          </a:p>
        </p:txBody>
      </p:sp>
      <p:graphicFrame>
        <p:nvGraphicFramePr>
          <p:cNvPr id="5" name="Table 4">
            <a:extLst>
              <a:ext uri="{FF2B5EF4-FFF2-40B4-BE49-F238E27FC236}">
                <a16:creationId xmlns:a16="http://schemas.microsoft.com/office/drawing/2014/main" id="{FCB4DA08-32FF-F3B6-3003-46EAB0348BA3}"/>
              </a:ext>
            </a:extLst>
          </p:cNvPr>
          <p:cNvGraphicFramePr>
            <a:graphicFrameLocks noGrp="1"/>
          </p:cNvGraphicFramePr>
          <p:nvPr>
            <p:extLst>
              <p:ext uri="{D42A27DB-BD31-4B8C-83A1-F6EECF244321}">
                <p14:modId xmlns:p14="http://schemas.microsoft.com/office/powerpoint/2010/main" val="2075579062"/>
              </p:ext>
            </p:extLst>
          </p:nvPr>
        </p:nvGraphicFramePr>
        <p:xfrm>
          <a:off x="5422900" y="2424113"/>
          <a:ext cx="1346200" cy="2011680"/>
        </p:xfrm>
        <a:graphic>
          <a:graphicData uri="http://schemas.openxmlformats.org/drawingml/2006/table">
            <a:tbl>
              <a:tblPr firstRow="1">
                <a:tableStyleId>{5C22544A-7EE6-4342-B048-85BDC9FD1C3A}</a:tableStyleId>
              </a:tblPr>
              <a:tblGrid>
                <a:gridCol w="711200">
                  <a:extLst>
                    <a:ext uri="{9D8B030D-6E8A-4147-A177-3AD203B41FA5}">
                      <a16:colId xmlns:a16="http://schemas.microsoft.com/office/drawing/2014/main" val="2102743003"/>
                    </a:ext>
                  </a:extLst>
                </a:gridCol>
                <a:gridCol w="635000">
                  <a:extLst>
                    <a:ext uri="{9D8B030D-6E8A-4147-A177-3AD203B41FA5}">
                      <a16:colId xmlns:a16="http://schemas.microsoft.com/office/drawing/2014/main" val="1471477410"/>
                    </a:ext>
                  </a:extLst>
                </a:gridCol>
              </a:tblGrid>
              <a:tr h="182880">
                <a:tc>
                  <a:txBody>
                    <a:bodyPr/>
                    <a:lstStyle/>
                    <a:p>
                      <a:pPr algn="l" fontAlgn="b"/>
                      <a:r>
                        <a:rPr lang="en-US" sz="1100" u="none" strike="noStrike" dirty="0">
                          <a:effectLst/>
                        </a:rPr>
                        <a:t>Year</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Cases</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6142766"/>
                  </a:ext>
                </a:extLst>
              </a:tr>
              <a:tr h="182880">
                <a:tc>
                  <a:txBody>
                    <a:bodyPr/>
                    <a:lstStyle/>
                    <a:p>
                      <a:pPr algn="r" fontAlgn="b"/>
                      <a:r>
                        <a:rPr lang="en-US" sz="1000" u="none" strike="noStrike">
                          <a:effectLst/>
                        </a:rPr>
                        <a:t>2014</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104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707889132"/>
                  </a:ext>
                </a:extLst>
              </a:tr>
              <a:tr h="182880">
                <a:tc>
                  <a:txBody>
                    <a:bodyPr/>
                    <a:lstStyle/>
                    <a:p>
                      <a:pPr algn="r" fontAlgn="b"/>
                      <a:r>
                        <a:rPr lang="en-US" sz="1000" u="none" strike="noStrike">
                          <a:effectLst/>
                        </a:rPr>
                        <a:t>2015</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177</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46948244"/>
                  </a:ext>
                </a:extLst>
              </a:tr>
              <a:tr h="182880">
                <a:tc>
                  <a:txBody>
                    <a:bodyPr/>
                    <a:lstStyle/>
                    <a:p>
                      <a:pPr algn="r" fontAlgn="b"/>
                      <a:r>
                        <a:rPr lang="en-US" sz="1100" u="none" strike="noStrike">
                          <a:effectLst/>
                        </a:rPr>
                        <a:t>2016</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196</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57674692"/>
                  </a:ext>
                </a:extLst>
              </a:tr>
              <a:tr h="182880">
                <a:tc>
                  <a:txBody>
                    <a:bodyPr/>
                    <a:lstStyle/>
                    <a:p>
                      <a:pPr algn="r" fontAlgn="b"/>
                      <a:r>
                        <a:rPr lang="en-US" sz="1100" u="none" strike="noStrike">
                          <a:effectLst/>
                        </a:rPr>
                        <a:t>2017</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31944829"/>
                  </a:ext>
                </a:extLst>
              </a:tr>
              <a:tr h="182880">
                <a:tc>
                  <a:txBody>
                    <a:bodyPr/>
                    <a:lstStyle/>
                    <a:p>
                      <a:pPr algn="r" fontAlgn="b"/>
                      <a:r>
                        <a:rPr lang="en-US" sz="1100" u="none" strike="noStrike">
                          <a:effectLst/>
                        </a:rPr>
                        <a:t>2018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212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78152816"/>
                  </a:ext>
                </a:extLst>
              </a:tr>
              <a:tr h="182880">
                <a:tc>
                  <a:txBody>
                    <a:bodyPr/>
                    <a:lstStyle/>
                    <a:p>
                      <a:pPr algn="r" fontAlgn="b"/>
                      <a:r>
                        <a:rPr lang="en-US" sz="1100" u="none" strike="noStrike">
                          <a:effectLst/>
                        </a:rPr>
                        <a:t>2019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307</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02969141"/>
                  </a:ext>
                </a:extLst>
              </a:tr>
              <a:tr h="182880">
                <a:tc>
                  <a:txBody>
                    <a:bodyPr/>
                    <a:lstStyle/>
                    <a:p>
                      <a:pPr algn="r" fontAlgn="b"/>
                      <a:r>
                        <a:rPr lang="en-US" sz="1100" u="none" strike="noStrike">
                          <a:effectLst/>
                        </a:rPr>
                        <a:t>2020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260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08992883"/>
                  </a:ext>
                </a:extLst>
              </a:tr>
              <a:tr h="182880">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435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77477352"/>
                  </a:ext>
                </a:extLst>
              </a:tr>
              <a:tr h="182880">
                <a:tc>
                  <a:txBody>
                    <a:bodyPr/>
                    <a:lstStyle/>
                    <a:p>
                      <a:pPr algn="r" fontAlgn="b"/>
                      <a:r>
                        <a:rPr lang="en-US" sz="1100" u="none" strike="noStrike">
                          <a:effectLst/>
                        </a:rPr>
                        <a:t>2022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597</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16264993"/>
                  </a:ext>
                </a:extLst>
              </a:tr>
              <a:tr h="182880">
                <a:tc>
                  <a:txBody>
                    <a:bodyPr/>
                    <a:lstStyle/>
                    <a:p>
                      <a:pPr algn="r" fontAlgn="b"/>
                      <a:r>
                        <a:rPr lang="en-US" sz="1100" u="none" strike="noStrike">
                          <a:effectLst/>
                        </a:rPr>
                        <a:t>2023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633</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04078913"/>
                  </a:ext>
                </a:extLst>
              </a:tr>
            </a:tbl>
          </a:graphicData>
        </a:graphic>
      </p:graphicFrame>
      <p:pic>
        <p:nvPicPr>
          <p:cNvPr id="10" name="Content Placeholder 9" descr="Female Syphilis Cases (All Stages)&#10;Minnesota, 2023. Refer to table on slide for full data. ">
            <a:extLst>
              <a:ext uri="{FF2B5EF4-FFF2-40B4-BE49-F238E27FC236}">
                <a16:creationId xmlns:a16="http://schemas.microsoft.com/office/drawing/2014/main" id="{CA194F16-42EA-73BB-584B-5BA05E34A8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8641" y="1643052"/>
            <a:ext cx="9654717" cy="4140925"/>
          </a:xfrm>
        </p:spPr>
      </p:pic>
    </p:spTree>
    <p:extLst>
      <p:ext uri="{BB962C8B-B14F-4D97-AF65-F5344CB8AC3E}">
        <p14:creationId xmlns:p14="http://schemas.microsoft.com/office/powerpoint/2010/main" val="1852212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0000"/>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3200" dirty="0">
                <a:solidFill>
                  <a:schemeClr val="bg1"/>
                </a:solidFill>
                <a:latin typeface="+mj-lt"/>
              </a:rPr>
              <a:t>Early Syphilis Infections in Females by Residence at Diagnosis</a:t>
            </a:r>
            <a:br>
              <a:rPr lang="en-US" altLang="en-US" sz="3200" dirty="0">
                <a:solidFill>
                  <a:schemeClr val="bg1"/>
                </a:solidFill>
                <a:latin typeface="+mj-lt"/>
              </a:rPr>
            </a:br>
            <a:r>
              <a:rPr lang="en-US" altLang="en-US" sz="3200" dirty="0">
                <a:solidFill>
                  <a:schemeClr val="bg1"/>
                </a:solidFill>
                <a:latin typeface="+mj-lt"/>
              </a:rPr>
              <a:t>Minnesota, 2023</a:t>
            </a:r>
          </a:p>
        </p:txBody>
      </p:sp>
      <p:sp>
        <p:nvSpPr>
          <p:cNvPr id="34820" name="Text Box 3"/>
          <p:cNvSpPr txBox="1">
            <a:spLocks noChangeArrowheads="1"/>
          </p:cNvSpPr>
          <p:nvPr/>
        </p:nvSpPr>
        <p:spPr bwMode="auto">
          <a:xfrm>
            <a:off x="1955800" y="6089652"/>
            <a:ext cx="8001000" cy="64633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FontTx/>
              <a:buNone/>
            </a:pPr>
            <a:r>
              <a:rPr lang="en-US" altLang="en-US" sz="1200" dirty="0">
                <a:latin typeface="+mj-lt"/>
              </a:rPr>
              <a:t>Suburban = Seven-county metro area including Anoka, Carver, Dakota, Hennepin (excluding Minneapolis), Ramsey (excluding St. Paul), Scott, and Washington counties.  Greater MN = All other Minnesota counties outside the seven-county metro area.</a:t>
            </a:r>
          </a:p>
        </p:txBody>
      </p:sp>
      <p:pic>
        <p:nvPicPr>
          <p:cNvPr id="5" name="Content Placeholder 4" descr="Early Syphilis Infections in Females by Residence at Diagnosis. Minnesota, 2023. Refer to slide notes for full data. ">
            <a:extLst>
              <a:ext uri="{FF2B5EF4-FFF2-40B4-BE49-F238E27FC236}">
                <a16:creationId xmlns:a16="http://schemas.microsoft.com/office/drawing/2014/main" id="{76F73A02-6CEE-B4CB-FAD2-BE3EF6C9E5A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40183" y="1459499"/>
            <a:ext cx="5434148" cy="4486790"/>
          </a:xfrm>
        </p:spPr>
      </p:pic>
    </p:spTree>
    <p:extLst>
      <p:ext uri="{BB962C8B-B14F-4D97-AF65-F5344CB8AC3E}">
        <p14:creationId xmlns:p14="http://schemas.microsoft.com/office/powerpoint/2010/main" val="63623364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2900" dirty="0">
                <a:solidFill>
                  <a:schemeClr val="bg1"/>
                </a:solidFill>
                <a:latin typeface="+mj-lt"/>
              </a:rPr>
              <a:t>Early Syphilis Cases in Females by Race/Ethnicity </a:t>
            </a:r>
            <a:br>
              <a:rPr lang="en-US" altLang="en-US" sz="2900" dirty="0">
                <a:solidFill>
                  <a:schemeClr val="bg1"/>
                </a:solidFill>
                <a:latin typeface="+mj-lt"/>
              </a:rPr>
            </a:br>
            <a:r>
              <a:rPr lang="en-US" altLang="en-US" sz="2900" dirty="0">
                <a:solidFill>
                  <a:schemeClr val="bg1"/>
                </a:solidFill>
                <a:latin typeface="+mj-lt"/>
              </a:rPr>
              <a:t>Minnesota, 2023</a:t>
            </a:r>
          </a:p>
        </p:txBody>
      </p:sp>
      <p:sp>
        <p:nvSpPr>
          <p:cNvPr id="38916" name="Text Box 3"/>
          <p:cNvSpPr txBox="1">
            <a:spLocks noChangeArrowheads="1"/>
          </p:cNvSpPr>
          <p:nvPr/>
        </p:nvSpPr>
        <p:spPr bwMode="auto">
          <a:xfrm>
            <a:off x="1394804" y="6150357"/>
            <a:ext cx="4701196" cy="4616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FontTx/>
              <a:buNone/>
            </a:pPr>
            <a:r>
              <a:rPr lang="en-US" altLang="en-US" sz="1200" dirty="0">
                <a:latin typeface="+mn-lt"/>
              </a:rPr>
              <a:t>*Includes people reported with more than one race </a:t>
            </a:r>
          </a:p>
        </p:txBody>
      </p:sp>
      <p:pic>
        <p:nvPicPr>
          <p:cNvPr id="5" name="Content Placeholder 4" descr="Early Syphilis Cases in Females by Race/Ethnicity. Minnesota, 2023. Refer to slide notes for full data. ">
            <a:extLst>
              <a:ext uri="{FF2B5EF4-FFF2-40B4-BE49-F238E27FC236}">
                <a16:creationId xmlns:a16="http://schemas.microsoft.com/office/drawing/2014/main" id="{352FF0C1-8D9F-145C-A694-DBF701FDA11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30731" y="1528355"/>
            <a:ext cx="6730537" cy="4377880"/>
          </a:xfrm>
        </p:spPr>
      </p:pic>
    </p:spTree>
    <p:extLst>
      <p:ext uri="{BB962C8B-B14F-4D97-AF65-F5344CB8AC3E}">
        <p14:creationId xmlns:p14="http://schemas.microsoft.com/office/powerpoint/2010/main" val="373448291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en-US" sz="2900" dirty="0"/>
              <a:t>Congenital Syphilis Rates Among Infants</a:t>
            </a:r>
            <a:br>
              <a:rPr lang="en-US" altLang="en-US" sz="2900" dirty="0"/>
            </a:br>
            <a:r>
              <a:rPr lang="en-US" altLang="en-US" sz="2900" dirty="0"/>
              <a:t>Minnesota, 2014-2023</a:t>
            </a:r>
            <a:endParaRPr lang="en-US" sz="2900" dirty="0"/>
          </a:p>
        </p:txBody>
      </p:sp>
      <p:graphicFrame>
        <p:nvGraphicFramePr>
          <p:cNvPr id="3" name="Table 2">
            <a:extLst>
              <a:ext uri="{FF2B5EF4-FFF2-40B4-BE49-F238E27FC236}">
                <a16:creationId xmlns:a16="http://schemas.microsoft.com/office/drawing/2014/main" id="{2715475F-6459-16B4-2D67-0211F82A468D}"/>
              </a:ext>
            </a:extLst>
          </p:cNvPr>
          <p:cNvGraphicFramePr>
            <a:graphicFrameLocks noGrp="1"/>
          </p:cNvGraphicFramePr>
          <p:nvPr>
            <p:extLst>
              <p:ext uri="{D42A27DB-BD31-4B8C-83A1-F6EECF244321}">
                <p14:modId xmlns:p14="http://schemas.microsoft.com/office/powerpoint/2010/main" val="82974308"/>
              </p:ext>
            </p:extLst>
          </p:nvPr>
        </p:nvGraphicFramePr>
        <p:xfrm>
          <a:off x="5118100" y="2332038"/>
          <a:ext cx="1955800" cy="2194560"/>
        </p:xfrm>
        <a:graphic>
          <a:graphicData uri="http://schemas.openxmlformats.org/drawingml/2006/table">
            <a:tbl>
              <a:tblPr firstRow="1">
                <a:tableStyleId>{5C22544A-7EE6-4342-B048-85BDC9FD1C3A}</a:tableStyleId>
              </a:tblPr>
              <a:tblGrid>
                <a:gridCol w="711200">
                  <a:extLst>
                    <a:ext uri="{9D8B030D-6E8A-4147-A177-3AD203B41FA5}">
                      <a16:colId xmlns:a16="http://schemas.microsoft.com/office/drawing/2014/main" val="4134316845"/>
                    </a:ext>
                  </a:extLst>
                </a:gridCol>
                <a:gridCol w="635000">
                  <a:extLst>
                    <a:ext uri="{9D8B030D-6E8A-4147-A177-3AD203B41FA5}">
                      <a16:colId xmlns:a16="http://schemas.microsoft.com/office/drawing/2014/main" val="1163334985"/>
                    </a:ext>
                  </a:extLst>
                </a:gridCol>
                <a:gridCol w="609600">
                  <a:extLst>
                    <a:ext uri="{9D8B030D-6E8A-4147-A177-3AD203B41FA5}">
                      <a16:colId xmlns:a16="http://schemas.microsoft.com/office/drawing/2014/main" val="968811373"/>
                    </a:ext>
                  </a:extLst>
                </a:gridCol>
              </a:tblGrid>
              <a:tr h="182880">
                <a:tc>
                  <a:txBody>
                    <a:bodyPr/>
                    <a:lstStyle/>
                    <a:p>
                      <a:pPr algn="l" fontAlgn="b"/>
                      <a:r>
                        <a:rPr lang="en-US" sz="1100" u="none" strike="noStrike">
                          <a:effectLst/>
                        </a:rPr>
                        <a:t>Year</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Rate</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Count</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96729071"/>
                  </a:ext>
                </a:extLst>
              </a:tr>
              <a:tr h="182880">
                <a:tc>
                  <a:txBody>
                    <a:bodyPr/>
                    <a:lstStyle/>
                    <a:p>
                      <a:pPr algn="r" fontAlgn="b"/>
                      <a:r>
                        <a:rPr lang="en-US" sz="1000" u="none" strike="noStrike">
                          <a:effectLst/>
                        </a:rPr>
                        <a:t>2014</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84447015"/>
                  </a:ext>
                </a:extLst>
              </a:tr>
              <a:tr h="182880">
                <a:tc>
                  <a:txBody>
                    <a:bodyPr/>
                    <a:lstStyle/>
                    <a:p>
                      <a:pPr algn="r" fontAlgn="b"/>
                      <a:r>
                        <a:rPr lang="en-US" sz="1000" u="none" strike="noStrike">
                          <a:effectLst/>
                        </a:rPr>
                        <a:t>2015</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2.9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04792122"/>
                  </a:ext>
                </a:extLst>
              </a:tr>
              <a:tr h="182880">
                <a:tc>
                  <a:txBody>
                    <a:bodyPr/>
                    <a:lstStyle/>
                    <a:p>
                      <a:pPr algn="r" fontAlgn="b"/>
                      <a:r>
                        <a:rPr lang="en-US" sz="1100" u="none" strike="noStrike">
                          <a:effectLst/>
                        </a:rPr>
                        <a:t>2016</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10.2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6704121"/>
                  </a:ext>
                </a:extLst>
              </a:tr>
              <a:tr h="182880">
                <a:tc>
                  <a:txBody>
                    <a:bodyPr/>
                    <a:lstStyle/>
                    <a:p>
                      <a:pPr algn="r" fontAlgn="b"/>
                      <a:r>
                        <a:rPr lang="en-US" sz="1100" u="none" strike="noStrike">
                          <a:effectLst/>
                        </a:rPr>
                        <a:t>2017</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47013754"/>
                  </a:ext>
                </a:extLst>
              </a:tr>
              <a:tr h="182880">
                <a:tc>
                  <a:txBody>
                    <a:bodyPr/>
                    <a:lstStyle/>
                    <a:p>
                      <a:pPr algn="r" fontAlgn="b"/>
                      <a:r>
                        <a:rPr lang="en-US" sz="1100" u="none" strike="noStrike">
                          <a:effectLst/>
                        </a:rPr>
                        <a:t>2018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15.1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32439051"/>
                  </a:ext>
                </a:extLst>
              </a:tr>
              <a:tr h="182880">
                <a:tc>
                  <a:txBody>
                    <a:bodyPr/>
                    <a:lstStyle/>
                    <a:p>
                      <a:pPr algn="r" fontAlgn="b"/>
                      <a:r>
                        <a:rPr lang="en-US" sz="1100" u="none" strike="noStrike">
                          <a:effectLst/>
                        </a:rPr>
                        <a:t>2019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32.3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58865303"/>
                  </a:ext>
                </a:extLst>
              </a:tr>
              <a:tr h="182880">
                <a:tc>
                  <a:txBody>
                    <a:bodyPr/>
                    <a:lstStyle/>
                    <a:p>
                      <a:pPr algn="r" fontAlgn="b"/>
                      <a:r>
                        <a:rPr lang="en-US" sz="1100" u="none" strike="noStrike">
                          <a:effectLst/>
                        </a:rPr>
                        <a:t>2020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11.2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65254653"/>
                  </a:ext>
                </a:extLst>
              </a:tr>
              <a:tr h="182880">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23.6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06462637"/>
                  </a:ext>
                </a:extLst>
              </a:tr>
              <a:tr h="182880">
                <a:tc>
                  <a:txBody>
                    <a:bodyPr/>
                    <a:lstStyle/>
                    <a:p>
                      <a:pPr algn="r" fontAlgn="b"/>
                      <a:r>
                        <a:rPr lang="en-US" sz="1100" u="none" strike="noStrike">
                          <a:effectLst/>
                        </a:rPr>
                        <a:t>2022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31.7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91061131"/>
                  </a:ext>
                </a:extLst>
              </a:tr>
              <a:tr h="182880">
                <a:tc>
                  <a:txBody>
                    <a:bodyPr/>
                    <a:lstStyle/>
                    <a:p>
                      <a:pPr algn="r" fontAlgn="b"/>
                      <a:r>
                        <a:rPr lang="en-US" sz="1100" u="none" strike="noStrike">
                          <a:effectLst/>
                        </a:rPr>
                        <a:t>2023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47.6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29</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88397604"/>
                  </a:ext>
                </a:extLst>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35208593"/>
                  </a:ext>
                </a:extLst>
              </a:tr>
            </a:tbl>
          </a:graphicData>
        </a:graphic>
      </p:graphicFrame>
      <p:pic>
        <p:nvPicPr>
          <p:cNvPr id="8" name="Content Placeholder 7" descr="Congenital Syphilis Rates Among Infants&#10;Minnesota, 2014-2023. Refer to table on slide for full data. ">
            <a:extLst>
              <a:ext uri="{FF2B5EF4-FFF2-40B4-BE49-F238E27FC236}">
                <a16:creationId xmlns:a16="http://schemas.microsoft.com/office/drawing/2014/main" id="{FDEFEED9-96F4-3CD4-DF4F-A0ECB7B9B3E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42860" y="1703580"/>
            <a:ext cx="9980598" cy="4272517"/>
          </a:xfrm>
        </p:spPr>
      </p:pic>
    </p:spTree>
    <p:extLst>
      <p:ext uri="{BB962C8B-B14F-4D97-AF65-F5344CB8AC3E}">
        <p14:creationId xmlns:p14="http://schemas.microsoft.com/office/powerpoint/2010/main" val="2498286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a:t>Primary and Secondary Syphilis Rates among Females aged 15-44 years and Number of Congenital Syphilis Cases – Minnesota, 2006-2023</a:t>
            </a:r>
          </a:p>
        </p:txBody>
      </p:sp>
      <p:graphicFrame>
        <p:nvGraphicFramePr>
          <p:cNvPr id="3" name="Table 2">
            <a:extLst>
              <a:ext uri="{FF2B5EF4-FFF2-40B4-BE49-F238E27FC236}">
                <a16:creationId xmlns:a16="http://schemas.microsoft.com/office/drawing/2014/main" id="{1A03387E-B1B1-17C8-1FE8-1CA3BB33D6A4}"/>
              </a:ext>
            </a:extLst>
          </p:cNvPr>
          <p:cNvGraphicFramePr>
            <a:graphicFrameLocks noGrp="1"/>
          </p:cNvGraphicFramePr>
          <p:nvPr>
            <p:extLst>
              <p:ext uri="{D42A27DB-BD31-4B8C-83A1-F6EECF244321}">
                <p14:modId xmlns:p14="http://schemas.microsoft.com/office/powerpoint/2010/main" val="760573577"/>
              </p:ext>
            </p:extLst>
          </p:nvPr>
        </p:nvGraphicFramePr>
        <p:xfrm>
          <a:off x="5118100" y="2114593"/>
          <a:ext cx="1955800" cy="3802380"/>
        </p:xfrm>
        <a:graphic>
          <a:graphicData uri="http://schemas.openxmlformats.org/drawingml/2006/table">
            <a:tbl>
              <a:tblPr firstRow="1">
                <a:tableStyleId>{5C22544A-7EE6-4342-B048-85BDC9FD1C3A}</a:tableStyleId>
              </a:tblPr>
              <a:tblGrid>
                <a:gridCol w="711200">
                  <a:extLst>
                    <a:ext uri="{9D8B030D-6E8A-4147-A177-3AD203B41FA5}">
                      <a16:colId xmlns:a16="http://schemas.microsoft.com/office/drawing/2014/main" val="722384875"/>
                    </a:ext>
                  </a:extLst>
                </a:gridCol>
                <a:gridCol w="635000">
                  <a:extLst>
                    <a:ext uri="{9D8B030D-6E8A-4147-A177-3AD203B41FA5}">
                      <a16:colId xmlns:a16="http://schemas.microsoft.com/office/drawing/2014/main" val="2297065363"/>
                    </a:ext>
                  </a:extLst>
                </a:gridCol>
                <a:gridCol w="609600">
                  <a:extLst>
                    <a:ext uri="{9D8B030D-6E8A-4147-A177-3AD203B41FA5}">
                      <a16:colId xmlns:a16="http://schemas.microsoft.com/office/drawing/2014/main" val="621334159"/>
                    </a:ext>
                  </a:extLst>
                </a:gridCol>
              </a:tblGrid>
              <a:tr h="182880">
                <a:tc>
                  <a:txBody>
                    <a:bodyPr/>
                    <a:lstStyle/>
                    <a:p>
                      <a:pPr algn="l" fontAlgn="b"/>
                      <a:r>
                        <a:rPr lang="en-US" sz="1100" u="none" strike="noStrike">
                          <a:effectLst/>
                        </a:rPr>
                        <a:t>Year</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P&amp;S Rate</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Congential Syphilis Case</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32040460"/>
                  </a:ext>
                </a:extLst>
              </a:tr>
              <a:tr h="182880">
                <a:tc>
                  <a:txBody>
                    <a:bodyPr/>
                    <a:lstStyle/>
                    <a:p>
                      <a:pPr algn="r" fontAlgn="b"/>
                      <a:r>
                        <a:rPr lang="en-US" sz="1000" u="none" strike="noStrike">
                          <a:effectLst/>
                        </a:rPr>
                        <a:t>2006</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0.4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54029192"/>
                  </a:ext>
                </a:extLst>
              </a:tr>
              <a:tr h="182880">
                <a:tc>
                  <a:txBody>
                    <a:bodyPr/>
                    <a:lstStyle/>
                    <a:p>
                      <a:pPr algn="r" fontAlgn="b"/>
                      <a:r>
                        <a:rPr lang="en-US" sz="1000" u="none" strike="noStrike">
                          <a:effectLst/>
                        </a:rPr>
                        <a:t>2007</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0.1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76800689"/>
                  </a:ext>
                </a:extLst>
              </a:tr>
              <a:tr h="182880">
                <a:tc>
                  <a:txBody>
                    <a:bodyPr/>
                    <a:lstStyle/>
                    <a:p>
                      <a:pPr algn="r" fontAlgn="b"/>
                      <a:r>
                        <a:rPr lang="en-US" sz="1000" u="none" strike="noStrike">
                          <a:effectLst/>
                        </a:rPr>
                        <a:t>2008</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0.5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04524723"/>
                  </a:ext>
                </a:extLst>
              </a:tr>
              <a:tr h="182880">
                <a:tc>
                  <a:txBody>
                    <a:bodyPr/>
                    <a:lstStyle/>
                    <a:p>
                      <a:pPr algn="r" fontAlgn="b"/>
                      <a:r>
                        <a:rPr lang="en-US" sz="1000" u="none" strike="noStrike">
                          <a:effectLst/>
                        </a:rPr>
                        <a:t>2009</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09164105"/>
                  </a:ext>
                </a:extLst>
              </a:tr>
              <a:tr h="182880">
                <a:tc>
                  <a:txBody>
                    <a:bodyPr/>
                    <a:lstStyle/>
                    <a:p>
                      <a:pPr algn="r" fontAlgn="b"/>
                      <a:r>
                        <a:rPr lang="en-US" sz="1000" u="none" strike="noStrike">
                          <a:effectLst/>
                        </a:rPr>
                        <a:t>2010</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0.6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32004805"/>
                  </a:ext>
                </a:extLst>
              </a:tr>
              <a:tr h="182880">
                <a:tc>
                  <a:txBody>
                    <a:bodyPr/>
                    <a:lstStyle/>
                    <a:p>
                      <a:pPr algn="r" fontAlgn="b"/>
                      <a:r>
                        <a:rPr lang="en-US" sz="1000" u="none" strike="noStrike">
                          <a:effectLst/>
                        </a:rPr>
                        <a:t>2011</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0.5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54573420"/>
                  </a:ext>
                </a:extLst>
              </a:tr>
              <a:tr h="182880">
                <a:tc>
                  <a:txBody>
                    <a:bodyPr/>
                    <a:lstStyle/>
                    <a:p>
                      <a:pPr algn="r" fontAlgn="b"/>
                      <a:r>
                        <a:rPr lang="en-US" sz="1000" u="none" strike="noStrike">
                          <a:effectLst/>
                        </a:rPr>
                        <a:t>2012</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0.6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82632924"/>
                  </a:ext>
                </a:extLst>
              </a:tr>
              <a:tr h="182880">
                <a:tc>
                  <a:txBody>
                    <a:bodyPr/>
                    <a:lstStyle/>
                    <a:p>
                      <a:pPr algn="r" fontAlgn="b"/>
                      <a:r>
                        <a:rPr lang="en-US" sz="1000" u="none" strike="noStrike">
                          <a:effectLst/>
                        </a:rPr>
                        <a:t>2013</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11053842"/>
                  </a:ext>
                </a:extLst>
              </a:tr>
              <a:tr h="182880">
                <a:tc>
                  <a:txBody>
                    <a:bodyPr/>
                    <a:lstStyle/>
                    <a:p>
                      <a:pPr algn="r" fontAlgn="b"/>
                      <a:r>
                        <a:rPr lang="en-US" sz="1000" u="none" strike="noStrike">
                          <a:effectLst/>
                        </a:rPr>
                        <a:t>2014</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1.8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45604277"/>
                  </a:ext>
                </a:extLst>
              </a:tr>
              <a:tr h="182880">
                <a:tc>
                  <a:txBody>
                    <a:bodyPr/>
                    <a:lstStyle/>
                    <a:p>
                      <a:pPr algn="r" fontAlgn="b"/>
                      <a:r>
                        <a:rPr lang="en-US" sz="1000" u="none" strike="noStrike">
                          <a:effectLst/>
                        </a:rPr>
                        <a:t>2015</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68340237"/>
                  </a:ext>
                </a:extLst>
              </a:tr>
              <a:tr h="182880">
                <a:tc>
                  <a:txBody>
                    <a:bodyPr/>
                    <a:lstStyle/>
                    <a:p>
                      <a:pPr algn="r" fontAlgn="b"/>
                      <a:r>
                        <a:rPr lang="en-US" sz="1100" u="none" strike="noStrike">
                          <a:effectLst/>
                        </a:rPr>
                        <a:t>2016</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38521942"/>
                  </a:ext>
                </a:extLst>
              </a:tr>
              <a:tr h="182880">
                <a:tc>
                  <a:txBody>
                    <a:bodyPr/>
                    <a:lstStyle/>
                    <a:p>
                      <a:pPr algn="r" fontAlgn="b"/>
                      <a:r>
                        <a:rPr lang="en-US" sz="1100" u="none" strike="noStrike">
                          <a:effectLst/>
                        </a:rPr>
                        <a:t>2017</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09139822"/>
                  </a:ext>
                </a:extLst>
              </a:tr>
              <a:tr h="182880">
                <a:tc>
                  <a:txBody>
                    <a:bodyPr/>
                    <a:lstStyle/>
                    <a:p>
                      <a:pPr algn="r" fontAlgn="b"/>
                      <a:r>
                        <a:rPr lang="en-US" sz="1100" u="none" strike="noStrike">
                          <a:effectLst/>
                        </a:rPr>
                        <a:t>2018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55517773"/>
                  </a:ext>
                </a:extLst>
              </a:tr>
              <a:tr h="182880">
                <a:tc>
                  <a:txBody>
                    <a:bodyPr/>
                    <a:lstStyle/>
                    <a:p>
                      <a:pPr algn="r" fontAlgn="b"/>
                      <a:r>
                        <a:rPr lang="en-US" sz="1100" u="none" strike="noStrike">
                          <a:effectLst/>
                        </a:rPr>
                        <a:t>2019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6.2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81946904"/>
                  </a:ext>
                </a:extLst>
              </a:tr>
              <a:tr h="182880">
                <a:tc>
                  <a:txBody>
                    <a:bodyPr/>
                    <a:lstStyle/>
                    <a:p>
                      <a:pPr algn="r" fontAlgn="b"/>
                      <a:r>
                        <a:rPr lang="en-US" sz="1100" u="none" strike="noStrike">
                          <a:effectLst/>
                        </a:rPr>
                        <a:t>2020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90626769"/>
                  </a:ext>
                </a:extLst>
              </a:tr>
              <a:tr h="182880">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12.2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60754210"/>
                  </a:ext>
                </a:extLst>
              </a:tr>
              <a:tr h="182880">
                <a:tc>
                  <a:txBody>
                    <a:bodyPr/>
                    <a:lstStyle/>
                    <a:p>
                      <a:pPr algn="r" fontAlgn="b"/>
                      <a:r>
                        <a:rPr lang="en-US" sz="1100" u="none" strike="noStrike">
                          <a:effectLst/>
                        </a:rPr>
                        <a:t>2022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15.9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59929850"/>
                  </a:ext>
                </a:extLst>
              </a:tr>
              <a:tr h="182880">
                <a:tc>
                  <a:txBody>
                    <a:bodyPr/>
                    <a:lstStyle/>
                    <a:p>
                      <a:pPr algn="r" fontAlgn="b"/>
                      <a:r>
                        <a:rPr lang="en-US" sz="1100" u="none" strike="noStrike">
                          <a:effectLst/>
                        </a:rPr>
                        <a:t>2023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10.7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29</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87525127"/>
                  </a:ext>
                </a:extLst>
              </a:tr>
            </a:tbl>
          </a:graphicData>
        </a:graphic>
      </p:graphicFrame>
      <p:pic>
        <p:nvPicPr>
          <p:cNvPr id="8" name="Content Placeholder 7" descr="Primary and Secondary Syphilis Rates among Females aged 15-44 years and Number of Congenital Syphilis Cases – Minnesota, 2006-2023. Refer to table on slide for full data. ">
            <a:extLst>
              <a:ext uri="{FF2B5EF4-FFF2-40B4-BE49-F238E27FC236}">
                <a16:creationId xmlns:a16="http://schemas.microsoft.com/office/drawing/2014/main" id="{EAAD86F2-EA76-EF4A-22EB-BE218D9343E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2732" y="1765693"/>
            <a:ext cx="11226536" cy="4689566"/>
          </a:xfrm>
        </p:spPr>
      </p:pic>
    </p:spTree>
    <p:extLst>
      <p:ext uri="{BB962C8B-B14F-4D97-AF65-F5344CB8AC3E}">
        <p14:creationId xmlns:p14="http://schemas.microsoft.com/office/powerpoint/2010/main" val="1312616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Introduction 2/2</a:t>
            </a:r>
          </a:p>
        </p:txBody>
      </p:sp>
      <p:sp>
        <p:nvSpPr>
          <p:cNvPr id="3" name="Content Placeholder 2"/>
          <p:cNvSpPr>
            <a:spLocks noGrp="1"/>
          </p:cNvSpPr>
          <p:nvPr>
            <p:ph idx="1"/>
          </p:nvPr>
        </p:nvSpPr>
        <p:spPr>
          <a:xfrm>
            <a:off x="838200" y="2007476"/>
            <a:ext cx="10184476" cy="4556611"/>
          </a:xfrm>
        </p:spPr>
        <p:txBody>
          <a:bodyPr>
            <a:normAutofit/>
          </a:bodyPr>
          <a:lstStyle/>
          <a:p>
            <a:r>
              <a:rPr lang="en-US" altLang="en-US" sz="3200" dirty="0" err="1"/>
              <a:t>sti</a:t>
            </a:r>
            <a:r>
              <a:rPr lang="en-US" altLang="en-US" sz="3200" dirty="0"/>
              <a:t> surveillance is the systematic collection of data from cases for the purpose of monitoring the frequency and distribution of STIs in a given population.</a:t>
            </a:r>
          </a:p>
          <a:p>
            <a:r>
              <a:rPr lang="en-US" altLang="en-US" sz="3200" dirty="0" err="1"/>
              <a:t>sti</a:t>
            </a:r>
            <a:r>
              <a:rPr lang="en-US" altLang="en-US" sz="3200" dirty="0"/>
              <a:t> surveillance data are used to detect problems, prioritize resources, develop and target interventions, and evaluate the effectiveness of interventions.</a:t>
            </a:r>
          </a:p>
          <a:p>
            <a:endParaRPr lang="en-US" dirty="0"/>
          </a:p>
        </p:txBody>
      </p:sp>
    </p:spTree>
    <p:extLst>
      <p:ext uri="{BB962C8B-B14F-4D97-AF65-F5344CB8AC3E}">
        <p14:creationId xmlns:p14="http://schemas.microsoft.com/office/powerpoint/2010/main" val="1347567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sz="2800" dirty="0"/>
              <a:t>Topic of Interest: Early Syphilis Among </a:t>
            </a:r>
            <a:br>
              <a:rPr lang="en-US" altLang="en-US" sz="2800" dirty="0"/>
            </a:br>
            <a:r>
              <a:rPr lang="en-US" altLang="en-US" sz="2800" dirty="0"/>
              <a:t>Men Who Have Sex With Men in Minnesota</a:t>
            </a:r>
            <a:endParaRPr lang="en-US" dirty="0"/>
          </a:p>
        </p:txBody>
      </p:sp>
      <p:sp>
        <p:nvSpPr>
          <p:cNvPr id="3" name="Text Placeholder 8"/>
          <p:cNvSpPr>
            <a:spLocks noGrp="1"/>
          </p:cNvSpPr>
          <p:nvPr>
            <p:ph type="body" sz="quarter" idx="14"/>
          </p:nvPr>
        </p:nvSpPr>
        <p:spPr>
          <a:xfrm>
            <a:off x="2802468" y="5644884"/>
            <a:ext cx="6587067" cy="903062"/>
          </a:xfrm>
        </p:spPr>
        <p:txBody>
          <a:bodyPr>
            <a:normAutofit/>
          </a:bodyPr>
          <a:lstStyle/>
          <a:p>
            <a:r>
              <a:rPr lang="en-US" sz="1400" dirty="0"/>
              <a:t>Minnesota Department of Health </a:t>
            </a:r>
            <a:r>
              <a:rPr lang="en-US" sz="1400" dirty="0" err="1"/>
              <a:t>sti</a:t>
            </a:r>
            <a:r>
              <a:rPr lang="en-US" sz="1400" dirty="0"/>
              <a:t> Surveillance System</a:t>
            </a:r>
          </a:p>
        </p:txBody>
      </p:sp>
    </p:spTree>
    <p:extLst>
      <p:ext uri="{BB962C8B-B14F-4D97-AF65-F5344CB8AC3E}">
        <p14:creationId xmlns:p14="http://schemas.microsoft.com/office/powerpoint/2010/main" val="3719207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2900" dirty="0">
                <a:solidFill>
                  <a:schemeClr val="bg1"/>
                </a:solidFill>
                <a:latin typeface="+mj-lt"/>
              </a:rPr>
              <a:t>Number of Early Syphilis</a:t>
            </a:r>
            <a:r>
              <a:rPr lang="en-US" altLang="en-US" sz="2900" baseline="30000" dirty="0">
                <a:solidFill>
                  <a:schemeClr val="bg1"/>
                </a:solidFill>
                <a:latin typeface="+mj-lt"/>
              </a:rPr>
              <a:t>†</a:t>
            </a:r>
            <a:r>
              <a:rPr lang="en-US" altLang="en-US" sz="2900" dirty="0">
                <a:solidFill>
                  <a:schemeClr val="bg1"/>
                </a:solidFill>
                <a:latin typeface="+mj-lt"/>
              </a:rPr>
              <a:t> Cases by Gender and MSM </a:t>
            </a:r>
            <a:br>
              <a:rPr lang="en-US" altLang="en-US" sz="2900" dirty="0">
                <a:solidFill>
                  <a:schemeClr val="bg1"/>
                </a:solidFill>
                <a:latin typeface="+mj-lt"/>
              </a:rPr>
            </a:br>
            <a:r>
              <a:rPr lang="en-US" altLang="en-US" sz="2900" dirty="0">
                <a:solidFill>
                  <a:schemeClr val="bg1"/>
                </a:solidFill>
                <a:latin typeface="+mj-lt"/>
              </a:rPr>
              <a:t>Minnesota, 2014-2023</a:t>
            </a:r>
          </a:p>
        </p:txBody>
      </p:sp>
      <p:sp>
        <p:nvSpPr>
          <p:cNvPr id="54278" name="Text Box 5"/>
          <p:cNvSpPr txBox="1">
            <a:spLocks noChangeArrowheads="1"/>
          </p:cNvSpPr>
          <p:nvPr/>
        </p:nvSpPr>
        <p:spPr bwMode="auto">
          <a:xfrm>
            <a:off x="838200" y="6022252"/>
            <a:ext cx="7924800" cy="668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70000"/>
              </a:lnSpc>
              <a:spcBef>
                <a:spcPct val="50000"/>
              </a:spcBef>
              <a:spcAft>
                <a:spcPct val="0"/>
              </a:spcAft>
              <a:buClrTx/>
              <a:buSzTx/>
              <a:buFontTx/>
              <a:buNone/>
            </a:pPr>
            <a:r>
              <a:rPr lang="en-US" altLang="en-US" sz="1200" dirty="0">
                <a:latin typeface="+mn-lt"/>
              </a:rPr>
              <a:t>MSM=Men who have sex with men. </a:t>
            </a:r>
          </a:p>
          <a:p>
            <a:pPr>
              <a:lnSpc>
                <a:spcPct val="70000"/>
              </a:lnSpc>
              <a:spcBef>
                <a:spcPct val="50000"/>
              </a:spcBef>
              <a:spcAft>
                <a:spcPct val="0"/>
              </a:spcAft>
              <a:buClrTx/>
              <a:buSzTx/>
              <a:buFontTx/>
              <a:buNone/>
            </a:pPr>
            <a:r>
              <a:rPr lang="en-US" altLang="en-US" sz="1200" dirty="0">
                <a:latin typeface="+mn-lt"/>
              </a:rPr>
              <a:t>Figure does not include cases diagnosed in transgender people </a:t>
            </a:r>
          </a:p>
          <a:p>
            <a:pPr>
              <a:lnSpc>
                <a:spcPct val="70000"/>
              </a:lnSpc>
              <a:spcBef>
                <a:spcPct val="50000"/>
              </a:spcBef>
              <a:spcAft>
                <a:spcPct val="0"/>
              </a:spcAft>
              <a:buClrTx/>
              <a:buSzTx/>
              <a:buFontTx/>
              <a:buNone/>
            </a:pPr>
            <a:r>
              <a:rPr lang="en-US" altLang="en-US" sz="1200" dirty="0">
                <a:latin typeface="+mn-lt"/>
              </a:rPr>
              <a:t>† Early Syphilis includes primary, secondary, and early latent stages of syphilis.</a:t>
            </a:r>
          </a:p>
        </p:txBody>
      </p:sp>
      <p:graphicFrame>
        <p:nvGraphicFramePr>
          <p:cNvPr id="2" name="Table 1">
            <a:extLst>
              <a:ext uri="{FF2B5EF4-FFF2-40B4-BE49-F238E27FC236}">
                <a16:creationId xmlns:a16="http://schemas.microsoft.com/office/drawing/2014/main" id="{CBEFBA9E-CEEF-E944-9E81-EB305176EC15}"/>
              </a:ext>
            </a:extLst>
          </p:cNvPr>
          <p:cNvGraphicFramePr>
            <a:graphicFrameLocks noGrp="1"/>
          </p:cNvGraphicFramePr>
          <p:nvPr>
            <p:extLst>
              <p:ext uri="{D42A27DB-BD31-4B8C-83A1-F6EECF244321}">
                <p14:modId xmlns:p14="http://schemas.microsoft.com/office/powerpoint/2010/main" val="1774918067"/>
              </p:ext>
            </p:extLst>
          </p:nvPr>
        </p:nvGraphicFramePr>
        <p:xfrm>
          <a:off x="2743200" y="3094038"/>
          <a:ext cx="6705600" cy="670560"/>
        </p:xfrm>
        <a:graphic>
          <a:graphicData uri="http://schemas.openxmlformats.org/drawingml/2006/table">
            <a:tbl>
              <a:tblPr firstRow="1">
                <a:tableStyleId>{5C22544A-7EE6-4342-B048-85BDC9FD1C3A}</a:tableStyleId>
              </a:tblPr>
              <a:tblGrid>
                <a:gridCol w="609600">
                  <a:extLst>
                    <a:ext uri="{9D8B030D-6E8A-4147-A177-3AD203B41FA5}">
                      <a16:colId xmlns:a16="http://schemas.microsoft.com/office/drawing/2014/main" val="3409428866"/>
                    </a:ext>
                  </a:extLst>
                </a:gridCol>
                <a:gridCol w="609600">
                  <a:extLst>
                    <a:ext uri="{9D8B030D-6E8A-4147-A177-3AD203B41FA5}">
                      <a16:colId xmlns:a16="http://schemas.microsoft.com/office/drawing/2014/main" val="3001149661"/>
                    </a:ext>
                  </a:extLst>
                </a:gridCol>
                <a:gridCol w="609600">
                  <a:extLst>
                    <a:ext uri="{9D8B030D-6E8A-4147-A177-3AD203B41FA5}">
                      <a16:colId xmlns:a16="http://schemas.microsoft.com/office/drawing/2014/main" val="700556069"/>
                    </a:ext>
                  </a:extLst>
                </a:gridCol>
                <a:gridCol w="609600">
                  <a:extLst>
                    <a:ext uri="{9D8B030D-6E8A-4147-A177-3AD203B41FA5}">
                      <a16:colId xmlns:a16="http://schemas.microsoft.com/office/drawing/2014/main" val="543052741"/>
                    </a:ext>
                  </a:extLst>
                </a:gridCol>
                <a:gridCol w="609600">
                  <a:extLst>
                    <a:ext uri="{9D8B030D-6E8A-4147-A177-3AD203B41FA5}">
                      <a16:colId xmlns:a16="http://schemas.microsoft.com/office/drawing/2014/main" val="726535526"/>
                    </a:ext>
                  </a:extLst>
                </a:gridCol>
                <a:gridCol w="609600">
                  <a:extLst>
                    <a:ext uri="{9D8B030D-6E8A-4147-A177-3AD203B41FA5}">
                      <a16:colId xmlns:a16="http://schemas.microsoft.com/office/drawing/2014/main" val="1899967919"/>
                    </a:ext>
                  </a:extLst>
                </a:gridCol>
                <a:gridCol w="609600">
                  <a:extLst>
                    <a:ext uri="{9D8B030D-6E8A-4147-A177-3AD203B41FA5}">
                      <a16:colId xmlns:a16="http://schemas.microsoft.com/office/drawing/2014/main" val="3647070494"/>
                    </a:ext>
                  </a:extLst>
                </a:gridCol>
                <a:gridCol w="609600">
                  <a:extLst>
                    <a:ext uri="{9D8B030D-6E8A-4147-A177-3AD203B41FA5}">
                      <a16:colId xmlns:a16="http://schemas.microsoft.com/office/drawing/2014/main" val="633973375"/>
                    </a:ext>
                  </a:extLst>
                </a:gridCol>
                <a:gridCol w="609600">
                  <a:extLst>
                    <a:ext uri="{9D8B030D-6E8A-4147-A177-3AD203B41FA5}">
                      <a16:colId xmlns:a16="http://schemas.microsoft.com/office/drawing/2014/main" val="3657907653"/>
                    </a:ext>
                  </a:extLst>
                </a:gridCol>
                <a:gridCol w="609600">
                  <a:extLst>
                    <a:ext uri="{9D8B030D-6E8A-4147-A177-3AD203B41FA5}">
                      <a16:colId xmlns:a16="http://schemas.microsoft.com/office/drawing/2014/main" val="1883841748"/>
                    </a:ext>
                  </a:extLst>
                </a:gridCol>
                <a:gridCol w="609600">
                  <a:extLst>
                    <a:ext uri="{9D8B030D-6E8A-4147-A177-3AD203B41FA5}">
                      <a16:colId xmlns:a16="http://schemas.microsoft.com/office/drawing/2014/main" val="2405470044"/>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2778634012"/>
                  </a:ext>
                </a:extLst>
              </a:tr>
              <a:tr h="167640">
                <a:tc>
                  <a:txBody>
                    <a:bodyPr/>
                    <a:lstStyle/>
                    <a:p>
                      <a:pPr algn="l" fontAlgn="b"/>
                      <a:r>
                        <a:rPr lang="en-US" sz="1000" u="none" strike="noStrike">
                          <a:effectLst/>
                        </a:rPr>
                        <a:t>All Male</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374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341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468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511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484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574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723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866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621</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126358059"/>
                  </a:ext>
                </a:extLst>
              </a:tr>
              <a:tr h="167640">
                <a:tc>
                  <a:txBody>
                    <a:bodyPr/>
                    <a:lstStyle/>
                    <a:p>
                      <a:pPr algn="l" fontAlgn="b"/>
                      <a:r>
                        <a:rPr lang="en-US" sz="1000" u="none" strike="noStrike">
                          <a:effectLst/>
                        </a:rPr>
                        <a:t>MSM</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283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359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426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363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396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407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444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511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343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4093856127"/>
                  </a:ext>
                </a:extLst>
              </a:tr>
              <a:tr h="167640">
                <a:tc>
                  <a:txBody>
                    <a:bodyPr/>
                    <a:lstStyle/>
                    <a:p>
                      <a:pPr algn="l" fontAlgn="b"/>
                      <a:r>
                        <a:rPr lang="en-US" sz="1000" u="none" strike="noStrike">
                          <a:effectLst/>
                        </a:rPr>
                        <a:t>Women</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173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253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345</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268</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1105516885"/>
                  </a:ext>
                </a:extLst>
              </a:tr>
            </a:tbl>
          </a:graphicData>
        </a:graphic>
      </p:graphicFrame>
      <p:pic>
        <p:nvPicPr>
          <p:cNvPr id="6" name="Content Placeholder 5" descr="Number of Early Syphilis† Cases by Gender and MSM. Minnesota, 2014-2023. Refer to table on slide for full data. ">
            <a:extLst>
              <a:ext uri="{FF2B5EF4-FFF2-40B4-BE49-F238E27FC236}">
                <a16:creationId xmlns:a16="http://schemas.microsoft.com/office/drawing/2014/main" id="{8A08B4D2-933F-CBF1-FFCD-E0B05485322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9589" y="1771936"/>
            <a:ext cx="10032822" cy="3985324"/>
          </a:xfrm>
        </p:spPr>
      </p:pic>
    </p:spTree>
    <p:extLst>
      <p:ext uri="{BB962C8B-B14F-4D97-AF65-F5344CB8AC3E}">
        <p14:creationId xmlns:p14="http://schemas.microsoft.com/office/powerpoint/2010/main" val="203555840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normAutofit/>
          </a:bodyPr>
          <a:lstStyle/>
          <a:p>
            <a:pPr algn="l" eaLnBrk="1" hangingPunct="1"/>
            <a:r>
              <a:rPr lang="en-US" altLang="en-US" sz="2900" dirty="0"/>
              <a:t>Early Syphilis</a:t>
            </a:r>
            <a:r>
              <a:rPr lang="en-US" altLang="en-US" sz="2900" baseline="30000" dirty="0"/>
              <a:t>†</a:t>
            </a:r>
            <a:r>
              <a:rPr lang="en-US" altLang="en-US" sz="2900" dirty="0"/>
              <a:t> Cases Among MSM by Age</a:t>
            </a:r>
            <a:br>
              <a:rPr lang="en-US" altLang="en-US" sz="2900" dirty="0"/>
            </a:br>
            <a:r>
              <a:rPr lang="en-US" altLang="en-US" sz="2900" dirty="0"/>
              <a:t>Minnesota, 2023</a:t>
            </a:r>
          </a:p>
        </p:txBody>
      </p:sp>
      <p:sp>
        <p:nvSpPr>
          <p:cNvPr id="57349" name="Text Box 4"/>
          <p:cNvSpPr txBox="1">
            <a:spLocks noChangeArrowheads="1"/>
          </p:cNvSpPr>
          <p:nvPr/>
        </p:nvSpPr>
        <p:spPr bwMode="auto">
          <a:xfrm>
            <a:off x="326572" y="6254066"/>
            <a:ext cx="5943600" cy="451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70000"/>
              </a:lnSpc>
              <a:spcBef>
                <a:spcPct val="50000"/>
              </a:spcBef>
              <a:spcAft>
                <a:spcPct val="0"/>
              </a:spcAft>
              <a:buClrTx/>
              <a:buSzTx/>
              <a:buFontTx/>
              <a:buNone/>
            </a:pPr>
            <a:r>
              <a:rPr lang="en-US" altLang="en-US" sz="1200" dirty="0">
                <a:solidFill>
                  <a:srgbClr val="000000"/>
                </a:solidFill>
                <a:latin typeface="+mj-lt"/>
              </a:rPr>
              <a:t> MSM=Men who have sex with men</a:t>
            </a:r>
          </a:p>
          <a:p>
            <a:pPr>
              <a:lnSpc>
                <a:spcPct val="70000"/>
              </a:lnSpc>
              <a:spcBef>
                <a:spcPct val="50000"/>
              </a:spcBef>
              <a:spcAft>
                <a:spcPct val="0"/>
              </a:spcAft>
              <a:buClrTx/>
              <a:buSzTx/>
              <a:buFontTx/>
              <a:buNone/>
            </a:pPr>
            <a:r>
              <a:rPr lang="en-US" altLang="en-US" sz="1200" dirty="0">
                <a:solidFill>
                  <a:srgbClr val="000000"/>
                </a:solidFill>
                <a:latin typeface="+mj-lt"/>
              </a:rPr>
              <a:t>† Early Syphilis includes primary, secondary, and early latent stages of syphilis.</a:t>
            </a:r>
          </a:p>
        </p:txBody>
      </p:sp>
      <p:pic>
        <p:nvPicPr>
          <p:cNvPr id="6" name="Content Placeholder 5" descr="Early Syphilis† Cases Among MSM by Age. Minnesota, 2023. Refer to slide notes for full data. ">
            <a:extLst>
              <a:ext uri="{FF2B5EF4-FFF2-40B4-BE49-F238E27FC236}">
                <a16:creationId xmlns:a16="http://schemas.microsoft.com/office/drawing/2014/main" id="{5513EFF2-5098-1A72-1285-B968CAE72A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65051" y="1622633"/>
            <a:ext cx="9128479" cy="4558513"/>
          </a:xfrm>
        </p:spPr>
      </p:pic>
    </p:spTree>
    <p:extLst>
      <p:ext uri="{BB962C8B-B14F-4D97-AF65-F5344CB8AC3E}">
        <p14:creationId xmlns:p14="http://schemas.microsoft.com/office/powerpoint/2010/main" val="2344064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normAutofit/>
          </a:bodyPr>
          <a:lstStyle/>
          <a:p>
            <a:pPr algn="l" eaLnBrk="1" hangingPunct="1"/>
            <a:r>
              <a:rPr lang="en-US" altLang="en-US" sz="2900" dirty="0"/>
              <a:t>Early syphilis: Non-MSM cases</a:t>
            </a:r>
          </a:p>
        </p:txBody>
      </p:sp>
      <p:pic>
        <p:nvPicPr>
          <p:cNvPr id="6" name="Content Placeholder 5" descr="Early syphilis: Non-MSM cases. Refer to slide notes for full data. ">
            <a:extLst>
              <a:ext uri="{FF2B5EF4-FFF2-40B4-BE49-F238E27FC236}">
                <a16:creationId xmlns:a16="http://schemas.microsoft.com/office/drawing/2014/main" id="{99183D81-EB58-9AED-FDBA-1A4EAD740EA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1985" y="1570383"/>
            <a:ext cx="9808029" cy="4916368"/>
          </a:xfrm>
        </p:spPr>
      </p:pic>
      <p:sp>
        <p:nvSpPr>
          <p:cNvPr id="57349" name="Text Box 4"/>
          <p:cNvSpPr txBox="1">
            <a:spLocks noChangeArrowheads="1"/>
          </p:cNvSpPr>
          <p:nvPr/>
        </p:nvSpPr>
        <p:spPr bwMode="auto">
          <a:xfrm>
            <a:off x="340598" y="6406466"/>
            <a:ext cx="5943600" cy="451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70000"/>
              </a:lnSpc>
              <a:spcBef>
                <a:spcPct val="50000"/>
              </a:spcBef>
              <a:spcAft>
                <a:spcPct val="0"/>
              </a:spcAft>
              <a:buClrTx/>
              <a:buSzTx/>
              <a:buFontTx/>
              <a:buNone/>
            </a:pPr>
            <a:r>
              <a:rPr lang="en-US" altLang="en-US" sz="1200" dirty="0">
                <a:solidFill>
                  <a:srgbClr val="000000"/>
                </a:solidFill>
                <a:latin typeface="+mj-lt"/>
              </a:rPr>
              <a:t> MSM=Men who have sex with men</a:t>
            </a:r>
          </a:p>
          <a:p>
            <a:pPr>
              <a:lnSpc>
                <a:spcPct val="70000"/>
              </a:lnSpc>
              <a:spcBef>
                <a:spcPct val="50000"/>
              </a:spcBef>
              <a:spcAft>
                <a:spcPct val="0"/>
              </a:spcAft>
              <a:buClrTx/>
              <a:buSzTx/>
              <a:buFontTx/>
              <a:buNone/>
            </a:pPr>
            <a:r>
              <a:rPr lang="en-US" altLang="en-US" sz="1200" dirty="0">
                <a:solidFill>
                  <a:srgbClr val="000000"/>
                </a:solidFill>
                <a:latin typeface="+mj-lt"/>
              </a:rPr>
              <a:t>† Early Syphilis includes primary, secondary, and early latent stages of syphilis.</a:t>
            </a:r>
          </a:p>
        </p:txBody>
      </p:sp>
    </p:spTree>
    <p:extLst>
      <p:ext uri="{BB962C8B-B14F-4D97-AF65-F5344CB8AC3E}">
        <p14:creationId xmlns:p14="http://schemas.microsoft.com/office/powerpoint/2010/main" val="3399603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normAutofit/>
          </a:bodyPr>
          <a:lstStyle/>
          <a:p>
            <a:pPr algn="l" eaLnBrk="1" hangingPunct="1"/>
            <a:r>
              <a:rPr lang="en-US" altLang="en-US" sz="2900" dirty="0"/>
              <a:t>Early syphilis Age Non MSM</a:t>
            </a:r>
          </a:p>
        </p:txBody>
      </p:sp>
      <p:graphicFrame>
        <p:nvGraphicFramePr>
          <p:cNvPr id="3" name="Table 2">
            <a:extLst>
              <a:ext uri="{FF2B5EF4-FFF2-40B4-BE49-F238E27FC236}">
                <a16:creationId xmlns:a16="http://schemas.microsoft.com/office/drawing/2014/main" id="{9D1C5AE1-2EAC-DFCC-D4C9-715F2074C144}"/>
              </a:ext>
            </a:extLst>
          </p:cNvPr>
          <p:cNvGraphicFramePr>
            <a:graphicFrameLocks noGrp="1"/>
          </p:cNvGraphicFramePr>
          <p:nvPr>
            <p:extLst>
              <p:ext uri="{D42A27DB-BD31-4B8C-83A1-F6EECF244321}">
                <p14:modId xmlns:p14="http://schemas.microsoft.com/office/powerpoint/2010/main" val="590531157"/>
              </p:ext>
            </p:extLst>
          </p:nvPr>
        </p:nvGraphicFramePr>
        <p:xfrm>
          <a:off x="2743200" y="3262313"/>
          <a:ext cx="6705600" cy="335280"/>
        </p:xfrm>
        <a:graphic>
          <a:graphicData uri="http://schemas.openxmlformats.org/drawingml/2006/table">
            <a:tbl>
              <a:tblPr firstRow="1">
                <a:tableStyleId>{5C22544A-7EE6-4342-B048-85BDC9FD1C3A}</a:tableStyleId>
              </a:tblPr>
              <a:tblGrid>
                <a:gridCol w="609600">
                  <a:extLst>
                    <a:ext uri="{9D8B030D-6E8A-4147-A177-3AD203B41FA5}">
                      <a16:colId xmlns:a16="http://schemas.microsoft.com/office/drawing/2014/main" val="3137341507"/>
                    </a:ext>
                  </a:extLst>
                </a:gridCol>
                <a:gridCol w="609600">
                  <a:extLst>
                    <a:ext uri="{9D8B030D-6E8A-4147-A177-3AD203B41FA5}">
                      <a16:colId xmlns:a16="http://schemas.microsoft.com/office/drawing/2014/main" val="1665994273"/>
                    </a:ext>
                  </a:extLst>
                </a:gridCol>
                <a:gridCol w="609600">
                  <a:extLst>
                    <a:ext uri="{9D8B030D-6E8A-4147-A177-3AD203B41FA5}">
                      <a16:colId xmlns:a16="http://schemas.microsoft.com/office/drawing/2014/main" val="3424000958"/>
                    </a:ext>
                  </a:extLst>
                </a:gridCol>
                <a:gridCol w="609600">
                  <a:extLst>
                    <a:ext uri="{9D8B030D-6E8A-4147-A177-3AD203B41FA5}">
                      <a16:colId xmlns:a16="http://schemas.microsoft.com/office/drawing/2014/main" val="2652806308"/>
                    </a:ext>
                  </a:extLst>
                </a:gridCol>
                <a:gridCol w="609600">
                  <a:extLst>
                    <a:ext uri="{9D8B030D-6E8A-4147-A177-3AD203B41FA5}">
                      <a16:colId xmlns:a16="http://schemas.microsoft.com/office/drawing/2014/main" val="755859955"/>
                    </a:ext>
                  </a:extLst>
                </a:gridCol>
                <a:gridCol w="609600">
                  <a:extLst>
                    <a:ext uri="{9D8B030D-6E8A-4147-A177-3AD203B41FA5}">
                      <a16:colId xmlns:a16="http://schemas.microsoft.com/office/drawing/2014/main" val="1559422462"/>
                    </a:ext>
                  </a:extLst>
                </a:gridCol>
                <a:gridCol w="609600">
                  <a:extLst>
                    <a:ext uri="{9D8B030D-6E8A-4147-A177-3AD203B41FA5}">
                      <a16:colId xmlns:a16="http://schemas.microsoft.com/office/drawing/2014/main" val="4023004949"/>
                    </a:ext>
                  </a:extLst>
                </a:gridCol>
                <a:gridCol w="609600">
                  <a:extLst>
                    <a:ext uri="{9D8B030D-6E8A-4147-A177-3AD203B41FA5}">
                      <a16:colId xmlns:a16="http://schemas.microsoft.com/office/drawing/2014/main" val="1333545908"/>
                    </a:ext>
                  </a:extLst>
                </a:gridCol>
                <a:gridCol w="609600">
                  <a:extLst>
                    <a:ext uri="{9D8B030D-6E8A-4147-A177-3AD203B41FA5}">
                      <a16:colId xmlns:a16="http://schemas.microsoft.com/office/drawing/2014/main" val="3272219249"/>
                    </a:ext>
                  </a:extLst>
                </a:gridCol>
                <a:gridCol w="609600">
                  <a:extLst>
                    <a:ext uri="{9D8B030D-6E8A-4147-A177-3AD203B41FA5}">
                      <a16:colId xmlns:a16="http://schemas.microsoft.com/office/drawing/2014/main" val="4181760964"/>
                    </a:ext>
                  </a:extLst>
                </a:gridCol>
                <a:gridCol w="609600">
                  <a:extLst>
                    <a:ext uri="{9D8B030D-6E8A-4147-A177-3AD203B41FA5}">
                      <a16:colId xmlns:a16="http://schemas.microsoft.com/office/drawing/2014/main" val="3063353345"/>
                    </a:ext>
                  </a:extLst>
                </a:gridCol>
              </a:tblGrid>
              <a:tr h="167640">
                <a:tc>
                  <a:txBody>
                    <a:bodyPr/>
                    <a:lstStyle/>
                    <a:p>
                      <a:pPr algn="l" fontAlgn="b"/>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10-14</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15-19</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20-24</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25-29</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30-34</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35-39</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40-44</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45-49</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50-54</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55+</a:t>
                      </a:r>
                      <a:endParaRPr lang="en-US" sz="1000" b="1"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915861834"/>
                  </a:ext>
                </a:extLst>
              </a:tr>
              <a:tr h="167640">
                <a:tc>
                  <a:txBody>
                    <a:bodyPr/>
                    <a:lstStyle/>
                    <a:p>
                      <a:pPr algn="l" fontAlgn="b"/>
                      <a:r>
                        <a:rPr lang="en-US" sz="1000" u="none" strike="noStrike">
                          <a:effectLst/>
                        </a:rPr>
                        <a:t>MSM</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34</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98</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116</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179</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158</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98</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49</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45</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dirty="0">
                          <a:effectLst/>
                        </a:rPr>
                        <a:t>110</a:t>
                      </a:r>
                      <a:endParaRPr lang="en-US" sz="1000" b="1"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724924389"/>
                  </a:ext>
                </a:extLst>
              </a:tr>
            </a:tbl>
          </a:graphicData>
        </a:graphic>
      </p:graphicFrame>
      <p:pic>
        <p:nvPicPr>
          <p:cNvPr id="7" name="Content Placeholder 6" descr="Early syphilis Age Non MSM. Refer to table on side for full data. ">
            <a:extLst>
              <a:ext uri="{FF2B5EF4-FFF2-40B4-BE49-F238E27FC236}">
                <a16:creationId xmlns:a16="http://schemas.microsoft.com/office/drawing/2014/main" id="{DDA17ADB-4135-FAE7-B91A-490179B47F8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4494" y="1473912"/>
            <a:ext cx="8963012" cy="4498721"/>
          </a:xfrm>
        </p:spPr>
      </p:pic>
      <p:sp>
        <p:nvSpPr>
          <p:cNvPr id="57349" name="Text Box 4"/>
          <p:cNvSpPr txBox="1">
            <a:spLocks noChangeArrowheads="1"/>
          </p:cNvSpPr>
          <p:nvPr/>
        </p:nvSpPr>
        <p:spPr bwMode="auto">
          <a:xfrm>
            <a:off x="288347" y="6254066"/>
            <a:ext cx="5943600" cy="451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70000"/>
              </a:lnSpc>
              <a:spcBef>
                <a:spcPct val="50000"/>
              </a:spcBef>
              <a:spcAft>
                <a:spcPct val="0"/>
              </a:spcAft>
              <a:buClrTx/>
              <a:buSzTx/>
              <a:buFontTx/>
              <a:buNone/>
            </a:pPr>
            <a:r>
              <a:rPr lang="en-US" altLang="en-US" sz="1200" dirty="0">
                <a:solidFill>
                  <a:srgbClr val="000000"/>
                </a:solidFill>
                <a:latin typeface="+mj-lt"/>
              </a:rPr>
              <a:t> MSM=Men who have sex with men</a:t>
            </a:r>
          </a:p>
          <a:p>
            <a:pPr>
              <a:lnSpc>
                <a:spcPct val="70000"/>
              </a:lnSpc>
              <a:spcBef>
                <a:spcPct val="50000"/>
              </a:spcBef>
              <a:spcAft>
                <a:spcPct val="0"/>
              </a:spcAft>
              <a:buClrTx/>
              <a:buSzTx/>
              <a:buFontTx/>
              <a:buNone/>
            </a:pPr>
            <a:r>
              <a:rPr lang="en-US" altLang="en-US" sz="1200" dirty="0">
                <a:solidFill>
                  <a:srgbClr val="000000"/>
                </a:solidFill>
                <a:latin typeface="+mj-lt"/>
              </a:rPr>
              <a:t>† Early Syphilis includes primary, secondary, and early latent stages of syphilis.</a:t>
            </a:r>
          </a:p>
        </p:txBody>
      </p:sp>
    </p:spTree>
    <p:extLst>
      <p:ext uri="{BB962C8B-B14F-4D97-AF65-F5344CB8AC3E}">
        <p14:creationId xmlns:p14="http://schemas.microsoft.com/office/powerpoint/2010/main" val="497058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4"/>
          <p:cNvSpPr>
            <a:spLocks noGrp="1" noChangeArrowheads="1"/>
          </p:cNvSpPr>
          <p:nvPr>
            <p:ph type="title"/>
          </p:nvPr>
        </p:nvSpPr>
        <p:spPr>
          <a:noFill/>
        </p:spPr>
        <p:txBody>
          <a:bodyPr>
            <a:normAutofit/>
          </a:bodyPr>
          <a:lstStyle/>
          <a:p>
            <a:pPr algn="l" eaLnBrk="1" hangingPunct="1"/>
            <a:r>
              <a:rPr lang="en-US" altLang="en-US" sz="2900" dirty="0"/>
              <a:t>Early Syphilis</a:t>
            </a:r>
            <a:r>
              <a:rPr lang="en-US" altLang="en-US" sz="2900" baseline="30000" dirty="0"/>
              <a:t>†</a:t>
            </a:r>
            <a:r>
              <a:rPr lang="en-US" altLang="en-US" sz="2900" dirty="0"/>
              <a:t> (ES) Cases </a:t>
            </a:r>
            <a:br>
              <a:rPr lang="en-US" altLang="en-US" sz="2900" dirty="0"/>
            </a:br>
            <a:r>
              <a:rPr lang="en-US" altLang="en-US" sz="2900" dirty="0"/>
              <a:t>Co-infected with HIV, 2014-2023</a:t>
            </a:r>
          </a:p>
        </p:txBody>
      </p:sp>
      <p:sp>
        <p:nvSpPr>
          <p:cNvPr id="58373" name="Text Box 7"/>
          <p:cNvSpPr txBox="1">
            <a:spLocks noChangeArrowheads="1"/>
          </p:cNvSpPr>
          <p:nvPr/>
        </p:nvSpPr>
        <p:spPr bwMode="auto">
          <a:xfrm>
            <a:off x="838199" y="6093858"/>
            <a:ext cx="6257925"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lnSpc>
                <a:spcPct val="100000"/>
              </a:lnSpc>
              <a:spcAft>
                <a:spcPct val="0"/>
              </a:spcAft>
              <a:buClrTx/>
              <a:buSzTx/>
              <a:buFontTx/>
              <a:buNone/>
            </a:pPr>
            <a:r>
              <a:rPr lang="en-US" altLang="en-US" sz="1400" dirty="0">
                <a:solidFill>
                  <a:srgbClr val="000000"/>
                </a:solidFill>
                <a:latin typeface="+mn-lt"/>
              </a:rPr>
              <a:t> MSM=Men who have sex with men</a:t>
            </a:r>
          </a:p>
          <a:p>
            <a:pPr eaLnBrk="1" hangingPunct="1">
              <a:lnSpc>
                <a:spcPct val="100000"/>
              </a:lnSpc>
              <a:spcAft>
                <a:spcPct val="0"/>
              </a:spcAft>
              <a:buClrTx/>
              <a:buSzTx/>
              <a:buFontTx/>
              <a:buNone/>
            </a:pPr>
            <a:r>
              <a:rPr lang="en-US" altLang="en-US" sz="1400" dirty="0">
                <a:solidFill>
                  <a:srgbClr val="000000"/>
                </a:solidFill>
                <a:latin typeface="+mn-lt"/>
              </a:rPr>
              <a:t>† Early Syphilis includes primary, secondary, and early latent stages of syphilis.</a:t>
            </a:r>
          </a:p>
          <a:p>
            <a:pPr eaLnBrk="1" hangingPunct="1">
              <a:lnSpc>
                <a:spcPct val="100000"/>
              </a:lnSpc>
              <a:spcBef>
                <a:spcPct val="50000"/>
              </a:spcBef>
              <a:spcAft>
                <a:spcPct val="0"/>
              </a:spcAft>
              <a:buClrTx/>
              <a:buSzTx/>
              <a:buFontTx/>
              <a:buNone/>
            </a:pPr>
            <a:endParaRPr lang="en-US" altLang="en-US" sz="1400" dirty="0">
              <a:solidFill>
                <a:srgbClr val="000000"/>
              </a:solidFill>
              <a:latin typeface="+mn-lt"/>
            </a:endParaRPr>
          </a:p>
        </p:txBody>
      </p:sp>
      <p:graphicFrame>
        <p:nvGraphicFramePr>
          <p:cNvPr id="3" name="Table 2">
            <a:extLst>
              <a:ext uri="{FF2B5EF4-FFF2-40B4-BE49-F238E27FC236}">
                <a16:creationId xmlns:a16="http://schemas.microsoft.com/office/drawing/2014/main" id="{015FA4F6-038E-503C-8705-44385D86C8D2}"/>
              </a:ext>
            </a:extLst>
          </p:cNvPr>
          <p:cNvGraphicFramePr>
            <a:graphicFrameLocks noGrp="1"/>
          </p:cNvGraphicFramePr>
          <p:nvPr>
            <p:extLst>
              <p:ext uri="{D42A27DB-BD31-4B8C-83A1-F6EECF244321}">
                <p14:modId xmlns:p14="http://schemas.microsoft.com/office/powerpoint/2010/main" val="4156468590"/>
              </p:ext>
            </p:extLst>
          </p:nvPr>
        </p:nvGraphicFramePr>
        <p:xfrm>
          <a:off x="2419350" y="3178175"/>
          <a:ext cx="7353300" cy="502920"/>
        </p:xfrm>
        <a:graphic>
          <a:graphicData uri="http://schemas.openxmlformats.org/drawingml/2006/table">
            <a:tbl>
              <a:tblPr firstRow="1">
                <a:tableStyleId>{5C22544A-7EE6-4342-B048-85BDC9FD1C3A}</a:tableStyleId>
              </a:tblPr>
              <a:tblGrid>
                <a:gridCol w="1231900">
                  <a:extLst>
                    <a:ext uri="{9D8B030D-6E8A-4147-A177-3AD203B41FA5}">
                      <a16:colId xmlns:a16="http://schemas.microsoft.com/office/drawing/2014/main" val="3184642614"/>
                    </a:ext>
                  </a:extLst>
                </a:gridCol>
                <a:gridCol w="609600">
                  <a:extLst>
                    <a:ext uri="{9D8B030D-6E8A-4147-A177-3AD203B41FA5}">
                      <a16:colId xmlns:a16="http://schemas.microsoft.com/office/drawing/2014/main" val="2306997385"/>
                    </a:ext>
                  </a:extLst>
                </a:gridCol>
                <a:gridCol w="635000">
                  <a:extLst>
                    <a:ext uri="{9D8B030D-6E8A-4147-A177-3AD203B41FA5}">
                      <a16:colId xmlns:a16="http://schemas.microsoft.com/office/drawing/2014/main" val="1441421711"/>
                    </a:ext>
                  </a:extLst>
                </a:gridCol>
                <a:gridCol w="609600">
                  <a:extLst>
                    <a:ext uri="{9D8B030D-6E8A-4147-A177-3AD203B41FA5}">
                      <a16:colId xmlns:a16="http://schemas.microsoft.com/office/drawing/2014/main" val="2210524488"/>
                    </a:ext>
                  </a:extLst>
                </a:gridCol>
                <a:gridCol w="609600">
                  <a:extLst>
                    <a:ext uri="{9D8B030D-6E8A-4147-A177-3AD203B41FA5}">
                      <a16:colId xmlns:a16="http://schemas.microsoft.com/office/drawing/2014/main" val="1338818957"/>
                    </a:ext>
                  </a:extLst>
                </a:gridCol>
                <a:gridCol w="609600">
                  <a:extLst>
                    <a:ext uri="{9D8B030D-6E8A-4147-A177-3AD203B41FA5}">
                      <a16:colId xmlns:a16="http://schemas.microsoft.com/office/drawing/2014/main" val="2969632882"/>
                    </a:ext>
                  </a:extLst>
                </a:gridCol>
                <a:gridCol w="609600">
                  <a:extLst>
                    <a:ext uri="{9D8B030D-6E8A-4147-A177-3AD203B41FA5}">
                      <a16:colId xmlns:a16="http://schemas.microsoft.com/office/drawing/2014/main" val="2029746362"/>
                    </a:ext>
                  </a:extLst>
                </a:gridCol>
                <a:gridCol w="609600">
                  <a:extLst>
                    <a:ext uri="{9D8B030D-6E8A-4147-A177-3AD203B41FA5}">
                      <a16:colId xmlns:a16="http://schemas.microsoft.com/office/drawing/2014/main" val="3224261782"/>
                    </a:ext>
                  </a:extLst>
                </a:gridCol>
                <a:gridCol w="609600">
                  <a:extLst>
                    <a:ext uri="{9D8B030D-6E8A-4147-A177-3AD203B41FA5}">
                      <a16:colId xmlns:a16="http://schemas.microsoft.com/office/drawing/2014/main" val="1066225597"/>
                    </a:ext>
                  </a:extLst>
                </a:gridCol>
                <a:gridCol w="609600">
                  <a:extLst>
                    <a:ext uri="{9D8B030D-6E8A-4147-A177-3AD203B41FA5}">
                      <a16:colId xmlns:a16="http://schemas.microsoft.com/office/drawing/2014/main" val="469030570"/>
                    </a:ext>
                  </a:extLst>
                </a:gridCol>
                <a:gridCol w="609600">
                  <a:extLst>
                    <a:ext uri="{9D8B030D-6E8A-4147-A177-3AD203B41FA5}">
                      <a16:colId xmlns:a16="http://schemas.microsoft.com/office/drawing/2014/main" val="1615098164"/>
                    </a:ext>
                  </a:extLst>
                </a:gridCol>
              </a:tblGrid>
              <a:tr h="167640">
                <a:tc>
                  <a:txBody>
                    <a:bodyPr/>
                    <a:lstStyle/>
                    <a:p>
                      <a:pPr algn="l" fontAlgn="b"/>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700526567"/>
                  </a:ext>
                </a:extLst>
              </a:tr>
              <a:tr h="167640">
                <a:tc>
                  <a:txBody>
                    <a:bodyPr/>
                    <a:lstStyle/>
                    <a:p>
                      <a:pPr algn="l" fontAlgn="b"/>
                      <a:r>
                        <a:rPr lang="en-US" sz="1000" u="none" strike="noStrike">
                          <a:effectLst/>
                        </a:rPr>
                        <a:t>All ES cases</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37%</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32%</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30%</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33%</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26%</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23%</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24%</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24%</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23%</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21%</a:t>
                      </a:r>
                      <a:endParaRPr lang="en-US" sz="1000" b="1"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664732120"/>
                  </a:ext>
                </a:extLst>
              </a:tr>
              <a:tr h="167640">
                <a:tc>
                  <a:txBody>
                    <a:bodyPr/>
                    <a:lstStyle/>
                    <a:p>
                      <a:pPr algn="l" fontAlgn="b"/>
                      <a:r>
                        <a:rPr lang="en-US" sz="1000" u="none" strike="noStrike">
                          <a:effectLst/>
                        </a:rPr>
                        <a:t>MSM ES Cases</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50%</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56%</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44%</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46%</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39%</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39%</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46%</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50%</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47%</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dirty="0">
                          <a:effectLst/>
                        </a:rPr>
                        <a:t>48%</a:t>
                      </a:r>
                      <a:endParaRPr lang="en-US" sz="1000" b="1"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053717678"/>
                  </a:ext>
                </a:extLst>
              </a:tr>
            </a:tbl>
          </a:graphicData>
        </a:graphic>
      </p:graphicFrame>
      <p:pic>
        <p:nvPicPr>
          <p:cNvPr id="5" name="Picture 4" descr="Early Syphilis† (ES) Cases, Co-infected with HIV, 2014-2023. Refer to table on slide for full data. ">
            <a:extLst>
              <a:ext uri="{FF2B5EF4-FFF2-40B4-BE49-F238E27FC236}">
                <a16:creationId xmlns:a16="http://schemas.microsoft.com/office/drawing/2014/main" id="{82B834F1-40DD-986F-5A09-6ABEA86FA0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3972" y="1989387"/>
            <a:ext cx="9584055" cy="3873168"/>
          </a:xfrm>
          <a:prstGeom prst="rect">
            <a:avLst/>
          </a:prstGeom>
        </p:spPr>
      </p:pic>
    </p:spTree>
    <p:extLst>
      <p:ext uri="{BB962C8B-B14F-4D97-AF65-F5344CB8AC3E}">
        <p14:creationId xmlns:p14="http://schemas.microsoft.com/office/powerpoint/2010/main" val="6537638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2900" dirty="0">
                <a:solidFill>
                  <a:schemeClr val="bg1"/>
                </a:solidFill>
                <a:latin typeface="+mj-lt"/>
              </a:rPr>
              <a:t>Number of Early Syphilis</a:t>
            </a:r>
            <a:r>
              <a:rPr lang="en-US" altLang="en-US" sz="2900" baseline="30000" dirty="0">
                <a:solidFill>
                  <a:schemeClr val="bg1"/>
                </a:solidFill>
                <a:latin typeface="+mj-lt"/>
              </a:rPr>
              <a:t>†</a:t>
            </a:r>
            <a:r>
              <a:rPr lang="en-US" altLang="en-US" sz="2900" dirty="0">
                <a:solidFill>
                  <a:schemeClr val="bg1"/>
                </a:solidFill>
                <a:latin typeface="+mj-lt"/>
              </a:rPr>
              <a:t> Cases by Gender and MSM </a:t>
            </a:r>
            <a:br>
              <a:rPr lang="en-US" altLang="en-US" sz="2900" dirty="0">
                <a:solidFill>
                  <a:schemeClr val="bg1"/>
                </a:solidFill>
                <a:latin typeface="+mj-lt"/>
              </a:rPr>
            </a:br>
            <a:r>
              <a:rPr lang="en-US" altLang="en-US" sz="2900" dirty="0">
                <a:solidFill>
                  <a:schemeClr val="bg1"/>
                </a:solidFill>
                <a:latin typeface="+mj-lt"/>
              </a:rPr>
              <a:t>Minnesota, 2014-2023</a:t>
            </a:r>
          </a:p>
        </p:txBody>
      </p:sp>
      <p:sp>
        <p:nvSpPr>
          <p:cNvPr id="54278" name="Text Box 5"/>
          <p:cNvSpPr txBox="1">
            <a:spLocks noChangeArrowheads="1"/>
          </p:cNvSpPr>
          <p:nvPr/>
        </p:nvSpPr>
        <p:spPr bwMode="auto">
          <a:xfrm>
            <a:off x="838200" y="6037404"/>
            <a:ext cx="7924800" cy="668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70000"/>
              </a:lnSpc>
              <a:spcBef>
                <a:spcPct val="50000"/>
              </a:spcBef>
              <a:spcAft>
                <a:spcPct val="0"/>
              </a:spcAft>
              <a:buClrTx/>
              <a:buSzTx/>
              <a:buFontTx/>
              <a:buNone/>
            </a:pPr>
            <a:r>
              <a:rPr lang="en-US" altLang="en-US" sz="1200" dirty="0">
                <a:latin typeface="+mn-lt"/>
              </a:rPr>
              <a:t>MSM=Men who have sex with men. </a:t>
            </a:r>
          </a:p>
          <a:p>
            <a:pPr>
              <a:lnSpc>
                <a:spcPct val="70000"/>
              </a:lnSpc>
              <a:spcBef>
                <a:spcPct val="50000"/>
              </a:spcBef>
              <a:spcAft>
                <a:spcPct val="0"/>
              </a:spcAft>
              <a:buClrTx/>
              <a:buSzTx/>
              <a:buFontTx/>
              <a:buNone/>
            </a:pPr>
            <a:r>
              <a:rPr lang="en-US" altLang="en-US" sz="1200" dirty="0">
                <a:latin typeface="+mn-lt"/>
              </a:rPr>
              <a:t>Figure does not include cases diagnosed in transgender people </a:t>
            </a:r>
          </a:p>
          <a:p>
            <a:pPr>
              <a:lnSpc>
                <a:spcPct val="70000"/>
              </a:lnSpc>
              <a:spcBef>
                <a:spcPct val="50000"/>
              </a:spcBef>
              <a:spcAft>
                <a:spcPct val="0"/>
              </a:spcAft>
              <a:buClrTx/>
              <a:buSzTx/>
              <a:buFontTx/>
              <a:buNone/>
            </a:pPr>
            <a:r>
              <a:rPr lang="en-US" altLang="en-US" sz="1200" dirty="0">
                <a:latin typeface="+mn-lt"/>
              </a:rPr>
              <a:t>† Early Syphilis includes primary, secondary, and early latent stages of syphilis.</a:t>
            </a:r>
          </a:p>
        </p:txBody>
      </p:sp>
      <p:graphicFrame>
        <p:nvGraphicFramePr>
          <p:cNvPr id="5" name="Table 4">
            <a:extLst>
              <a:ext uri="{FF2B5EF4-FFF2-40B4-BE49-F238E27FC236}">
                <a16:creationId xmlns:a16="http://schemas.microsoft.com/office/drawing/2014/main" id="{891CD157-E08D-9AEA-65C7-FB294E673E75}"/>
              </a:ext>
            </a:extLst>
          </p:cNvPr>
          <p:cNvGraphicFramePr>
            <a:graphicFrameLocks noGrp="1"/>
          </p:cNvGraphicFramePr>
          <p:nvPr>
            <p:extLst>
              <p:ext uri="{D42A27DB-BD31-4B8C-83A1-F6EECF244321}">
                <p14:modId xmlns:p14="http://schemas.microsoft.com/office/powerpoint/2010/main" val="1799490757"/>
              </p:ext>
            </p:extLst>
          </p:nvPr>
        </p:nvGraphicFramePr>
        <p:xfrm>
          <a:off x="2552700" y="3178175"/>
          <a:ext cx="7086600" cy="502920"/>
        </p:xfrm>
        <a:graphic>
          <a:graphicData uri="http://schemas.openxmlformats.org/drawingml/2006/table">
            <a:tbl>
              <a:tblPr firstRow="1">
                <a:tableStyleId>{5C22544A-7EE6-4342-B048-85BDC9FD1C3A}</a:tableStyleId>
              </a:tblPr>
              <a:tblGrid>
                <a:gridCol w="990600">
                  <a:extLst>
                    <a:ext uri="{9D8B030D-6E8A-4147-A177-3AD203B41FA5}">
                      <a16:colId xmlns:a16="http://schemas.microsoft.com/office/drawing/2014/main" val="1275625260"/>
                    </a:ext>
                  </a:extLst>
                </a:gridCol>
                <a:gridCol w="609600">
                  <a:extLst>
                    <a:ext uri="{9D8B030D-6E8A-4147-A177-3AD203B41FA5}">
                      <a16:colId xmlns:a16="http://schemas.microsoft.com/office/drawing/2014/main" val="2042046413"/>
                    </a:ext>
                  </a:extLst>
                </a:gridCol>
                <a:gridCol w="609600">
                  <a:extLst>
                    <a:ext uri="{9D8B030D-6E8A-4147-A177-3AD203B41FA5}">
                      <a16:colId xmlns:a16="http://schemas.microsoft.com/office/drawing/2014/main" val="1669588261"/>
                    </a:ext>
                  </a:extLst>
                </a:gridCol>
                <a:gridCol w="609600">
                  <a:extLst>
                    <a:ext uri="{9D8B030D-6E8A-4147-A177-3AD203B41FA5}">
                      <a16:colId xmlns:a16="http://schemas.microsoft.com/office/drawing/2014/main" val="2305362888"/>
                    </a:ext>
                  </a:extLst>
                </a:gridCol>
                <a:gridCol w="609600">
                  <a:extLst>
                    <a:ext uri="{9D8B030D-6E8A-4147-A177-3AD203B41FA5}">
                      <a16:colId xmlns:a16="http://schemas.microsoft.com/office/drawing/2014/main" val="811747673"/>
                    </a:ext>
                  </a:extLst>
                </a:gridCol>
                <a:gridCol w="609600">
                  <a:extLst>
                    <a:ext uri="{9D8B030D-6E8A-4147-A177-3AD203B41FA5}">
                      <a16:colId xmlns:a16="http://schemas.microsoft.com/office/drawing/2014/main" val="2406511176"/>
                    </a:ext>
                  </a:extLst>
                </a:gridCol>
                <a:gridCol w="609600">
                  <a:extLst>
                    <a:ext uri="{9D8B030D-6E8A-4147-A177-3AD203B41FA5}">
                      <a16:colId xmlns:a16="http://schemas.microsoft.com/office/drawing/2014/main" val="4057863592"/>
                    </a:ext>
                  </a:extLst>
                </a:gridCol>
                <a:gridCol w="609600">
                  <a:extLst>
                    <a:ext uri="{9D8B030D-6E8A-4147-A177-3AD203B41FA5}">
                      <a16:colId xmlns:a16="http://schemas.microsoft.com/office/drawing/2014/main" val="4196119437"/>
                    </a:ext>
                  </a:extLst>
                </a:gridCol>
                <a:gridCol w="609600">
                  <a:extLst>
                    <a:ext uri="{9D8B030D-6E8A-4147-A177-3AD203B41FA5}">
                      <a16:colId xmlns:a16="http://schemas.microsoft.com/office/drawing/2014/main" val="3932927680"/>
                    </a:ext>
                  </a:extLst>
                </a:gridCol>
                <a:gridCol w="609600">
                  <a:extLst>
                    <a:ext uri="{9D8B030D-6E8A-4147-A177-3AD203B41FA5}">
                      <a16:colId xmlns:a16="http://schemas.microsoft.com/office/drawing/2014/main" val="2307542426"/>
                    </a:ext>
                  </a:extLst>
                </a:gridCol>
                <a:gridCol w="609600">
                  <a:extLst>
                    <a:ext uri="{9D8B030D-6E8A-4147-A177-3AD203B41FA5}">
                      <a16:colId xmlns:a16="http://schemas.microsoft.com/office/drawing/2014/main" val="671426333"/>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546948890"/>
                  </a:ext>
                </a:extLst>
              </a:tr>
              <a:tr h="167640">
                <a:tc>
                  <a:txBody>
                    <a:bodyPr/>
                    <a:lstStyle/>
                    <a:p>
                      <a:pPr algn="l" fontAlgn="b"/>
                      <a:r>
                        <a:rPr lang="en-US" sz="1000" u="none" strike="noStrike">
                          <a:effectLst/>
                        </a:rPr>
                        <a:t>All ES Cases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125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183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232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154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176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196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231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251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165</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2956266935"/>
                  </a:ext>
                </a:extLst>
              </a:tr>
              <a:tr h="167640">
                <a:tc>
                  <a:txBody>
                    <a:bodyPr/>
                    <a:lstStyle/>
                    <a:p>
                      <a:pPr algn="l" fontAlgn="b"/>
                      <a:r>
                        <a:rPr lang="en-US" sz="1000" u="none" strike="noStrike">
                          <a:effectLst/>
                        </a:rPr>
                        <a:t>MSM ES Cases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185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194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236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192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247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287</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188</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3203307629"/>
                  </a:ext>
                </a:extLst>
              </a:tr>
            </a:tbl>
          </a:graphicData>
        </a:graphic>
      </p:graphicFrame>
      <p:pic>
        <p:nvPicPr>
          <p:cNvPr id="11" name="Content Placeholder 10" descr="Number of Early Syphilis† Cases by Gender and MSM, Minnesota, 2014-2023. Refer to table on slides for full data. ">
            <a:extLst>
              <a:ext uri="{FF2B5EF4-FFF2-40B4-BE49-F238E27FC236}">
                <a16:creationId xmlns:a16="http://schemas.microsoft.com/office/drawing/2014/main" id="{83ED2280-58BA-0B54-1D2E-5B68345E0B6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8953" y="1713843"/>
            <a:ext cx="10094093" cy="4222049"/>
          </a:xfrm>
        </p:spPr>
      </p:pic>
    </p:spTree>
    <p:extLst>
      <p:ext uri="{BB962C8B-B14F-4D97-AF65-F5344CB8AC3E}">
        <p14:creationId xmlns:p14="http://schemas.microsoft.com/office/powerpoint/2010/main" val="292096305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Gonorrhea</a:t>
            </a:r>
          </a:p>
        </p:txBody>
      </p:sp>
      <p:sp>
        <p:nvSpPr>
          <p:cNvPr id="4" name="Text Placeholder 8"/>
          <p:cNvSpPr>
            <a:spLocks noGrp="1"/>
          </p:cNvSpPr>
          <p:nvPr>
            <p:ph type="body" sz="quarter" idx="14"/>
          </p:nvPr>
        </p:nvSpPr>
        <p:spPr>
          <a:xfrm>
            <a:off x="2802468" y="5644884"/>
            <a:ext cx="6587067" cy="903062"/>
          </a:xfrm>
        </p:spPr>
        <p:txBody>
          <a:bodyPr>
            <a:normAutofit/>
          </a:bodyPr>
          <a:lstStyle/>
          <a:p>
            <a:r>
              <a:rPr lang="en-US" sz="1400" dirty="0"/>
              <a:t>Minnesota Department of Health </a:t>
            </a:r>
            <a:r>
              <a:rPr lang="en-US" sz="1400" dirty="0" err="1"/>
              <a:t>sti</a:t>
            </a:r>
            <a:r>
              <a:rPr lang="en-US" sz="1400" dirty="0"/>
              <a:t> Surveillance System</a:t>
            </a:r>
          </a:p>
        </p:txBody>
      </p:sp>
    </p:spTree>
    <p:extLst>
      <p:ext uri="{BB962C8B-B14F-4D97-AF65-F5344CB8AC3E}">
        <p14:creationId xmlns:p14="http://schemas.microsoft.com/office/powerpoint/2010/main" val="27041617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7968C3-7B7E-411D-B105-08F43D0B3F8A}" type="slidenum">
              <a:rPr lang="en-US" smtClean="0"/>
              <a:t>38</a:t>
            </a:fld>
            <a:endParaRPr lang="en-US" dirty="0"/>
          </a:p>
        </p:txBody>
      </p:sp>
      <p:sp>
        <p:nvSpPr>
          <p:cNvPr id="6" name="Title 5"/>
          <p:cNvSpPr>
            <a:spLocks noGrp="1"/>
          </p:cNvSpPr>
          <p:nvPr>
            <p:ph type="title"/>
          </p:nvPr>
        </p:nvSpPr>
        <p:spPr>
          <a:xfrm>
            <a:off x="874203" y="42335"/>
            <a:ext cx="9023420" cy="801727"/>
          </a:xfrm>
        </p:spPr>
        <p:txBody>
          <a:bodyPr>
            <a:normAutofit/>
          </a:bodyPr>
          <a:lstStyle/>
          <a:p>
            <a:pPr algn="l"/>
            <a:r>
              <a:rPr lang="en-US" sz="3161" dirty="0">
                <a:solidFill>
                  <a:schemeClr val="bg1"/>
                </a:solidFill>
              </a:rPr>
              <a:t>2023 Minnesota Gonorrhea Rates by County</a:t>
            </a:r>
          </a:p>
        </p:txBody>
      </p:sp>
      <p:sp>
        <p:nvSpPr>
          <p:cNvPr id="11" name="TextBox 10"/>
          <p:cNvSpPr txBox="1"/>
          <p:nvPr/>
        </p:nvSpPr>
        <p:spPr>
          <a:xfrm>
            <a:off x="6565225" y="6150093"/>
            <a:ext cx="4851711" cy="548420"/>
          </a:xfrm>
          <a:prstGeom prst="rect">
            <a:avLst/>
          </a:prstGeom>
          <a:noFill/>
        </p:spPr>
        <p:txBody>
          <a:bodyPr wrap="square" rtlCol="0">
            <a:spAutoFit/>
          </a:bodyPr>
          <a:lstStyle/>
          <a:p>
            <a:r>
              <a:rPr lang="en-US" sz="988" dirty="0"/>
              <a:t>*7-county metro area, excluding the cities of Minneapolis and St. Paul</a:t>
            </a:r>
          </a:p>
          <a:p>
            <a:r>
              <a:rPr lang="en-US" sz="988" dirty="0"/>
              <a:t>Data: </a:t>
            </a:r>
            <a:r>
              <a:rPr lang="en-US" sz="988" dirty="0">
                <a:hlinkClick r:id="rId3"/>
              </a:rPr>
              <a:t>STD Surveillance Report Data Tables, Minnesota 2023 (PDF)</a:t>
            </a:r>
            <a:endParaRPr lang="en-US" sz="988" dirty="0"/>
          </a:p>
          <a:p>
            <a:endParaRPr lang="en-US" sz="988" dirty="0"/>
          </a:p>
        </p:txBody>
      </p:sp>
      <p:pic>
        <p:nvPicPr>
          <p:cNvPr id="4" name="Picture 3" descr="2023 Minnesota Gonorrhea Rates by County. Refer to link on slide for full data. ">
            <a:extLst>
              <a:ext uri="{FF2B5EF4-FFF2-40B4-BE49-F238E27FC236}">
                <a16:creationId xmlns:a16="http://schemas.microsoft.com/office/drawing/2014/main" id="{1C2E1395-4604-144F-44E6-D0632CFED80B}"/>
              </a:ext>
            </a:extLst>
          </p:cNvPr>
          <p:cNvPicPr>
            <a:picLocks noChangeAspect="1"/>
          </p:cNvPicPr>
          <p:nvPr/>
        </p:nvPicPr>
        <p:blipFill>
          <a:blip r:embed="rId4"/>
          <a:stretch>
            <a:fillRect/>
          </a:stretch>
        </p:blipFill>
        <p:spPr>
          <a:xfrm>
            <a:off x="0" y="1384301"/>
            <a:ext cx="6181725" cy="5343525"/>
          </a:xfrm>
          <a:prstGeom prst="rect">
            <a:avLst/>
          </a:prstGeom>
        </p:spPr>
      </p:pic>
      <p:pic>
        <p:nvPicPr>
          <p:cNvPr id="5" name="Picture 4" descr="2023 Minnesota Gonorrhea Rates by County. Refer to slide notes for full data. ">
            <a:extLst>
              <a:ext uri="{FF2B5EF4-FFF2-40B4-BE49-F238E27FC236}">
                <a16:creationId xmlns:a16="http://schemas.microsoft.com/office/drawing/2014/main" id="{419595D5-D148-036D-41C7-03F92A4A50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5048" y="3396343"/>
            <a:ext cx="5007261" cy="1580606"/>
          </a:xfrm>
          <a:prstGeom prst="rect">
            <a:avLst/>
          </a:prstGeom>
        </p:spPr>
      </p:pic>
    </p:spTree>
    <p:extLst>
      <p:ext uri="{BB962C8B-B14F-4D97-AF65-F5344CB8AC3E}">
        <p14:creationId xmlns:p14="http://schemas.microsoft.com/office/powerpoint/2010/main" val="41720317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en-US" sz="2900" dirty="0"/>
              <a:t>Gonorrhea Infections in Minnesota</a:t>
            </a:r>
            <a:br>
              <a:rPr lang="en-US" altLang="en-US" sz="2900" dirty="0"/>
            </a:br>
            <a:r>
              <a:rPr lang="en-US" altLang="en-US" sz="2900" dirty="0"/>
              <a:t>by Residence at Diagnosis, 2023</a:t>
            </a:r>
            <a:endParaRPr lang="en-US" sz="2900" dirty="0"/>
          </a:p>
        </p:txBody>
      </p:sp>
      <p:sp>
        <p:nvSpPr>
          <p:cNvPr id="4" name="Content Placeholder 3"/>
          <p:cNvSpPr>
            <a:spLocks noGrp="1"/>
          </p:cNvSpPr>
          <p:nvPr>
            <p:ph sz="half" idx="2"/>
          </p:nvPr>
        </p:nvSpPr>
        <p:spPr>
          <a:xfrm>
            <a:off x="624451" y="6030202"/>
            <a:ext cx="10515600" cy="691273"/>
          </a:xfrm>
        </p:spPr>
        <p:txBody>
          <a:bodyPr>
            <a:normAutofit lnSpcReduction="10000"/>
          </a:bodyPr>
          <a:lstStyle/>
          <a:p>
            <a:pPr marL="0" indent="0">
              <a:lnSpc>
                <a:spcPct val="120000"/>
              </a:lnSpc>
              <a:buNone/>
            </a:pPr>
            <a:r>
              <a:rPr lang="en-US" altLang="en-US" sz="1400" dirty="0"/>
              <a:t>Suburban = Seven-county metro area including Anoka, Carver, Dakota, Hennepin (excluding Minneapolis), Ramsey (excluding St. Paul), Scott, and Washington counties.  Greater MN = All other Minnesota counties outside the seven-county metro area.</a:t>
            </a:r>
          </a:p>
          <a:p>
            <a:pPr marL="0" indent="0">
              <a:lnSpc>
                <a:spcPct val="120000"/>
              </a:lnSpc>
              <a:buNone/>
            </a:pPr>
            <a:endParaRPr lang="en-US" sz="1400" dirty="0"/>
          </a:p>
        </p:txBody>
      </p:sp>
      <p:pic>
        <p:nvPicPr>
          <p:cNvPr id="7" name="Content Placeholder 6" descr="Gonorrhea Infections in Minnesota&#10;by Residence at Diagnosis, 2023. Refer to slide notes for full data. ">
            <a:extLst>
              <a:ext uri="{FF2B5EF4-FFF2-40B4-BE49-F238E27FC236}">
                <a16:creationId xmlns:a16="http://schemas.microsoft.com/office/drawing/2014/main" id="{02183435-D8CE-79DA-43AA-12CBA254922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978128" y="1824141"/>
            <a:ext cx="4235744" cy="3975654"/>
          </a:xfrm>
        </p:spPr>
      </p:pic>
    </p:spTree>
    <p:extLst>
      <p:ext uri="{BB962C8B-B14F-4D97-AF65-F5344CB8AC3E}">
        <p14:creationId xmlns:p14="http://schemas.microsoft.com/office/powerpoint/2010/main" val="1709743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Interpreting </a:t>
            </a:r>
            <a:r>
              <a:rPr lang="en-US" dirty="0" err="1"/>
              <a:t>sti</a:t>
            </a:r>
            <a:r>
              <a:rPr lang="en-US" dirty="0"/>
              <a:t> Surveillance Data (1/2)</a:t>
            </a:r>
          </a:p>
        </p:txBody>
      </p:sp>
      <p:sp>
        <p:nvSpPr>
          <p:cNvPr id="3" name="Content Placeholder 2"/>
          <p:cNvSpPr>
            <a:spLocks noGrp="1"/>
          </p:cNvSpPr>
          <p:nvPr>
            <p:ph idx="1"/>
          </p:nvPr>
        </p:nvSpPr>
        <p:spPr>
          <a:xfrm>
            <a:off x="609600" y="1613647"/>
            <a:ext cx="10983310" cy="5097396"/>
          </a:xfrm>
        </p:spPr>
        <p:txBody>
          <a:bodyPr>
            <a:normAutofit fontScale="85000" lnSpcReduction="20000"/>
          </a:bodyPr>
          <a:lstStyle/>
          <a:p>
            <a:r>
              <a:rPr lang="en-US" sz="2800" dirty="0"/>
              <a:t>Factors that impact the completeness and accuracy of </a:t>
            </a:r>
            <a:r>
              <a:rPr lang="en-US" sz="2800" dirty="0" err="1"/>
              <a:t>sti</a:t>
            </a:r>
            <a:r>
              <a:rPr lang="en-US" sz="2800" dirty="0"/>
              <a:t> data include:</a:t>
            </a:r>
          </a:p>
          <a:p>
            <a:pPr lvl="1"/>
            <a:r>
              <a:rPr lang="en-US" sz="2800" dirty="0"/>
              <a:t>Level of </a:t>
            </a:r>
            <a:r>
              <a:rPr lang="en-US" sz="2800" dirty="0" err="1"/>
              <a:t>sti</a:t>
            </a:r>
            <a:r>
              <a:rPr lang="en-US" sz="2800" dirty="0"/>
              <a:t> screening by healthcare providers</a:t>
            </a:r>
          </a:p>
          <a:p>
            <a:pPr lvl="1"/>
            <a:r>
              <a:rPr lang="en-US" sz="2800" dirty="0"/>
              <a:t>Individual test-seeking behavior</a:t>
            </a:r>
          </a:p>
          <a:p>
            <a:pPr lvl="1"/>
            <a:r>
              <a:rPr lang="en-US" sz="2800" dirty="0"/>
              <a:t>Sensitivity of diagnostic tests</a:t>
            </a:r>
          </a:p>
          <a:p>
            <a:pPr lvl="1"/>
            <a:r>
              <a:rPr lang="en-US" sz="2800" dirty="0"/>
              <a:t>Compliance with case reporting</a:t>
            </a:r>
          </a:p>
          <a:p>
            <a:pPr lvl="1"/>
            <a:r>
              <a:rPr lang="en-US" sz="2800" dirty="0"/>
              <a:t>Completeness of case reporting</a:t>
            </a:r>
          </a:p>
          <a:p>
            <a:pPr lvl="1"/>
            <a:r>
              <a:rPr lang="en-US" sz="2800" dirty="0"/>
              <a:t>Timeliness of case reporting</a:t>
            </a:r>
          </a:p>
          <a:p>
            <a:r>
              <a:rPr lang="en-US" sz="2800" dirty="0"/>
              <a:t>Increases and decreases in </a:t>
            </a:r>
            <a:r>
              <a:rPr lang="en-US" sz="2800" dirty="0" err="1"/>
              <a:t>sti</a:t>
            </a:r>
            <a:r>
              <a:rPr lang="en-US" sz="2800" dirty="0"/>
              <a:t> rates can be due to actual changes in disease occurrence and/or changes in one or more of the above factors.</a:t>
            </a:r>
          </a:p>
          <a:p>
            <a:r>
              <a:rPr lang="en-US" sz="2800" dirty="0"/>
              <a:t>COVID-19 lockdowns likely played a role in the number of cases reported/diagnosed during the COVID-19 pandemic years</a:t>
            </a:r>
          </a:p>
          <a:p>
            <a:endParaRPr lang="en-US" sz="2800" dirty="0"/>
          </a:p>
          <a:p>
            <a:endParaRPr lang="en-US" sz="2800" dirty="0"/>
          </a:p>
          <a:p>
            <a:pPr marL="0" indent="0">
              <a:buNone/>
            </a:pPr>
            <a:endParaRPr lang="en-US" sz="2800" dirty="0"/>
          </a:p>
        </p:txBody>
      </p:sp>
    </p:spTree>
    <p:extLst>
      <p:ext uri="{BB962C8B-B14F-4D97-AF65-F5344CB8AC3E}">
        <p14:creationId xmlns:p14="http://schemas.microsoft.com/office/powerpoint/2010/main" val="40561580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2900" dirty="0">
                <a:solidFill>
                  <a:schemeClr val="bg1"/>
                </a:solidFill>
                <a:latin typeface="+mj-lt"/>
              </a:rPr>
              <a:t>Gonorrhea Rates by Gender</a:t>
            </a:r>
            <a:br>
              <a:rPr lang="en-US" altLang="en-US" sz="2900" dirty="0">
                <a:solidFill>
                  <a:schemeClr val="bg1"/>
                </a:solidFill>
                <a:latin typeface="+mj-lt"/>
              </a:rPr>
            </a:br>
            <a:r>
              <a:rPr lang="en-US" altLang="en-US" sz="2900" dirty="0">
                <a:solidFill>
                  <a:schemeClr val="bg1"/>
                </a:solidFill>
                <a:latin typeface="+mj-lt"/>
              </a:rPr>
              <a:t>Minnesota, 2014-2023</a:t>
            </a:r>
          </a:p>
        </p:txBody>
      </p:sp>
      <p:graphicFrame>
        <p:nvGraphicFramePr>
          <p:cNvPr id="2" name="Table 1">
            <a:extLst>
              <a:ext uri="{FF2B5EF4-FFF2-40B4-BE49-F238E27FC236}">
                <a16:creationId xmlns:a16="http://schemas.microsoft.com/office/drawing/2014/main" id="{CB5345AC-CB8B-B2B5-CB5E-8B66C8C5E9AC}"/>
              </a:ext>
            </a:extLst>
          </p:cNvPr>
          <p:cNvGraphicFramePr>
            <a:graphicFrameLocks noGrp="1"/>
          </p:cNvGraphicFramePr>
          <p:nvPr>
            <p:extLst>
              <p:ext uri="{D42A27DB-BD31-4B8C-83A1-F6EECF244321}">
                <p14:modId xmlns:p14="http://schemas.microsoft.com/office/powerpoint/2010/main" val="3624454662"/>
              </p:ext>
            </p:extLst>
          </p:nvPr>
        </p:nvGraphicFramePr>
        <p:xfrm>
          <a:off x="2743200" y="3094038"/>
          <a:ext cx="6705600" cy="670560"/>
        </p:xfrm>
        <a:graphic>
          <a:graphicData uri="http://schemas.openxmlformats.org/drawingml/2006/table">
            <a:tbl>
              <a:tblPr firstRow="1">
                <a:tableStyleId>{5C22544A-7EE6-4342-B048-85BDC9FD1C3A}</a:tableStyleId>
              </a:tblPr>
              <a:tblGrid>
                <a:gridCol w="609600">
                  <a:extLst>
                    <a:ext uri="{9D8B030D-6E8A-4147-A177-3AD203B41FA5}">
                      <a16:colId xmlns:a16="http://schemas.microsoft.com/office/drawing/2014/main" val="788676633"/>
                    </a:ext>
                  </a:extLst>
                </a:gridCol>
                <a:gridCol w="609600">
                  <a:extLst>
                    <a:ext uri="{9D8B030D-6E8A-4147-A177-3AD203B41FA5}">
                      <a16:colId xmlns:a16="http://schemas.microsoft.com/office/drawing/2014/main" val="2678367774"/>
                    </a:ext>
                  </a:extLst>
                </a:gridCol>
                <a:gridCol w="609600">
                  <a:extLst>
                    <a:ext uri="{9D8B030D-6E8A-4147-A177-3AD203B41FA5}">
                      <a16:colId xmlns:a16="http://schemas.microsoft.com/office/drawing/2014/main" val="3119039702"/>
                    </a:ext>
                  </a:extLst>
                </a:gridCol>
                <a:gridCol w="609600">
                  <a:extLst>
                    <a:ext uri="{9D8B030D-6E8A-4147-A177-3AD203B41FA5}">
                      <a16:colId xmlns:a16="http://schemas.microsoft.com/office/drawing/2014/main" val="4228338570"/>
                    </a:ext>
                  </a:extLst>
                </a:gridCol>
                <a:gridCol w="609600">
                  <a:extLst>
                    <a:ext uri="{9D8B030D-6E8A-4147-A177-3AD203B41FA5}">
                      <a16:colId xmlns:a16="http://schemas.microsoft.com/office/drawing/2014/main" val="3461657436"/>
                    </a:ext>
                  </a:extLst>
                </a:gridCol>
                <a:gridCol w="609600">
                  <a:extLst>
                    <a:ext uri="{9D8B030D-6E8A-4147-A177-3AD203B41FA5}">
                      <a16:colId xmlns:a16="http://schemas.microsoft.com/office/drawing/2014/main" val="2715454049"/>
                    </a:ext>
                  </a:extLst>
                </a:gridCol>
                <a:gridCol w="609600">
                  <a:extLst>
                    <a:ext uri="{9D8B030D-6E8A-4147-A177-3AD203B41FA5}">
                      <a16:colId xmlns:a16="http://schemas.microsoft.com/office/drawing/2014/main" val="2366918754"/>
                    </a:ext>
                  </a:extLst>
                </a:gridCol>
                <a:gridCol w="609600">
                  <a:extLst>
                    <a:ext uri="{9D8B030D-6E8A-4147-A177-3AD203B41FA5}">
                      <a16:colId xmlns:a16="http://schemas.microsoft.com/office/drawing/2014/main" val="912908278"/>
                    </a:ext>
                  </a:extLst>
                </a:gridCol>
                <a:gridCol w="609600">
                  <a:extLst>
                    <a:ext uri="{9D8B030D-6E8A-4147-A177-3AD203B41FA5}">
                      <a16:colId xmlns:a16="http://schemas.microsoft.com/office/drawing/2014/main" val="1471559771"/>
                    </a:ext>
                  </a:extLst>
                </a:gridCol>
                <a:gridCol w="609600">
                  <a:extLst>
                    <a:ext uri="{9D8B030D-6E8A-4147-A177-3AD203B41FA5}">
                      <a16:colId xmlns:a16="http://schemas.microsoft.com/office/drawing/2014/main" val="1080285843"/>
                    </a:ext>
                  </a:extLst>
                </a:gridCol>
                <a:gridCol w="609600">
                  <a:extLst>
                    <a:ext uri="{9D8B030D-6E8A-4147-A177-3AD203B41FA5}">
                      <a16:colId xmlns:a16="http://schemas.microsoft.com/office/drawing/2014/main" val="2059087949"/>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72504496"/>
                  </a:ext>
                </a:extLst>
              </a:tr>
              <a:tr h="167640">
                <a:tc>
                  <a:txBody>
                    <a:bodyPr/>
                    <a:lstStyle/>
                    <a:p>
                      <a:pPr algn="l" fontAlgn="b"/>
                      <a:r>
                        <a:rPr lang="en-US" sz="1000" u="none" strike="noStrike">
                          <a:effectLst/>
                        </a:rPr>
                        <a:t> Males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129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151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156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189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185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159</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393994974"/>
                  </a:ext>
                </a:extLst>
              </a:tr>
              <a:tr h="167640">
                <a:tc>
                  <a:txBody>
                    <a:bodyPr/>
                    <a:lstStyle/>
                    <a:p>
                      <a:pPr algn="l" fontAlgn="b"/>
                      <a:r>
                        <a:rPr lang="en-US" sz="1000" u="none" strike="noStrike">
                          <a:effectLst/>
                        </a:rPr>
                        <a:t> Females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153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110</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008851787"/>
                  </a:ext>
                </a:extLst>
              </a:tr>
              <a:tr h="167640">
                <a:tc>
                  <a:txBody>
                    <a:bodyPr/>
                    <a:lstStyle/>
                    <a:p>
                      <a:pPr algn="l" fontAlgn="b"/>
                      <a:r>
                        <a:rPr lang="en-US" sz="1000" u="none" strike="noStrike">
                          <a:effectLst/>
                        </a:rPr>
                        <a:t>Overall</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178.9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169.4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142.9</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135</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303085478"/>
                  </a:ext>
                </a:extLst>
              </a:tr>
            </a:tbl>
          </a:graphicData>
        </a:graphic>
      </p:graphicFrame>
      <p:pic>
        <p:nvPicPr>
          <p:cNvPr id="8" name="Content Placeholder 7" descr="Gonorrhea Rates by Gender&#10;Minnesota, 2014-2023. Refer to table on slide for full data. ">
            <a:extLst>
              <a:ext uri="{FF2B5EF4-FFF2-40B4-BE49-F238E27FC236}">
                <a16:creationId xmlns:a16="http://schemas.microsoft.com/office/drawing/2014/main" id="{6AC40CAA-394B-5DCD-4675-B2AB8A127B5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26622" y="1693060"/>
            <a:ext cx="8738756" cy="4143076"/>
          </a:xfrm>
        </p:spPr>
      </p:pic>
    </p:spTree>
    <p:extLst>
      <p:ext uri="{BB962C8B-B14F-4D97-AF65-F5344CB8AC3E}">
        <p14:creationId xmlns:p14="http://schemas.microsoft.com/office/powerpoint/2010/main" val="173224628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0000"/>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3600" dirty="0">
                <a:solidFill>
                  <a:schemeClr val="bg1"/>
                </a:solidFill>
                <a:latin typeface="+mj-lt"/>
              </a:rPr>
              <a:t>Gonorrhea Rates by Age</a:t>
            </a:r>
            <a:br>
              <a:rPr lang="en-US" altLang="en-US" sz="3600" dirty="0">
                <a:solidFill>
                  <a:schemeClr val="bg1"/>
                </a:solidFill>
                <a:latin typeface="+mj-lt"/>
              </a:rPr>
            </a:br>
            <a:r>
              <a:rPr lang="en-US" altLang="en-US" sz="3600" dirty="0">
                <a:solidFill>
                  <a:schemeClr val="bg1"/>
                </a:solidFill>
                <a:latin typeface="+mj-lt"/>
              </a:rPr>
              <a:t>Minnesota, 2014-2023</a:t>
            </a:r>
          </a:p>
        </p:txBody>
      </p:sp>
      <p:graphicFrame>
        <p:nvGraphicFramePr>
          <p:cNvPr id="2" name="Table 1">
            <a:extLst>
              <a:ext uri="{FF2B5EF4-FFF2-40B4-BE49-F238E27FC236}">
                <a16:creationId xmlns:a16="http://schemas.microsoft.com/office/drawing/2014/main" id="{C0F9244B-AB4B-D6E9-CE14-BF2AB8ACA5EE}"/>
              </a:ext>
            </a:extLst>
          </p:cNvPr>
          <p:cNvGraphicFramePr>
            <a:graphicFrameLocks noGrp="1"/>
          </p:cNvGraphicFramePr>
          <p:nvPr>
            <p:extLst>
              <p:ext uri="{D42A27DB-BD31-4B8C-83A1-F6EECF244321}">
                <p14:modId xmlns:p14="http://schemas.microsoft.com/office/powerpoint/2010/main" val="2121119485"/>
              </p:ext>
            </p:extLst>
          </p:nvPr>
        </p:nvGraphicFramePr>
        <p:xfrm>
          <a:off x="2743200" y="3009900"/>
          <a:ext cx="6705600" cy="838200"/>
        </p:xfrm>
        <a:graphic>
          <a:graphicData uri="http://schemas.openxmlformats.org/drawingml/2006/table">
            <a:tbl>
              <a:tblPr firstRow="1">
                <a:tableStyleId>{5C22544A-7EE6-4342-B048-85BDC9FD1C3A}</a:tableStyleId>
              </a:tblPr>
              <a:tblGrid>
                <a:gridCol w="609600">
                  <a:extLst>
                    <a:ext uri="{9D8B030D-6E8A-4147-A177-3AD203B41FA5}">
                      <a16:colId xmlns:a16="http://schemas.microsoft.com/office/drawing/2014/main" val="2452003409"/>
                    </a:ext>
                  </a:extLst>
                </a:gridCol>
                <a:gridCol w="609600">
                  <a:extLst>
                    <a:ext uri="{9D8B030D-6E8A-4147-A177-3AD203B41FA5}">
                      <a16:colId xmlns:a16="http://schemas.microsoft.com/office/drawing/2014/main" val="1032794255"/>
                    </a:ext>
                  </a:extLst>
                </a:gridCol>
                <a:gridCol w="609600">
                  <a:extLst>
                    <a:ext uri="{9D8B030D-6E8A-4147-A177-3AD203B41FA5}">
                      <a16:colId xmlns:a16="http://schemas.microsoft.com/office/drawing/2014/main" val="2465841786"/>
                    </a:ext>
                  </a:extLst>
                </a:gridCol>
                <a:gridCol w="609600">
                  <a:extLst>
                    <a:ext uri="{9D8B030D-6E8A-4147-A177-3AD203B41FA5}">
                      <a16:colId xmlns:a16="http://schemas.microsoft.com/office/drawing/2014/main" val="2833531397"/>
                    </a:ext>
                  </a:extLst>
                </a:gridCol>
                <a:gridCol w="609600">
                  <a:extLst>
                    <a:ext uri="{9D8B030D-6E8A-4147-A177-3AD203B41FA5}">
                      <a16:colId xmlns:a16="http://schemas.microsoft.com/office/drawing/2014/main" val="3057631595"/>
                    </a:ext>
                  </a:extLst>
                </a:gridCol>
                <a:gridCol w="609600">
                  <a:extLst>
                    <a:ext uri="{9D8B030D-6E8A-4147-A177-3AD203B41FA5}">
                      <a16:colId xmlns:a16="http://schemas.microsoft.com/office/drawing/2014/main" val="4140555573"/>
                    </a:ext>
                  </a:extLst>
                </a:gridCol>
                <a:gridCol w="609600">
                  <a:extLst>
                    <a:ext uri="{9D8B030D-6E8A-4147-A177-3AD203B41FA5}">
                      <a16:colId xmlns:a16="http://schemas.microsoft.com/office/drawing/2014/main" val="3898194433"/>
                    </a:ext>
                  </a:extLst>
                </a:gridCol>
                <a:gridCol w="609600">
                  <a:extLst>
                    <a:ext uri="{9D8B030D-6E8A-4147-A177-3AD203B41FA5}">
                      <a16:colId xmlns:a16="http://schemas.microsoft.com/office/drawing/2014/main" val="1493931023"/>
                    </a:ext>
                  </a:extLst>
                </a:gridCol>
                <a:gridCol w="609600">
                  <a:extLst>
                    <a:ext uri="{9D8B030D-6E8A-4147-A177-3AD203B41FA5}">
                      <a16:colId xmlns:a16="http://schemas.microsoft.com/office/drawing/2014/main" val="203751119"/>
                    </a:ext>
                  </a:extLst>
                </a:gridCol>
                <a:gridCol w="609600">
                  <a:extLst>
                    <a:ext uri="{9D8B030D-6E8A-4147-A177-3AD203B41FA5}">
                      <a16:colId xmlns:a16="http://schemas.microsoft.com/office/drawing/2014/main" val="1519621540"/>
                    </a:ext>
                  </a:extLst>
                </a:gridCol>
                <a:gridCol w="609600">
                  <a:extLst>
                    <a:ext uri="{9D8B030D-6E8A-4147-A177-3AD203B41FA5}">
                      <a16:colId xmlns:a16="http://schemas.microsoft.com/office/drawing/2014/main" val="1524969394"/>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737650087"/>
                  </a:ext>
                </a:extLst>
              </a:tr>
              <a:tr h="167640">
                <a:tc>
                  <a:txBody>
                    <a:bodyPr/>
                    <a:lstStyle/>
                    <a:p>
                      <a:pPr algn="l" fontAlgn="b"/>
                      <a:r>
                        <a:rPr lang="en-US" sz="1000" u="none" strike="noStrike">
                          <a:effectLst/>
                        </a:rPr>
                        <a:t>15-19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225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180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252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327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350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334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439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351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311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316</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813647832"/>
                  </a:ext>
                </a:extLst>
              </a:tr>
              <a:tr h="167640">
                <a:tc>
                  <a:txBody>
                    <a:bodyPr/>
                    <a:lstStyle/>
                    <a:p>
                      <a:pPr algn="l" fontAlgn="b"/>
                      <a:r>
                        <a:rPr lang="en-US" sz="1000" u="none" strike="noStrike">
                          <a:effectLst/>
                        </a:rPr>
                        <a:t>20-24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353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342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405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481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532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542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698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628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540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482</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13959135"/>
                  </a:ext>
                </a:extLst>
              </a:tr>
              <a:tr h="167640">
                <a:tc>
                  <a:txBody>
                    <a:bodyPr/>
                    <a:lstStyle/>
                    <a:p>
                      <a:pPr algn="l" fontAlgn="b"/>
                      <a:r>
                        <a:rPr lang="en-US" sz="1000" u="none" strike="noStrike">
                          <a:effectLst/>
                        </a:rPr>
                        <a:t>25-29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243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309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364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436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463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563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534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429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383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2263068517"/>
                  </a:ext>
                </a:extLst>
              </a:tr>
              <a:tr h="167640">
                <a:tc>
                  <a:txBody>
                    <a:bodyPr/>
                    <a:lstStyle/>
                    <a:p>
                      <a:pPr algn="l" fontAlgn="b"/>
                      <a:r>
                        <a:rPr lang="en-US" sz="1000" u="none" strike="noStrike">
                          <a:effectLst/>
                        </a:rPr>
                        <a:t>30-39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192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234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275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334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341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288</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269</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3218529251"/>
                  </a:ext>
                </a:extLst>
              </a:tr>
            </a:tbl>
          </a:graphicData>
        </a:graphic>
      </p:graphicFrame>
      <p:pic>
        <p:nvPicPr>
          <p:cNvPr id="6" name="Content Placeholder 5" descr="Gonorrhea Rates by Age&#10;Minnesota, 2014-2023. Refer to table on slide for full data. ">
            <a:extLst>
              <a:ext uri="{FF2B5EF4-FFF2-40B4-BE49-F238E27FC236}">
                <a16:creationId xmlns:a16="http://schemas.microsoft.com/office/drawing/2014/main" id="{65D426A1-2D60-40D2-2F50-13AEB481CF2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59494" y="1757525"/>
            <a:ext cx="9343489" cy="4001211"/>
          </a:xfrm>
        </p:spPr>
      </p:pic>
    </p:spTree>
    <p:extLst>
      <p:ext uri="{BB962C8B-B14F-4D97-AF65-F5344CB8AC3E}">
        <p14:creationId xmlns:p14="http://schemas.microsoft.com/office/powerpoint/2010/main" val="245850237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normAutofit/>
          </a:bodyPr>
          <a:lstStyle/>
          <a:p>
            <a:pPr algn="l" eaLnBrk="1" hangingPunct="1"/>
            <a:r>
              <a:rPr lang="en-US" altLang="en-US" sz="2900" dirty="0"/>
              <a:t>Age-Specific Gonorrhea Rates by Gender</a:t>
            </a:r>
            <a:br>
              <a:rPr lang="en-US" altLang="en-US" sz="2900" dirty="0"/>
            </a:br>
            <a:r>
              <a:rPr lang="en-US" altLang="en-US" sz="2900" dirty="0"/>
              <a:t>Minnesota, 2023 </a:t>
            </a:r>
          </a:p>
        </p:txBody>
      </p:sp>
      <p:graphicFrame>
        <p:nvGraphicFramePr>
          <p:cNvPr id="4" name="Table 3">
            <a:extLst>
              <a:ext uri="{FF2B5EF4-FFF2-40B4-BE49-F238E27FC236}">
                <a16:creationId xmlns:a16="http://schemas.microsoft.com/office/drawing/2014/main" id="{24337B46-1CDC-D8F3-F6AB-22570EDC1759}"/>
              </a:ext>
            </a:extLst>
          </p:cNvPr>
          <p:cNvGraphicFramePr>
            <a:graphicFrameLocks noGrp="1"/>
          </p:cNvGraphicFramePr>
          <p:nvPr>
            <p:extLst>
              <p:ext uri="{D42A27DB-BD31-4B8C-83A1-F6EECF244321}">
                <p14:modId xmlns:p14="http://schemas.microsoft.com/office/powerpoint/2010/main" val="3071389380"/>
              </p:ext>
            </p:extLst>
          </p:nvPr>
        </p:nvGraphicFramePr>
        <p:xfrm>
          <a:off x="3352800" y="3178175"/>
          <a:ext cx="5486400" cy="502920"/>
        </p:xfrm>
        <a:graphic>
          <a:graphicData uri="http://schemas.openxmlformats.org/drawingml/2006/table">
            <a:tbl>
              <a:tblPr firstRow="1">
                <a:tableStyleId>{5C22544A-7EE6-4342-B048-85BDC9FD1C3A}</a:tableStyleId>
              </a:tblPr>
              <a:tblGrid>
                <a:gridCol w="609600">
                  <a:extLst>
                    <a:ext uri="{9D8B030D-6E8A-4147-A177-3AD203B41FA5}">
                      <a16:colId xmlns:a16="http://schemas.microsoft.com/office/drawing/2014/main" val="997976561"/>
                    </a:ext>
                  </a:extLst>
                </a:gridCol>
                <a:gridCol w="609600">
                  <a:extLst>
                    <a:ext uri="{9D8B030D-6E8A-4147-A177-3AD203B41FA5}">
                      <a16:colId xmlns:a16="http://schemas.microsoft.com/office/drawing/2014/main" val="1718078120"/>
                    </a:ext>
                  </a:extLst>
                </a:gridCol>
                <a:gridCol w="609600">
                  <a:extLst>
                    <a:ext uri="{9D8B030D-6E8A-4147-A177-3AD203B41FA5}">
                      <a16:colId xmlns:a16="http://schemas.microsoft.com/office/drawing/2014/main" val="165662511"/>
                    </a:ext>
                  </a:extLst>
                </a:gridCol>
                <a:gridCol w="609600">
                  <a:extLst>
                    <a:ext uri="{9D8B030D-6E8A-4147-A177-3AD203B41FA5}">
                      <a16:colId xmlns:a16="http://schemas.microsoft.com/office/drawing/2014/main" val="1507614762"/>
                    </a:ext>
                  </a:extLst>
                </a:gridCol>
                <a:gridCol w="609600">
                  <a:extLst>
                    <a:ext uri="{9D8B030D-6E8A-4147-A177-3AD203B41FA5}">
                      <a16:colId xmlns:a16="http://schemas.microsoft.com/office/drawing/2014/main" val="2884202048"/>
                    </a:ext>
                  </a:extLst>
                </a:gridCol>
                <a:gridCol w="609600">
                  <a:extLst>
                    <a:ext uri="{9D8B030D-6E8A-4147-A177-3AD203B41FA5}">
                      <a16:colId xmlns:a16="http://schemas.microsoft.com/office/drawing/2014/main" val="1617614570"/>
                    </a:ext>
                  </a:extLst>
                </a:gridCol>
                <a:gridCol w="609600">
                  <a:extLst>
                    <a:ext uri="{9D8B030D-6E8A-4147-A177-3AD203B41FA5}">
                      <a16:colId xmlns:a16="http://schemas.microsoft.com/office/drawing/2014/main" val="3195385166"/>
                    </a:ext>
                  </a:extLst>
                </a:gridCol>
                <a:gridCol w="609600">
                  <a:extLst>
                    <a:ext uri="{9D8B030D-6E8A-4147-A177-3AD203B41FA5}">
                      <a16:colId xmlns:a16="http://schemas.microsoft.com/office/drawing/2014/main" val="2615687834"/>
                    </a:ext>
                  </a:extLst>
                </a:gridCol>
                <a:gridCol w="609600">
                  <a:extLst>
                    <a:ext uri="{9D8B030D-6E8A-4147-A177-3AD203B41FA5}">
                      <a16:colId xmlns:a16="http://schemas.microsoft.com/office/drawing/2014/main" val="3090979241"/>
                    </a:ext>
                  </a:extLst>
                </a:gridCol>
              </a:tblGrid>
              <a:tr h="167640">
                <a:tc>
                  <a:txBody>
                    <a:bodyPr/>
                    <a:lstStyle/>
                    <a:p>
                      <a:pPr algn="l" fontAlgn="b"/>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10-14</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15-19</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20-24</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25-29</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30-39</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40-44</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45-49</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50+</a:t>
                      </a:r>
                      <a:endParaRPr lang="en-US" sz="1000" b="1"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993516751"/>
                  </a:ext>
                </a:extLst>
              </a:tr>
              <a:tr h="167640">
                <a:tc>
                  <a:txBody>
                    <a:bodyPr/>
                    <a:lstStyle/>
                    <a:p>
                      <a:pPr algn="l" fontAlgn="b"/>
                      <a:r>
                        <a:rPr lang="en-US" sz="1000" u="none" strike="noStrike">
                          <a:effectLst/>
                        </a:rPr>
                        <a:t>Males</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dirty="0">
                          <a:effectLst/>
                        </a:rPr>
                        <a:t>3</a:t>
                      </a:r>
                      <a:endParaRPr lang="en-US" sz="1000" b="1" i="0" u="none" strike="noStrike" dirty="0">
                        <a:effectLst/>
                        <a:latin typeface="Arial" panose="020B0604020202020204" pitchFamily="34" charset="0"/>
                      </a:endParaRPr>
                    </a:p>
                  </a:txBody>
                  <a:tcPr marL="7620" marR="7620" marT="7620" marB="0" anchor="b"/>
                </a:tc>
                <a:tc>
                  <a:txBody>
                    <a:bodyPr/>
                    <a:lstStyle/>
                    <a:p>
                      <a:pPr algn="r" fontAlgn="b"/>
                      <a:r>
                        <a:rPr lang="en-US" sz="1000" u="none" strike="noStrike" dirty="0">
                          <a:effectLst/>
                        </a:rPr>
                        <a:t>240</a:t>
                      </a:r>
                      <a:endParaRPr lang="en-US" sz="1000" b="1" i="0" u="none" strike="noStrike" dirty="0">
                        <a:effectLst/>
                        <a:latin typeface="Arial" panose="020B0604020202020204" pitchFamily="34" charset="0"/>
                      </a:endParaRPr>
                    </a:p>
                  </a:txBody>
                  <a:tcPr marL="7620" marR="7620" marT="7620" marB="0" anchor="b"/>
                </a:tc>
                <a:tc>
                  <a:txBody>
                    <a:bodyPr/>
                    <a:lstStyle/>
                    <a:p>
                      <a:pPr algn="r" fontAlgn="b"/>
                      <a:r>
                        <a:rPr lang="en-US" sz="1000" u="none" strike="noStrike" dirty="0">
                          <a:effectLst/>
                        </a:rPr>
                        <a:t>482</a:t>
                      </a:r>
                      <a:endParaRPr lang="en-US" sz="1000" b="1" i="0" u="none" strike="noStrike" dirty="0">
                        <a:effectLst/>
                        <a:latin typeface="Arial" panose="020B0604020202020204" pitchFamily="34" charset="0"/>
                      </a:endParaRPr>
                    </a:p>
                  </a:txBody>
                  <a:tcPr marL="7620" marR="7620" marT="7620" marB="0" anchor="b"/>
                </a:tc>
                <a:tc>
                  <a:txBody>
                    <a:bodyPr/>
                    <a:lstStyle/>
                    <a:p>
                      <a:pPr algn="r" fontAlgn="b"/>
                      <a:r>
                        <a:rPr lang="en-US" sz="1000" u="none" strike="noStrike" dirty="0">
                          <a:effectLst/>
                        </a:rPr>
                        <a:t>470</a:t>
                      </a:r>
                      <a:endParaRPr lang="en-US" sz="1000" b="1" i="0" u="none" strike="noStrike" dirty="0">
                        <a:effectLst/>
                        <a:latin typeface="Arial" panose="020B0604020202020204" pitchFamily="34" charset="0"/>
                      </a:endParaRPr>
                    </a:p>
                  </a:txBody>
                  <a:tcPr marL="7620" marR="7620" marT="7620" marB="0" anchor="b"/>
                </a:tc>
                <a:tc>
                  <a:txBody>
                    <a:bodyPr/>
                    <a:lstStyle/>
                    <a:p>
                      <a:pPr algn="r" fontAlgn="b"/>
                      <a:r>
                        <a:rPr lang="en-US" sz="1000" u="none" strike="noStrike" dirty="0">
                          <a:effectLst/>
                        </a:rPr>
                        <a:t>354</a:t>
                      </a:r>
                      <a:endParaRPr lang="en-US" sz="1000" b="1" i="0" u="none" strike="noStrike" dirty="0">
                        <a:effectLst/>
                        <a:latin typeface="Arial" panose="020B0604020202020204" pitchFamily="34" charset="0"/>
                      </a:endParaRPr>
                    </a:p>
                  </a:txBody>
                  <a:tcPr marL="7620" marR="7620" marT="7620" marB="0" anchor="b"/>
                </a:tc>
                <a:tc>
                  <a:txBody>
                    <a:bodyPr/>
                    <a:lstStyle/>
                    <a:p>
                      <a:pPr algn="r" fontAlgn="b"/>
                      <a:r>
                        <a:rPr lang="en-US" sz="1000" u="none" strike="noStrike" dirty="0">
                          <a:effectLst/>
                        </a:rPr>
                        <a:t>187</a:t>
                      </a:r>
                      <a:endParaRPr lang="en-US" sz="1000" b="1" i="0" u="none" strike="noStrike" dirty="0">
                        <a:effectLst/>
                        <a:latin typeface="Arial" panose="020B0604020202020204" pitchFamily="34" charset="0"/>
                      </a:endParaRPr>
                    </a:p>
                  </a:txBody>
                  <a:tcPr marL="7620" marR="7620" marT="7620" marB="0" anchor="b"/>
                </a:tc>
                <a:tc>
                  <a:txBody>
                    <a:bodyPr/>
                    <a:lstStyle/>
                    <a:p>
                      <a:pPr algn="r" fontAlgn="b"/>
                      <a:r>
                        <a:rPr lang="en-US" sz="1000" u="none" strike="noStrike">
                          <a:effectLst/>
                        </a:rPr>
                        <a:t>121</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36</a:t>
                      </a:r>
                      <a:endParaRPr lang="en-US" sz="1000" b="1"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4293201261"/>
                  </a:ext>
                </a:extLst>
              </a:tr>
              <a:tr h="167640">
                <a:tc>
                  <a:txBody>
                    <a:bodyPr/>
                    <a:lstStyle/>
                    <a:p>
                      <a:pPr algn="l" fontAlgn="b"/>
                      <a:r>
                        <a:rPr lang="en-US" sz="1000" u="none" strike="noStrike">
                          <a:effectLst/>
                        </a:rPr>
                        <a:t>Females</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395</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480</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289</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177</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90</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52</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dirty="0">
                          <a:effectLst/>
                        </a:rPr>
                        <a:t>6</a:t>
                      </a:r>
                      <a:endParaRPr lang="en-US" sz="1000" b="1"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729137177"/>
                  </a:ext>
                </a:extLst>
              </a:tr>
            </a:tbl>
          </a:graphicData>
        </a:graphic>
      </p:graphicFrame>
      <p:pic>
        <p:nvPicPr>
          <p:cNvPr id="8" name="Content Placeholder 7" descr="Age-Specific Gonorrhea Rates by Gender&#10;Minnesota, 2023. Refer to table on slide for full data. ">
            <a:extLst>
              <a:ext uri="{FF2B5EF4-FFF2-40B4-BE49-F238E27FC236}">
                <a16:creationId xmlns:a16="http://schemas.microsoft.com/office/drawing/2014/main" id="{9C8437C5-B290-294D-587F-5BD172F5B4A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16332" y="1865170"/>
            <a:ext cx="9867182" cy="4219301"/>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3F083-E099-698B-3168-6EA95A215978}"/>
              </a:ext>
            </a:extLst>
          </p:cNvPr>
          <p:cNvSpPr>
            <a:spLocks noGrp="1"/>
          </p:cNvSpPr>
          <p:nvPr>
            <p:ph type="title"/>
          </p:nvPr>
        </p:nvSpPr>
        <p:spPr/>
        <p:txBody>
          <a:bodyPr>
            <a:normAutofit fontScale="90000"/>
          </a:bodyPr>
          <a:lstStyle/>
          <a:p>
            <a:pPr algn="l"/>
            <a:r>
              <a:rPr lang="en-US" altLang="en-US" sz="3600" dirty="0">
                <a:solidFill>
                  <a:schemeClr val="bg1"/>
                </a:solidFill>
                <a:latin typeface="+mj-lt"/>
              </a:rPr>
              <a:t>Gonorrhea Rates by Race/Ethnicity </a:t>
            </a:r>
            <a:br>
              <a:rPr lang="en-US" altLang="en-US" sz="3600" dirty="0">
                <a:solidFill>
                  <a:schemeClr val="bg1"/>
                </a:solidFill>
                <a:latin typeface="+mj-lt"/>
              </a:rPr>
            </a:br>
            <a:r>
              <a:rPr lang="en-US" altLang="en-US" sz="3600" dirty="0">
                <a:solidFill>
                  <a:schemeClr val="bg1"/>
                </a:solidFill>
                <a:latin typeface="+mj-lt"/>
              </a:rPr>
              <a:t>Minnesota, 2014-2023</a:t>
            </a:r>
            <a:endParaRPr lang="en-US" dirty="0"/>
          </a:p>
        </p:txBody>
      </p:sp>
      <p:sp>
        <p:nvSpPr>
          <p:cNvPr id="5" name="Slide Number Placeholder 4">
            <a:extLst>
              <a:ext uri="{FF2B5EF4-FFF2-40B4-BE49-F238E27FC236}">
                <a16:creationId xmlns:a16="http://schemas.microsoft.com/office/drawing/2014/main" id="{271DE5E8-7935-CAF9-632E-23496C5080CD}"/>
              </a:ext>
            </a:extLst>
          </p:cNvPr>
          <p:cNvSpPr>
            <a:spLocks noGrp="1"/>
          </p:cNvSpPr>
          <p:nvPr>
            <p:ph type="sldNum" sz="quarter" idx="12"/>
          </p:nvPr>
        </p:nvSpPr>
        <p:spPr/>
        <p:txBody>
          <a:bodyPr/>
          <a:lstStyle/>
          <a:p>
            <a:fld id="{48F63A3B-78C7-47BE-AE5E-E10140E04643}" type="slidenum">
              <a:rPr lang="en-US" smtClean="0"/>
              <a:t>43</a:t>
            </a:fld>
            <a:endParaRPr lang="en-US" dirty="0"/>
          </a:p>
        </p:txBody>
      </p:sp>
      <p:graphicFrame>
        <p:nvGraphicFramePr>
          <p:cNvPr id="6" name="Table 5">
            <a:extLst>
              <a:ext uri="{FF2B5EF4-FFF2-40B4-BE49-F238E27FC236}">
                <a16:creationId xmlns:a16="http://schemas.microsoft.com/office/drawing/2014/main" id="{C81D984E-C844-BF92-D00A-A486BC3F2380}"/>
              </a:ext>
            </a:extLst>
          </p:cNvPr>
          <p:cNvGraphicFramePr>
            <a:graphicFrameLocks noGrp="1"/>
          </p:cNvGraphicFramePr>
          <p:nvPr>
            <p:extLst>
              <p:ext uri="{D42A27DB-BD31-4B8C-83A1-F6EECF244321}">
                <p14:modId xmlns:p14="http://schemas.microsoft.com/office/powerpoint/2010/main" val="2467401618"/>
              </p:ext>
            </p:extLst>
          </p:nvPr>
        </p:nvGraphicFramePr>
        <p:xfrm>
          <a:off x="2743200" y="2633663"/>
          <a:ext cx="6705600" cy="1592580"/>
        </p:xfrm>
        <a:graphic>
          <a:graphicData uri="http://schemas.openxmlformats.org/drawingml/2006/table">
            <a:tbl>
              <a:tblPr firstRow="1">
                <a:tableStyleId>{5C22544A-7EE6-4342-B048-85BDC9FD1C3A}</a:tableStyleId>
              </a:tblPr>
              <a:tblGrid>
                <a:gridCol w="609600">
                  <a:extLst>
                    <a:ext uri="{9D8B030D-6E8A-4147-A177-3AD203B41FA5}">
                      <a16:colId xmlns:a16="http://schemas.microsoft.com/office/drawing/2014/main" val="826555330"/>
                    </a:ext>
                  </a:extLst>
                </a:gridCol>
                <a:gridCol w="609600">
                  <a:extLst>
                    <a:ext uri="{9D8B030D-6E8A-4147-A177-3AD203B41FA5}">
                      <a16:colId xmlns:a16="http://schemas.microsoft.com/office/drawing/2014/main" val="2891048051"/>
                    </a:ext>
                  </a:extLst>
                </a:gridCol>
                <a:gridCol w="609600">
                  <a:extLst>
                    <a:ext uri="{9D8B030D-6E8A-4147-A177-3AD203B41FA5}">
                      <a16:colId xmlns:a16="http://schemas.microsoft.com/office/drawing/2014/main" val="3194248188"/>
                    </a:ext>
                  </a:extLst>
                </a:gridCol>
                <a:gridCol w="609600">
                  <a:extLst>
                    <a:ext uri="{9D8B030D-6E8A-4147-A177-3AD203B41FA5}">
                      <a16:colId xmlns:a16="http://schemas.microsoft.com/office/drawing/2014/main" val="1454631558"/>
                    </a:ext>
                  </a:extLst>
                </a:gridCol>
                <a:gridCol w="609600">
                  <a:extLst>
                    <a:ext uri="{9D8B030D-6E8A-4147-A177-3AD203B41FA5}">
                      <a16:colId xmlns:a16="http://schemas.microsoft.com/office/drawing/2014/main" val="421198201"/>
                    </a:ext>
                  </a:extLst>
                </a:gridCol>
                <a:gridCol w="609600">
                  <a:extLst>
                    <a:ext uri="{9D8B030D-6E8A-4147-A177-3AD203B41FA5}">
                      <a16:colId xmlns:a16="http://schemas.microsoft.com/office/drawing/2014/main" val="1426701954"/>
                    </a:ext>
                  </a:extLst>
                </a:gridCol>
                <a:gridCol w="609600">
                  <a:extLst>
                    <a:ext uri="{9D8B030D-6E8A-4147-A177-3AD203B41FA5}">
                      <a16:colId xmlns:a16="http://schemas.microsoft.com/office/drawing/2014/main" val="4263048630"/>
                    </a:ext>
                  </a:extLst>
                </a:gridCol>
                <a:gridCol w="609600">
                  <a:extLst>
                    <a:ext uri="{9D8B030D-6E8A-4147-A177-3AD203B41FA5}">
                      <a16:colId xmlns:a16="http://schemas.microsoft.com/office/drawing/2014/main" val="2926565971"/>
                    </a:ext>
                  </a:extLst>
                </a:gridCol>
                <a:gridCol w="609600">
                  <a:extLst>
                    <a:ext uri="{9D8B030D-6E8A-4147-A177-3AD203B41FA5}">
                      <a16:colId xmlns:a16="http://schemas.microsoft.com/office/drawing/2014/main" val="3895784064"/>
                    </a:ext>
                  </a:extLst>
                </a:gridCol>
                <a:gridCol w="609600">
                  <a:extLst>
                    <a:ext uri="{9D8B030D-6E8A-4147-A177-3AD203B41FA5}">
                      <a16:colId xmlns:a16="http://schemas.microsoft.com/office/drawing/2014/main" val="1286014375"/>
                    </a:ext>
                  </a:extLst>
                </a:gridCol>
                <a:gridCol w="609600">
                  <a:extLst>
                    <a:ext uri="{9D8B030D-6E8A-4147-A177-3AD203B41FA5}">
                      <a16:colId xmlns:a16="http://schemas.microsoft.com/office/drawing/2014/main" val="2104891900"/>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458160363"/>
                  </a:ext>
                </a:extLst>
              </a:tr>
              <a:tr h="167640">
                <a:tc>
                  <a:txBody>
                    <a:bodyPr/>
                    <a:lstStyle/>
                    <a:p>
                      <a:pPr algn="l" fontAlgn="b"/>
                      <a:r>
                        <a:rPr lang="en-US" sz="1000" u="none" strike="noStrike">
                          <a:effectLst/>
                        </a:rPr>
                        <a:t>White, Non-Hispanic</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51</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899340324"/>
                  </a:ext>
                </a:extLst>
              </a:tr>
              <a:tr h="167640">
                <a:tc>
                  <a:txBody>
                    <a:bodyPr/>
                    <a:lstStyle/>
                    <a:p>
                      <a:pPr algn="l" fontAlgn="b"/>
                      <a:r>
                        <a:rPr lang="en-US" sz="1000" u="none" strike="noStrike">
                          <a:effectLst/>
                        </a:rPr>
                        <a:t>Black, Non-Hispanic</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488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466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591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689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729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1004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962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774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746</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4064744244"/>
                  </a:ext>
                </a:extLst>
              </a:tr>
              <a:tr h="167640">
                <a:tc>
                  <a:txBody>
                    <a:bodyPr/>
                    <a:lstStyle/>
                    <a:p>
                      <a:pPr algn="l" fontAlgn="b"/>
                      <a:r>
                        <a:rPr lang="en-US" sz="1000" u="none" strike="noStrike">
                          <a:effectLst/>
                        </a:rPr>
                        <a:t>American Indian</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253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255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374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646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755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750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761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689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556</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2012523916"/>
                  </a:ext>
                </a:extLst>
              </a:tr>
              <a:tr h="167640">
                <a:tc>
                  <a:txBody>
                    <a:bodyPr/>
                    <a:lstStyle/>
                    <a:p>
                      <a:pPr algn="l" fontAlgn="b"/>
                      <a:r>
                        <a:rPr lang="en-US" sz="1000" u="none" strike="noStrike">
                          <a:effectLst/>
                        </a:rPr>
                        <a:t>Asian/PI</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62</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350034111"/>
                  </a:ext>
                </a:extLst>
              </a:tr>
              <a:tr h="167640">
                <a:tc>
                  <a:txBody>
                    <a:bodyPr/>
                    <a:lstStyle/>
                    <a:p>
                      <a:pPr algn="l" fontAlgn="b"/>
                      <a:r>
                        <a:rPr lang="en-US" sz="1000" u="none" strike="noStrike">
                          <a:effectLst/>
                        </a:rPr>
                        <a:t>Hispanic*</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153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191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157</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180</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1969948734"/>
                  </a:ext>
                </a:extLst>
              </a:tr>
            </a:tbl>
          </a:graphicData>
        </a:graphic>
      </p:graphicFrame>
      <p:pic>
        <p:nvPicPr>
          <p:cNvPr id="8" name="Content Placeholder 7" descr="Gonorrhea Rates by Race/Ethnicity &#10;Minnesota, 2014-2023. Refer to table on slide for full data. ">
            <a:extLst>
              <a:ext uri="{FF2B5EF4-FFF2-40B4-BE49-F238E27FC236}">
                <a16:creationId xmlns:a16="http://schemas.microsoft.com/office/drawing/2014/main" id="{A5558693-D65E-47D9-70BF-A296D2E119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82792"/>
            <a:ext cx="10515600" cy="4856120"/>
          </a:xfrm>
        </p:spPr>
      </p:pic>
    </p:spTree>
    <p:extLst>
      <p:ext uri="{BB962C8B-B14F-4D97-AF65-F5344CB8AC3E}">
        <p14:creationId xmlns:p14="http://schemas.microsoft.com/office/powerpoint/2010/main" val="13706953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2900" dirty="0">
                <a:solidFill>
                  <a:schemeClr val="bg1"/>
                </a:solidFill>
                <a:latin typeface="+mj-lt"/>
              </a:rPr>
              <a:t>Gonorrhea Rates by Race/Ethnicity </a:t>
            </a:r>
            <a:br>
              <a:rPr lang="en-US" altLang="en-US" sz="2900" dirty="0">
                <a:solidFill>
                  <a:schemeClr val="bg1"/>
                </a:solidFill>
                <a:latin typeface="+mj-lt"/>
              </a:rPr>
            </a:br>
            <a:r>
              <a:rPr lang="en-US" altLang="en-US" sz="2900" dirty="0">
                <a:solidFill>
                  <a:schemeClr val="bg1"/>
                </a:solidFill>
                <a:latin typeface="+mj-lt"/>
              </a:rPr>
              <a:t>Minnesota, 2012-2022</a:t>
            </a:r>
            <a:endParaRPr lang="en-US" altLang="en-US" sz="2900" baseline="30000" dirty="0">
              <a:solidFill>
                <a:schemeClr val="bg1"/>
              </a:solidFill>
              <a:latin typeface="+mj-lt"/>
            </a:endParaRPr>
          </a:p>
        </p:txBody>
      </p:sp>
      <p:graphicFrame>
        <p:nvGraphicFramePr>
          <p:cNvPr id="2" name="Table 1">
            <a:extLst>
              <a:ext uri="{FF2B5EF4-FFF2-40B4-BE49-F238E27FC236}">
                <a16:creationId xmlns:a16="http://schemas.microsoft.com/office/drawing/2014/main" id="{9426776D-04DD-9D70-6732-C50FFB3A1CD7}"/>
              </a:ext>
            </a:extLst>
          </p:cNvPr>
          <p:cNvGraphicFramePr>
            <a:graphicFrameLocks noGrp="1"/>
          </p:cNvGraphicFramePr>
          <p:nvPr>
            <p:extLst>
              <p:ext uri="{D42A27DB-BD31-4B8C-83A1-F6EECF244321}">
                <p14:modId xmlns:p14="http://schemas.microsoft.com/office/powerpoint/2010/main" val="2815670894"/>
              </p:ext>
            </p:extLst>
          </p:nvPr>
        </p:nvGraphicFramePr>
        <p:xfrm>
          <a:off x="2400300" y="3009900"/>
          <a:ext cx="7391400" cy="838200"/>
        </p:xfrm>
        <a:graphic>
          <a:graphicData uri="http://schemas.openxmlformats.org/drawingml/2006/table">
            <a:tbl>
              <a:tblPr firstRow="1">
                <a:tableStyleId>{5C22544A-7EE6-4342-B048-85BDC9FD1C3A}</a:tableStyleId>
              </a:tblPr>
              <a:tblGrid>
                <a:gridCol w="1295400">
                  <a:extLst>
                    <a:ext uri="{9D8B030D-6E8A-4147-A177-3AD203B41FA5}">
                      <a16:colId xmlns:a16="http://schemas.microsoft.com/office/drawing/2014/main" val="1592574640"/>
                    </a:ext>
                  </a:extLst>
                </a:gridCol>
                <a:gridCol w="609600">
                  <a:extLst>
                    <a:ext uri="{9D8B030D-6E8A-4147-A177-3AD203B41FA5}">
                      <a16:colId xmlns:a16="http://schemas.microsoft.com/office/drawing/2014/main" val="1676848280"/>
                    </a:ext>
                  </a:extLst>
                </a:gridCol>
                <a:gridCol w="609600">
                  <a:extLst>
                    <a:ext uri="{9D8B030D-6E8A-4147-A177-3AD203B41FA5}">
                      <a16:colId xmlns:a16="http://schemas.microsoft.com/office/drawing/2014/main" val="71756788"/>
                    </a:ext>
                  </a:extLst>
                </a:gridCol>
                <a:gridCol w="609600">
                  <a:extLst>
                    <a:ext uri="{9D8B030D-6E8A-4147-A177-3AD203B41FA5}">
                      <a16:colId xmlns:a16="http://schemas.microsoft.com/office/drawing/2014/main" val="1340720106"/>
                    </a:ext>
                  </a:extLst>
                </a:gridCol>
                <a:gridCol w="609600">
                  <a:extLst>
                    <a:ext uri="{9D8B030D-6E8A-4147-A177-3AD203B41FA5}">
                      <a16:colId xmlns:a16="http://schemas.microsoft.com/office/drawing/2014/main" val="1368300897"/>
                    </a:ext>
                  </a:extLst>
                </a:gridCol>
                <a:gridCol w="609600">
                  <a:extLst>
                    <a:ext uri="{9D8B030D-6E8A-4147-A177-3AD203B41FA5}">
                      <a16:colId xmlns:a16="http://schemas.microsoft.com/office/drawing/2014/main" val="2641508364"/>
                    </a:ext>
                  </a:extLst>
                </a:gridCol>
                <a:gridCol w="609600">
                  <a:extLst>
                    <a:ext uri="{9D8B030D-6E8A-4147-A177-3AD203B41FA5}">
                      <a16:colId xmlns:a16="http://schemas.microsoft.com/office/drawing/2014/main" val="1437215164"/>
                    </a:ext>
                  </a:extLst>
                </a:gridCol>
                <a:gridCol w="609600">
                  <a:extLst>
                    <a:ext uri="{9D8B030D-6E8A-4147-A177-3AD203B41FA5}">
                      <a16:colId xmlns:a16="http://schemas.microsoft.com/office/drawing/2014/main" val="416872437"/>
                    </a:ext>
                  </a:extLst>
                </a:gridCol>
                <a:gridCol w="609600">
                  <a:extLst>
                    <a:ext uri="{9D8B030D-6E8A-4147-A177-3AD203B41FA5}">
                      <a16:colId xmlns:a16="http://schemas.microsoft.com/office/drawing/2014/main" val="2762507528"/>
                    </a:ext>
                  </a:extLst>
                </a:gridCol>
                <a:gridCol w="609600">
                  <a:extLst>
                    <a:ext uri="{9D8B030D-6E8A-4147-A177-3AD203B41FA5}">
                      <a16:colId xmlns:a16="http://schemas.microsoft.com/office/drawing/2014/main" val="85983104"/>
                    </a:ext>
                  </a:extLst>
                </a:gridCol>
                <a:gridCol w="609600">
                  <a:extLst>
                    <a:ext uri="{9D8B030D-6E8A-4147-A177-3AD203B41FA5}">
                      <a16:colId xmlns:a16="http://schemas.microsoft.com/office/drawing/2014/main" val="3658269112"/>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978588294"/>
                  </a:ext>
                </a:extLst>
              </a:tr>
              <a:tr h="167640">
                <a:tc>
                  <a:txBody>
                    <a:bodyPr/>
                    <a:lstStyle/>
                    <a:p>
                      <a:pPr algn="l" fontAlgn="b"/>
                      <a:r>
                        <a:rPr lang="en-US" sz="1000" u="none" strike="noStrike">
                          <a:effectLst/>
                        </a:rPr>
                        <a:t>White</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51</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944124683"/>
                  </a:ext>
                </a:extLst>
              </a:tr>
              <a:tr h="167640">
                <a:tc>
                  <a:txBody>
                    <a:bodyPr/>
                    <a:lstStyle/>
                    <a:p>
                      <a:pPr algn="l" fontAlgn="b"/>
                      <a:r>
                        <a:rPr lang="en-US" sz="1000" u="none" strike="noStrike">
                          <a:effectLst/>
                        </a:rPr>
                        <a:t>American Indian</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253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255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374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646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755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750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761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689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556</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2161936783"/>
                  </a:ext>
                </a:extLst>
              </a:tr>
              <a:tr h="167640">
                <a:tc>
                  <a:txBody>
                    <a:bodyPr/>
                    <a:lstStyle/>
                    <a:p>
                      <a:pPr algn="l" fontAlgn="b"/>
                      <a:r>
                        <a:rPr lang="en-US" sz="1000" u="none" strike="noStrike">
                          <a:effectLst/>
                        </a:rPr>
                        <a:t>Asian/PI</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62</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874483888"/>
                  </a:ext>
                </a:extLst>
              </a:tr>
              <a:tr h="167640">
                <a:tc>
                  <a:txBody>
                    <a:bodyPr/>
                    <a:lstStyle/>
                    <a:p>
                      <a:pPr algn="l" fontAlgn="b"/>
                      <a:r>
                        <a:rPr lang="en-US" sz="1000" u="none" strike="noStrike">
                          <a:effectLst/>
                        </a:rPr>
                        <a:t>Hispanic*</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153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191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157</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180</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323971530"/>
                  </a:ext>
                </a:extLst>
              </a:tr>
            </a:tbl>
          </a:graphicData>
        </a:graphic>
      </p:graphicFrame>
      <p:pic>
        <p:nvPicPr>
          <p:cNvPr id="6" name="Content Placeholder 5" descr="Gonorrhea Rates by Race/Ethnicity &#10;Minnesota, 2012-2022. Refer to table on slide for full data. ">
            <a:extLst>
              <a:ext uri="{FF2B5EF4-FFF2-40B4-BE49-F238E27FC236}">
                <a16:creationId xmlns:a16="http://schemas.microsoft.com/office/drawing/2014/main" id="{8C49D4D1-64C7-D363-9951-65A9C6F65B1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15409" y="1893181"/>
            <a:ext cx="9387574" cy="4353335"/>
          </a:xfrm>
        </p:spPr>
      </p:pic>
    </p:spTree>
    <p:extLst>
      <p:ext uri="{BB962C8B-B14F-4D97-AF65-F5344CB8AC3E}">
        <p14:creationId xmlns:p14="http://schemas.microsoft.com/office/powerpoint/2010/main" val="117938283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Chlamydia</a:t>
            </a:r>
          </a:p>
        </p:txBody>
      </p:sp>
      <p:sp>
        <p:nvSpPr>
          <p:cNvPr id="4" name="Text Placeholder 8"/>
          <p:cNvSpPr>
            <a:spLocks noGrp="1"/>
          </p:cNvSpPr>
          <p:nvPr>
            <p:ph type="body" sz="quarter" idx="14"/>
          </p:nvPr>
        </p:nvSpPr>
        <p:spPr>
          <a:xfrm>
            <a:off x="2802468" y="5644884"/>
            <a:ext cx="6587067" cy="903062"/>
          </a:xfrm>
        </p:spPr>
        <p:txBody>
          <a:bodyPr>
            <a:normAutofit/>
          </a:bodyPr>
          <a:lstStyle/>
          <a:p>
            <a:r>
              <a:rPr lang="en-US" sz="1400" dirty="0"/>
              <a:t>Minnesota Department of Health STI Surveillance System</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7968C3-7B7E-411D-B105-08F43D0B3F8A}" type="slidenum">
              <a:rPr lang="en-US" smtClean="0"/>
              <a:t>46</a:t>
            </a:fld>
            <a:endParaRPr lang="en-US" dirty="0"/>
          </a:p>
        </p:txBody>
      </p:sp>
      <p:sp>
        <p:nvSpPr>
          <p:cNvPr id="6" name="Title 5"/>
          <p:cNvSpPr>
            <a:spLocks noGrp="1"/>
          </p:cNvSpPr>
          <p:nvPr>
            <p:ph type="title"/>
          </p:nvPr>
        </p:nvSpPr>
        <p:spPr>
          <a:xfrm>
            <a:off x="0" y="42335"/>
            <a:ext cx="12192000" cy="1195367"/>
          </a:xfrm>
        </p:spPr>
        <p:txBody>
          <a:bodyPr>
            <a:normAutofit/>
          </a:bodyPr>
          <a:lstStyle/>
          <a:p>
            <a:pPr algn="ctr"/>
            <a:r>
              <a:rPr lang="en-US" sz="3161" dirty="0"/>
              <a:t>2023 Minnesota Chlamydia Rates by County</a:t>
            </a:r>
          </a:p>
        </p:txBody>
      </p:sp>
      <p:sp>
        <p:nvSpPr>
          <p:cNvPr id="12" name="TextBox 11"/>
          <p:cNvSpPr txBox="1"/>
          <p:nvPr/>
        </p:nvSpPr>
        <p:spPr>
          <a:xfrm>
            <a:off x="7044241" y="6165116"/>
            <a:ext cx="4242068" cy="548420"/>
          </a:xfrm>
          <a:prstGeom prst="rect">
            <a:avLst/>
          </a:prstGeom>
          <a:noFill/>
        </p:spPr>
        <p:txBody>
          <a:bodyPr wrap="square" rtlCol="0">
            <a:spAutoFit/>
          </a:bodyPr>
          <a:lstStyle/>
          <a:p>
            <a:r>
              <a:rPr lang="en-US" sz="988" dirty="0"/>
              <a:t>*7-county metro area, excluding the cities of Minneapolis and St. Paul</a:t>
            </a:r>
          </a:p>
          <a:p>
            <a:r>
              <a:rPr lang="en-US" sz="988" dirty="0"/>
              <a:t>Data: </a:t>
            </a:r>
            <a:r>
              <a:rPr lang="en-US" sz="988" dirty="0">
                <a:hlinkClick r:id="rId3"/>
              </a:rPr>
              <a:t>STI Surveillance Report Data Tables, Minnesota 2023 (PDF)</a:t>
            </a:r>
            <a:endParaRPr lang="en-US" sz="988" dirty="0"/>
          </a:p>
          <a:p>
            <a:endParaRPr lang="en-US" sz="988" dirty="0"/>
          </a:p>
        </p:txBody>
      </p:sp>
      <p:pic>
        <p:nvPicPr>
          <p:cNvPr id="3" name="Picture 2" descr="2023 Minnesota Chlamydia Rates by County. Refer to link on slide for full data. ">
            <a:extLst>
              <a:ext uri="{FF2B5EF4-FFF2-40B4-BE49-F238E27FC236}">
                <a16:creationId xmlns:a16="http://schemas.microsoft.com/office/drawing/2014/main" id="{5B375DA0-C415-6977-0DF9-60FA911DDEB0}"/>
              </a:ext>
            </a:extLst>
          </p:cNvPr>
          <p:cNvPicPr>
            <a:picLocks noChangeAspect="1"/>
          </p:cNvPicPr>
          <p:nvPr/>
        </p:nvPicPr>
        <p:blipFill>
          <a:blip r:embed="rId4"/>
          <a:stretch>
            <a:fillRect/>
          </a:stretch>
        </p:blipFill>
        <p:spPr>
          <a:xfrm>
            <a:off x="171152" y="1453090"/>
            <a:ext cx="6696075" cy="5362575"/>
          </a:xfrm>
          <a:prstGeom prst="rect">
            <a:avLst/>
          </a:prstGeom>
        </p:spPr>
      </p:pic>
      <p:pic>
        <p:nvPicPr>
          <p:cNvPr id="5" name="Picture 4" descr="2023 Minnesota Chlamydia Rates by County. Refer to link on slide for full data. ">
            <a:extLst>
              <a:ext uri="{FF2B5EF4-FFF2-40B4-BE49-F238E27FC236}">
                <a16:creationId xmlns:a16="http://schemas.microsoft.com/office/drawing/2014/main" id="{CB73921D-BCBB-7428-7229-3C0EF101BE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305" y="4117967"/>
            <a:ext cx="4564727" cy="1538250"/>
          </a:xfrm>
          <a:prstGeom prst="rect">
            <a:avLst/>
          </a:prstGeom>
        </p:spPr>
      </p:pic>
    </p:spTree>
    <p:extLst>
      <p:ext uri="{BB962C8B-B14F-4D97-AF65-F5344CB8AC3E}">
        <p14:creationId xmlns:p14="http://schemas.microsoft.com/office/powerpoint/2010/main" val="19744906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en-US" sz="2900" dirty="0"/>
              <a:t>Chlamydia Infections by Residence at Diagnosis</a:t>
            </a:r>
            <a:br>
              <a:rPr lang="en-US" altLang="en-US" sz="2900" dirty="0"/>
            </a:br>
            <a:r>
              <a:rPr lang="en-US" altLang="en-US" sz="2900" dirty="0"/>
              <a:t> Minnesota, 2023</a:t>
            </a:r>
            <a:endParaRPr lang="en-US" sz="2900" dirty="0"/>
          </a:p>
        </p:txBody>
      </p:sp>
      <p:sp>
        <p:nvSpPr>
          <p:cNvPr id="17412" name="Text Box 4"/>
          <p:cNvSpPr txBox="1">
            <a:spLocks noChangeArrowheads="1"/>
          </p:cNvSpPr>
          <p:nvPr/>
        </p:nvSpPr>
        <p:spPr bwMode="auto">
          <a:xfrm>
            <a:off x="2568169" y="6075146"/>
            <a:ext cx="8001000" cy="64633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FontTx/>
              <a:buNone/>
            </a:pPr>
            <a:r>
              <a:rPr lang="en-US" altLang="en-US" sz="1200" dirty="0">
                <a:latin typeface="Calibri" panose="020F0502020204030204" pitchFamily="34" charset="0"/>
                <a:cs typeface="Calibri" panose="020F0502020204030204" pitchFamily="34" charset="0"/>
              </a:rPr>
              <a:t>Suburban = Seven-county metro area including Anoka, Carver, Dakota, Hennepin (excluding Minneapolis), Ramsey (excluding St. Paul), Scott, and Washington counties.  Greater MN = All other Minnesota counties outside the seven-county metro area.</a:t>
            </a:r>
          </a:p>
        </p:txBody>
      </p:sp>
      <p:pic>
        <p:nvPicPr>
          <p:cNvPr id="6" name="Content Placeholder 5" descr="Chlamydia Infections by Residence at Diagnosis Minnesota, 2023. Refer to slide notes for full data. ">
            <a:extLst>
              <a:ext uri="{FF2B5EF4-FFF2-40B4-BE49-F238E27FC236}">
                <a16:creationId xmlns:a16="http://schemas.microsoft.com/office/drawing/2014/main" id="{67E2D195-AA25-F583-B2E9-65C633E6331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57088" y="1716637"/>
            <a:ext cx="5277824" cy="4161595"/>
          </a:xfrm>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en-US" sz="2800" dirty="0"/>
              <a:t>Chlamydia Rates by Gender</a:t>
            </a:r>
            <a:br>
              <a:rPr lang="en-US" altLang="en-US" sz="2800" dirty="0"/>
            </a:br>
            <a:r>
              <a:rPr lang="en-US" altLang="en-US" sz="2800" dirty="0"/>
              <a:t>Minnesota, 2014-2023</a:t>
            </a:r>
            <a:endParaRPr lang="en-US" dirty="0"/>
          </a:p>
        </p:txBody>
      </p:sp>
      <p:graphicFrame>
        <p:nvGraphicFramePr>
          <p:cNvPr id="8" name="Table 7">
            <a:extLst>
              <a:ext uri="{FF2B5EF4-FFF2-40B4-BE49-F238E27FC236}">
                <a16:creationId xmlns:a16="http://schemas.microsoft.com/office/drawing/2014/main" id="{15E791F9-F58C-7A43-BA05-72E31BA16136}"/>
              </a:ext>
            </a:extLst>
          </p:cNvPr>
          <p:cNvGraphicFramePr>
            <a:graphicFrameLocks noGrp="1"/>
          </p:cNvGraphicFramePr>
          <p:nvPr>
            <p:extLst>
              <p:ext uri="{D42A27DB-BD31-4B8C-83A1-F6EECF244321}">
                <p14:modId xmlns:p14="http://schemas.microsoft.com/office/powerpoint/2010/main" val="3395054149"/>
              </p:ext>
            </p:extLst>
          </p:nvPr>
        </p:nvGraphicFramePr>
        <p:xfrm>
          <a:off x="2743200" y="3094038"/>
          <a:ext cx="6705600" cy="670560"/>
        </p:xfrm>
        <a:graphic>
          <a:graphicData uri="http://schemas.openxmlformats.org/drawingml/2006/table">
            <a:tbl>
              <a:tblPr firstRow="1">
                <a:tableStyleId>{5C22544A-7EE6-4342-B048-85BDC9FD1C3A}</a:tableStyleId>
              </a:tblPr>
              <a:tblGrid>
                <a:gridCol w="609600">
                  <a:extLst>
                    <a:ext uri="{9D8B030D-6E8A-4147-A177-3AD203B41FA5}">
                      <a16:colId xmlns:a16="http://schemas.microsoft.com/office/drawing/2014/main" val="3126282162"/>
                    </a:ext>
                  </a:extLst>
                </a:gridCol>
                <a:gridCol w="609600">
                  <a:extLst>
                    <a:ext uri="{9D8B030D-6E8A-4147-A177-3AD203B41FA5}">
                      <a16:colId xmlns:a16="http://schemas.microsoft.com/office/drawing/2014/main" val="2979545687"/>
                    </a:ext>
                  </a:extLst>
                </a:gridCol>
                <a:gridCol w="609600">
                  <a:extLst>
                    <a:ext uri="{9D8B030D-6E8A-4147-A177-3AD203B41FA5}">
                      <a16:colId xmlns:a16="http://schemas.microsoft.com/office/drawing/2014/main" val="2706773461"/>
                    </a:ext>
                  </a:extLst>
                </a:gridCol>
                <a:gridCol w="609600">
                  <a:extLst>
                    <a:ext uri="{9D8B030D-6E8A-4147-A177-3AD203B41FA5}">
                      <a16:colId xmlns:a16="http://schemas.microsoft.com/office/drawing/2014/main" val="3242769713"/>
                    </a:ext>
                  </a:extLst>
                </a:gridCol>
                <a:gridCol w="609600">
                  <a:extLst>
                    <a:ext uri="{9D8B030D-6E8A-4147-A177-3AD203B41FA5}">
                      <a16:colId xmlns:a16="http://schemas.microsoft.com/office/drawing/2014/main" val="2354565552"/>
                    </a:ext>
                  </a:extLst>
                </a:gridCol>
                <a:gridCol w="609600">
                  <a:extLst>
                    <a:ext uri="{9D8B030D-6E8A-4147-A177-3AD203B41FA5}">
                      <a16:colId xmlns:a16="http://schemas.microsoft.com/office/drawing/2014/main" val="3012573837"/>
                    </a:ext>
                  </a:extLst>
                </a:gridCol>
                <a:gridCol w="609600">
                  <a:extLst>
                    <a:ext uri="{9D8B030D-6E8A-4147-A177-3AD203B41FA5}">
                      <a16:colId xmlns:a16="http://schemas.microsoft.com/office/drawing/2014/main" val="2507985693"/>
                    </a:ext>
                  </a:extLst>
                </a:gridCol>
                <a:gridCol w="609600">
                  <a:extLst>
                    <a:ext uri="{9D8B030D-6E8A-4147-A177-3AD203B41FA5}">
                      <a16:colId xmlns:a16="http://schemas.microsoft.com/office/drawing/2014/main" val="317765404"/>
                    </a:ext>
                  </a:extLst>
                </a:gridCol>
                <a:gridCol w="609600">
                  <a:extLst>
                    <a:ext uri="{9D8B030D-6E8A-4147-A177-3AD203B41FA5}">
                      <a16:colId xmlns:a16="http://schemas.microsoft.com/office/drawing/2014/main" val="3330573176"/>
                    </a:ext>
                  </a:extLst>
                </a:gridCol>
                <a:gridCol w="609600">
                  <a:extLst>
                    <a:ext uri="{9D8B030D-6E8A-4147-A177-3AD203B41FA5}">
                      <a16:colId xmlns:a16="http://schemas.microsoft.com/office/drawing/2014/main" val="2352395507"/>
                    </a:ext>
                  </a:extLst>
                </a:gridCol>
                <a:gridCol w="609600">
                  <a:extLst>
                    <a:ext uri="{9D8B030D-6E8A-4147-A177-3AD203B41FA5}">
                      <a16:colId xmlns:a16="http://schemas.microsoft.com/office/drawing/2014/main" val="2625330694"/>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967150384"/>
                  </a:ext>
                </a:extLst>
              </a:tr>
              <a:tr h="167640">
                <a:tc>
                  <a:txBody>
                    <a:bodyPr/>
                    <a:lstStyle/>
                    <a:p>
                      <a:pPr algn="l" fontAlgn="b"/>
                      <a:r>
                        <a:rPr lang="en-US" sz="1000" u="none" strike="noStrike">
                          <a:effectLst/>
                        </a:rPr>
                        <a:t> Males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237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263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284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295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308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271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283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285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282</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996498666"/>
                  </a:ext>
                </a:extLst>
              </a:tr>
              <a:tr h="167640">
                <a:tc>
                  <a:txBody>
                    <a:bodyPr/>
                    <a:lstStyle/>
                    <a:p>
                      <a:pPr algn="l" fontAlgn="b"/>
                      <a:r>
                        <a:rPr lang="en-US" sz="1000" u="none" strike="noStrike">
                          <a:effectLst/>
                        </a:rPr>
                        <a:t> Females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491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546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548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537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558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497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508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489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479</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346627798"/>
                  </a:ext>
                </a:extLst>
              </a:tr>
              <a:tr h="167640">
                <a:tc>
                  <a:txBody>
                    <a:bodyPr/>
                    <a:lstStyle/>
                    <a:p>
                      <a:pPr algn="l" fontAlgn="b"/>
                      <a:r>
                        <a:rPr lang="en-US" sz="1000" u="none" strike="noStrike">
                          <a:effectLst/>
                        </a:rPr>
                        <a:t>Overall</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365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389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423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441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384.3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395.4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386.6</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380.7</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2085367846"/>
                  </a:ext>
                </a:extLst>
              </a:tr>
            </a:tbl>
          </a:graphicData>
        </a:graphic>
      </p:graphicFrame>
      <p:pic>
        <p:nvPicPr>
          <p:cNvPr id="12" name="Content Placeholder 11" descr="Chlamydia Rates by Gender&#10;Minnesota, 2014-2023. Refer to table on slide for full data. ">
            <a:extLst>
              <a:ext uri="{FF2B5EF4-FFF2-40B4-BE49-F238E27FC236}">
                <a16:creationId xmlns:a16="http://schemas.microsoft.com/office/drawing/2014/main" id="{0ECF5C33-E18F-2B21-BC3A-7D8B7B9DC41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1796" y="1705135"/>
            <a:ext cx="9968408" cy="4690247"/>
          </a:xfrm>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en-US" sz="2900" dirty="0"/>
              <a:t>Chlamydia Rates by Age</a:t>
            </a:r>
            <a:br>
              <a:rPr lang="en-US" altLang="en-US" sz="2900" dirty="0"/>
            </a:br>
            <a:r>
              <a:rPr lang="en-US" altLang="en-US" sz="2900" dirty="0"/>
              <a:t>Minnesota, 2014-2023</a:t>
            </a:r>
            <a:endParaRPr lang="en-US" sz="2900" dirty="0"/>
          </a:p>
        </p:txBody>
      </p:sp>
      <p:graphicFrame>
        <p:nvGraphicFramePr>
          <p:cNvPr id="2" name="Table 1">
            <a:extLst>
              <a:ext uri="{FF2B5EF4-FFF2-40B4-BE49-F238E27FC236}">
                <a16:creationId xmlns:a16="http://schemas.microsoft.com/office/drawing/2014/main" id="{DEB86353-738D-5F62-59B4-E7710233E632}"/>
              </a:ext>
            </a:extLst>
          </p:cNvPr>
          <p:cNvGraphicFramePr>
            <a:graphicFrameLocks noGrp="1"/>
          </p:cNvGraphicFramePr>
          <p:nvPr>
            <p:extLst>
              <p:ext uri="{D42A27DB-BD31-4B8C-83A1-F6EECF244321}">
                <p14:modId xmlns:p14="http://schemas.microsoft.com/office/powerpoint/2010/main" val="1029626951"/>
              </p:ext>
            </p:extLst>
          </p:nvPr>
        </p:nvGraphicFramePr>
        <p:xfrm>
          <a:off x="2743200" y="3009900"/>
          <a:ext cx="6705600" cy="838200"/>
        </p:xfrm>
        <a:graphic>
          <a:graphicData uri="http://schemas.openxmlformats.org/drawingml/2006/table">
            <a:tbl>
              <a:tblPr firstRow="1">
                <a:tableStyleId>{5C22544A-7EE6-4342-B048-85BDC9FD1C3A}</a:tableStyleId>
              </a:tblPr>
              <a:tblGrid>
                <a:gridCol w="609600">
                  <a:extLst>
                    <a:ext uri="{9D8B030D-6E8A-4147-A177-3AD203B41FA5}">
                      <a16:colId xmlns:a16="http://schemas.microsoft.com/office/drawing/2014/main" val="1725207321"/>
                    </a:ext>
                  </a:extLst>
                </a:gridCol>
                <a:gridCol w="609600">
                  <a:extLst>
                    <a:ext uri="{9D8B030D-6E8A-4147-A177-3AD203B41FA5}">
                      <a16:colId xmlns:a16="http://schemas.microsoft.com/office/drawing/2014/main" val="2260751389"/>
                    </a:ext>
                  </a:extLst>
                </a:gridCol>
                <a:gridCol w="609600">
                  <a:extLst>
                    <a:ext uri="{9D8B030D-6E8A-4147-A177-3AD203B41FA5}">
                      <a16:colId xmlns:a16="http://schemas.microsoft.com/office/drawing/2014/main" val="1191370407"/>
                    </a:ext>
                  </a:extLst>
                </a:gridCol>
                <a:gridCol w="609600">
                  <a:extLst>
                    <a:ext uri="{9D8B030D-6E8A-4147-A177-3AD203B41FA5}">
                      <a16:colId xmlns:a16="http://schemas.microsoft.com/office/drawing/2014/main" val="1815622894"/>
                    </a:ext>
                  </a:extLst>
                </a:gridCol>
                <a:gridCol w="609600">
                  <a:extLst>
                    <a:ext uri="{9D8B030D-6E8A-4147-A177-3AD203B41FA5}">
                      <a16:colId xmlns:a16="http://schemas.microsoft.com/office/drawing/2014/main" val="520423795"/>
                    </a:ext>
                  </a:extLst>
                </a:gridCol>
                <a:gridCol w="609600">
                  <a:extLst>
                    <a:ext uri="{9D8B030D-6E8A-4147-A177-3AD203B41FA5}">
                      <a16:colId xmlns:a16="http://schemas.microsoft.com/office/drawing/2014/main" val="566932381"/>
                    </a:ext>
                  </a:extLst>
                </a:gridCol>
                <a:gridCol w="609600">
                  <a:extLst>
                    <a:ext uri="{9D8B030D-6E8A-4147-A177-3AD203B41FA5}">
                      <a16:colId xmlns:a16="http://schemas.microsoft.com/office/drawing/2014/main" val="3299327535"/>
                    </a:ext>
                  </a:extLst>
                </a:gridCol>
                <a:gridCol w="609600">
                  <a:extLst>
                    <a:ext uri="{9D8B030D-6E8A-4147-A177-3AD203B41FA5}">
                      <a16:colId xmlns:a16="http://schemas.microsoft.com/office/drawing/2014/main" val="1905682285"/>
                    </a:ext>
                  </a:extLst>
                </a:gridCol>
                <a:gridCol w="609600">
                  <a:extLst>
                    <a:ext uri="{9D8B030D-6E8A-4147-A177-3AD203B41FA5}">
                      <a16:colId xmlns:a16="http://schemas.microsoft.com/office/drawing/2014/main" val="954172115"/>
                    </a:ext>
                  </a:extLst>
                </a:gridCol>
                <a:gridCol w="609600">
                  <a:extLst>
                    <a:ext uri="{9D8B030D-6E8A-4147-A177-3AD203B41FA5}">
                      <a16:colId xmlns:a16="http://schemas.microsoft.com/office/drawing/2014/main" val="2869168291"/>
                    </a:ext>
                  </a:extLst>
                </a:gridCol>
                <a:gridCol w="609600">
                  <a:extLst>
                    <a:ext uri="{9D8B030D-6E8A-4147-A177-3AD203B41FA5}">
                      <a16:colId xmlns:a16="http://schemas.microsoft.com/office/drawing/2014/main" val="3849873384"/>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193894265"/>
                  </a:ext>
                </a:extLst>
              </a:tr>
              <a:tr h="167640">
                <a:tc>
                  <a:txBody>
                    <a:bodyPr/>
                    <a:lstStyle/>
                    <a:p>
                      <a:pPr algn="l" fontAlgn="b"/>
                      <a:r>
                        <a:rPr lang="en-US" sz="1000" u="none" strike="noStrike">
                          <a:effectLst/>
                        </a:rPr>
                        <a:t>15-19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1448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1449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1670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1659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1675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1750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1462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1453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1382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1445</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801637684"/>
                  </a:ext>
                </a:extLst>
              </a:tr>
              <a:tr h="167640">
                <a:tc>
                  <a:txBody>
                    <a:bodyPr/>
                    <a:lstStyle/>
                    <a:p>
                      <a:pPr algn="l" fontAlgn="b"/>
                      <a:r>
                        <a:rPr lang="en-US" sz="1000" u="none" strike="noStrike">
                          <a:effectLst/>
                        </a:rPr>
                        <a:t>20-24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2183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2273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2327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2378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2340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2429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2203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2199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2117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2004</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297153446"/>
                  </a:ext>
                </a:extLst>
              </a:tr>
              <a:tr h="167640">
                <a:tc>
                  <a:txBody>
                    <a:bodyPr/>
                    <a:lstStyle/>
                    <a:p>
                      <a:pPr algn="l" fontAlgn="b"/>
                      <a:r>
                        <a:rPr lang="en-US" sz="1000" u="none" strike="noStrike">
                          <a:effectLst/>
                        </a:rPr>
                        <a:t>25-29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951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1082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1124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1186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1160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1184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1045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1045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1004</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062006604"/>
                  </a:ext>
                </a:extLst>
              </a:tr>
              <a:tr h="167640">
                <a:tc>
                  <a:txBody>
                    <a:bodyPr/>
                    <a:lstStyle/>
                    <a:p>
                      <a:pPr algn="l" fontAlgn="b"/>
                      <a:r>
                        <a:rPr lang="en-US" sz="1000" u="none" strike="noStrike">
                          <a:effectLst/>
                        </a:rPr>
                        <a:t>30-39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325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375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412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424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448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465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405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456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460</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463</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3331904518"/>
                  </a:ext>
                </a:extLst>
              </a:tr>
            </a:tbl>
          </a:graphicData>
        </a:graphic>
      </p:graphicFrame>
      <p:pic>
        <p:nvPicPr>
          <p:cNvPr id="8" name="Content Placeholder 7" descr="Chlamydia Rates by Age&#10;Minnesota, 2014-2023. Refer to table on slide for full data. ">
            <a:extLst>
              <a:ext uri="{FF2B5EF4-FFF2-40B4-BE49-F238E27FC236}">
                <a16:creationId xmlns:a16="http://schemas.microsoft.com/office/drawing/2014/main" id="{540DD2F6-9043-CFF6-9F99-2EE92F79F1C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65694" y="1954114"/>
            <a:ext cx="9060611" cy="4120650"/>
          </a:xfr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rmAutofit/>
          </a:bodyPr>
          <a:lstStyle/>
          <a:p>
            <a:pPr algn="l" eaLnBrk="1" hangingPunct="1"/>
            <a:r>
              <a:rPr lang="en-US" altLang="en-US" dirty="0"/>
              <a:t>Interpreting </a:t>
            </a:r>
            <a:r>
              <a:rPr lang="en-US" altLang="en-US" dirty="0" err="1"/>
              <a:t>sti</a:t>
            </a:r>
            <a:r>
              <a:rPr lang="en-US" altLang="en-US" dirty="0"/>
              <a:t> Surveillance Data (2/2)</a:t>
            </a:r>
          </a:p>
        </p:txBody>
      </p:sp>
      <p:sp>
        <p:nvSpPr>
          <p:cNvPr id="7172" name="Rectangle 3"/>
          <p:cNvSpPr>
            <a:spLocks noGrp="1" noChangeArrowheads="1"/>
          </p:cNvSpPr>
          <p:nvPr>
            <p:ph idx="1"/>
          </p:nvPr>
        </p:nvSpPr>
        <p:spPr>
          <a:xfrm>
            <a:off x="1156138" y="1502230"/>
            <a:ext cx="9974317" cy="5355769"/>
          </a:xfrm>
          <a:prstGeom prst="rect">
            <a:avLst/>
          </a:prstGeom>
        </p:spPr>
        <p:txBody>
          <a:bodyPr>
            <a:noAutofit/>
          </a:bodyPr>
          <a:lstStyle/>
          <a:p>
            <a:pPr eaLnBrk="1" hangingPunct="1">
              <a:defRPr/>
            </a:pPr>
            <a:r>
              <a:rPr lang="en-US" altLang="en-US" sz="2000" dirty="0"/>
              <a:t>The surveillance system only includes cases with a positive laboratory test. Cases diagnosed solely on symptoms are not counted.</a:t>
            </a:r>
          </a:p>
          <a:p>
            <a:pPr eaLnBrk="1" hangingPunct="1">
              <a:defRPr/>
            </a:pPr>
            <a:r>
              <a:rPr lang="en-US" altLang="en-US" sz="2000" dirty="0"/>
              <a:t>Since 2012 we have included cases that had only a lab report and no corresponding case report form.  This has increased the number of unknowns in some variables. </a:t>
            </a:r>
          </a:p>
          <a:p>
            <a:pPr eaLnBrk="1" hangingPunct="1">
              <a:defRPr/>
            </a:pPr>
            <a:r>
              <a:rPr lang="en-US" altLang="en-US" sz="2000" dirty="0"/>
              <a:t>In 2020, the COVID-19 response accelerated the use of laboratory reporting by facilities, again increasing the number of unknown variables.</a:t>
            </a:r>
          </a:p>
          <a:p>
            <a:pPr eaLnBrk="1" hangingPunct="1">
              <a:defRPr/>
            </a:pPr>
            <a:r>
              <a:rPr lang="en-US" altLang="en-US" sz="2000" dirty="0"/>
              <a:t>Rate are computed using Census data. Census data uses weighted estimates to calculate intercensal estimates.</a:t>
            </a:r>
          </a:p>
          <a:p>
            <a:pPr eaLnBrk="1" hangingPunct="1">
              <a:defRPr/>
            </a:pPr>
            <a:r>
              <a:rPr lang="en-US" altLang="en-US" sz="2000" dirty="0"/>
              <a:t> Surveillance data represent cases of infection, not individuals. A person with multiple infections in a given year will be counted more than once.</a:t>
            </a:r>
          </a:p>
          <a:p>
            <a:pPr eaLnBrk="1" hangingPunct="1">
              <a:defRPr/>
            </a:pPr>
            <a:r>
              <a:rPr lang="en-US" altLang="en-US" sz="2000" dirty="0"/>
              <a:t>Caution is warranted when interpreting changes in </a:t>
            </a:r>
            <a:r>
              <a:rPr lang="en-US" altLang="en-US" sz="2000" dirty="0" err="1"/>
              <a:t>sti</a:t>
            </a:r>
            <a:r>
              <a:rPr lang="en-US" altLang="en-US" sz="2000" dirty="0"/>
              <a:t> numbers that can seem disproportionately large when the number of cases is small.</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en-US" sz="2900" dirty="0"/>
              <a:t>Age-Specific Chlamydia Rates by Gender, </a:t>
            </a:r>
            <a:br>
              <a:rPr lang="en-US" altLang="en-US" sz="2900" dirty="0"/>
            </a:br>
            <a:r>
              <a:rPr lang="en-US" altLang="en-US" sz="2900" dirty="0"/>
              <a:t>Minnesota, 2023</a:t>
            </a:r>
            <a:endParaRPr lang="en-US" sz="2900" dirty="0"/>
          </a:p>
        </p:txBody>
      </p:sp>
      <p:sp>
        <p:nvSpPr>
          <p:cNvPr id="3" name="TextBox 2">
            <a:extLst>
              <a:ext uri="{FF2B5EF4-FFF2-40B4-BE49-F238E27FC236}">
                <a16:creationId xmlns:a16="http://schemas.microsoft.com/office/drawing/2014/main" id="{E1C56839-E60E-4548-9BB0-EF13E43FAD98}"/>
              </a:ext>
            </a:extLst>
          </p:cNvPr>
          <p:cNvSpPr txBox="1"/>
          <p:nvPr/>
        </p:nvSpPr>
        <p:spPr>
          <a:xfrm>
            <a:off x="1593668" y="6243935"/>
            <a:ext cx="7641771" cy="276999"/>
          </a:xfrm>
          <a:prstGeom prst="rect">
            <a:avLst/>
          </a:prstGeom>
          <a:noFill/>
        </p:spPr>
        <p:txBody>
          <a:bodyPr wrap="square" rtlCol="0">
            <a:spAutoFit/>
          </a:bodyPr>
          <a:lstStyle/>
          <a:p>
            <a:r>
              <a:rPr lang="en-US" sz="1200" dirty="0"/>
              <a:t>Data: </a:t>
            </a:r>
            <a:r>
              <a:rPr lang="en-US" sz="1200" dirty="0">
                <a:hlinkClick r:id="rId3"/>
              </a:rPr>
              <a:t>STI Surveillance Report Data Tables, Minnesota 2023 (PDF)</a:t>
            </a:r>
            <a:endParaRPr lang="en-US" sz="1200" dirty="0"/>
          </a:p>
        </p:txBody>
      </p:sp>
      <p:pic>
        <p:nvPicPr>
          <p:cNvPr id="8" name="Content Placeholder 7" descr="Age-Specific Chlamydia Rates by Gender, &#10;Minnesota, 2023. Refer to link on slide for data. ">
            <a:extLst>
              <a:ext uri="{FF2B5EF4-FFF2-40B4-BE49-F238E27FC236}">
                <a16:creationId xmlns:a16="http://schemas.microsoft.com/office/drawing/2014/main" id="{96A674EA-7763-8892-2943-C71929C7A44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995904" y="1789612"/>
            <a:ext cx="7641771" cy="4389954"/>
          </a:xfrm>
        </p:spPr>
      </p:pic>
    </p:spTree>
    <p:extLst>
      <p:ext uri="{BB962C8B-B14F-4D97-AF65-F5344CB8AC3E}">
        <p14:creationId xmlns:p14="http://schemas.microsoft.com/office/powerpoint/2010/main" val="32350834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199" y="152400"/>
            <a:ext cx="11591891" cy="914400"/>
          </a:xfrm>
        </p:spPr>
        <p:txBody>
          <a:bodyPr>
            <a:normAutofit/>
          </a:bodyPr>
          <a:lstStyle/>
          <a:p>
            <a:pPr algn="l"/>
            <a:r>
              <a:rPr lang="en-US" altLang="en-US" sz="2900" dirty="0"/>
              <a:t>Chlamydia Rates by Race/Ethnicity Minnesota, 2014-2023 (1/2)</a:t>
            </a:r>
            <a:endParaRPr lang="en-US" sz="2900" dirty="0"/>
          </a:p>
        </p:txBody>
      </p:sp>
      <p:graphicFrame>
        <p:nvGraphicFramePr>
          <p:cNvPr id="2" name="Table 1">
            <a:extLst>
              <a:ext uri="{FF2B5EF4-FFF2-40B4-BE49-F238E27FC236}">
                <a16:creationId xmlns:a16="http://schemas.microsoft.com/office/drawing/2014/main" id="{FA84D956-A67A-5A2E-9ECD-66C716942864}"/>
              </a:ext>
            </a:extLst>
          </p:cNvPr>
          <p:cNvGraphicFramePr>
            <a:graphicFrameLocks noGrp="1"/>
          </p:cNvGraphicFramePr>
          <p:nvPr>
            <p:extLst>
              <p:ext uri="{D42A27DB-BD31-4B8C-83A1-F6EECF244321}">
                <p14:modId xmlns:p14="http://schemas.microsoft.com/office/powerpoint/2010/main" val="1242949707"/>
              </p:ext>
            </p:extLst>
          </p:nvPr>
        </p:nvGraphicFramePr>
        <p:xfrm>
          <a:off x="2686050" y="2709863"/>
          <a:ext cx="6819900" cy="1440180"/>
        </p:xfrm>
        <a:graphic>
          <a:graphicData uri="http://schemas.openxmlformats.org/drawingml/2006/table">
            <a:tbl>
              <a:tblPr firstRow="1">
                <a:tableStyleId>{5C22544A-7EE6-4342-B048-85BDC9FD1C3A}</a:tableStyleId>
              </a:tblPr>
              <a:tblGrid>
                <a:gridCol w="723900">
                  <a:extLst>
                    <a:ext uri="{9D8B030D-6E8A-4147-A177-3AD203B41FA5}">
                      <a16:colId xmlns:a16="http://schemas.microsoft.com/office/drawing/2014/main" val="2752270605"/>
                    </a:ext>
                  </a:extLst>
                </a:gridCol>
                <a:gridCol w="609600">
                  <a:extLst>
                    <a:ext uri="{9D8B030D-6E8A-4147-A177-3AD203B41FA5}">
                      <a16:colId xmlns:a16="http://schemas.microsoft.com/office/drawing/2014/main" val="1133579530"/>
                    </a:ext>
                  </a:extLst>
                </a:gridCol>
                <a:gridCol w="609600">
                  <a:extLst>
                    <a:ext uri="{9D8B030D-6E8A-4147-A177-3AD203B41FA5}">
                      <a16:colId xmlns:a16="http://schemas.microsoft.com/office/drawing/2014/main" val="3826404559"/>
                    </a:ext>
                  </a:extLst>
                </a:gridCol>
                <a:gridCol w="609600">
                  <a:extLst>
                    <a:ext uri="{9D8B030D-6E8A-4147-A177-3AD203B41FA5}">
                      <a16:colId xmlns:a16="http://schemas.microsoft.com/office/drawing/2014/main" val="109068707"/>
                    </a:ext>
                  </a:extLst>
                </a:gridCol>
                <a:gridCol w="609600">
                  <a:extLst>
                    <a:ext uri="{9D8B030D-6E8A-4147-A177-3AD203B41FA5}">
                      <a16:colId xmlns:a16="http://schemas.microsoft.com/office/drawing/2014/main" val="1563899161"/>
                    </a:ext>
                  </a:extLst>
                </a:gridCol>
                <a:gridCol w="609600">
                  <a:extLst>
                    <a:ext uri="{9D8B030D-6E8A-4147-A177-3AD203B41FA5}">
                      <a16:colId xmlns:a16="http://schemas.microsoft.com/office/drawing/2014/main" val="2437111634"/>
                    </a:ext>
                  </a:extLst>
                </a:gridCol>
                <a:gridCol w="609600">
                  <a:extLst>
                    <a:ext uri="{9D8B030D-6E8A-4147-A177-3AD203B41FA5}">
                      <a16:colId xmlns:a16="http://schemas.microsoft.com/office/drawing/2014/main" val="2985688461"/>
                    </a:ext>
                  </a:extLst>
                </a:gridCol>
                <a:gridCol w="609600">
                  <a:extLst>
                    <a:ext uri="{9D8B030D-6E8A-4147-A177-3AD203B41FA5}">
                      <a16:colId xmlns:a16="http://schemas.microsoft.com/office/drawing/2014/main" val="972289431"/>
                    </a:ext>
                  </a:extLst>
                </a:gridCol>
                <a:gridCol w="609600">
                  <a:extLst>
                    <a:ext uri="{9D8B030D-6E8A-4147-A177-3AD203B41FA5}">
                      <a16:colId xmlns:a16="http://schemas.microsoft.com/office/drawing/2014/main" val="746681927"/>
                    </a:ext>
                  </a:extLst>
                </a:gridCol>
                <a:gridCol w="609600">
                  <a:extLst>
                    <a:ext uri="{9D8B030D-6E8A-4147-A177-3AD203B41FA5}">
                      <a16:colId xmlns:a16="http://schemas.microsoft.com/office/drawing/2014/main" val="627284982"/>
                    </a:ext>
                  </a:extLst>
                </a:gridCol>
                <a:gridCol w="609600">
                  <a:extLst>
                    <a:ext uri="{9D8B030D-6E8A-4147-A177-3AD203B41FA5}">
                      <a16:colId xmlns:a16="http://schemas.microsoft.com/office/drawing/2014/main" val="1696595595"/>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756031103"/>
                  </a:ext>
                </a:extLst>
              </a:tr>
              <a:tr h="167640">
                <a:tc>
                  <a:txBody>
                    <a:bodyPr/>
                    <a:lstStyle/>
                    <a:p>
                      <a:pPr algn="l" fontAlgn="b"/>
                      <a:r>
                        <a:rPr lang="en-US" sz="1000" u="none" strike="noStrike">
                          <a:effectLst/>
                        </a:rPr>
                        <a:t>White, Non-Hispanic</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185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196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217</a:t>
                      </a:r>
                      <a:endParaRPr lang="en-US" sz="1000" b="1" i="0" u="none" strike="noStrike" dirty="0">
                        <a:effectLst/>
                        <a:latin typeface="Geneva"/>
                      </a:endParaRPr>
                    </a:p>
                  </a:txBody>
                  <a:tcPr marL="7620" marR="7620" marT="7620" marB="0" anchor="b"/>
                </a:tc>
                <a:tc>
                  <a:txBody>
                    <a:bodyPr/>
                    <a:lstStyle/>
                    <a:p>
                      <a:pPr algn="r" fontAlgn="b"/>
                      <a:r>
                        <a:rPr lang="en-US" sz="1000" u="none" strike="noStrike">
                          <a:effectLst/>
                        </a:rPr>
                        <a:t>217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225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197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188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178</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077478775"/>
                  </a:ext>
                </a:extLst>
              </a:tr>
              <a:tr h="167640">
                <a:tc>
                  <a:txBody>
                    <a:bodyPr/>
                    <a:lstStyle/>
                    <a:p>
                      <a:pPr algn="l" fontAlgn="b"/>
                      <a:r>
                        <a:rPr lang="en-US" sz="1000" u="none" strike="noStrike">
                          <a:effectLst/>
                        </a:rPr>
                        <a:t>Black, Non-Hispanic</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1427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1494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1641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1591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1595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1648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1404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1494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1486</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920696079"/>
                  </a:ext>
                </a:extLst>
              </a:tr>
              <a:tr h="167640">
                <a:tc>
                  <a:txBody>
                    <a:bodyPr/>
                    <a:lstStyle/>
                    <a:p>
                      <a:pPr algn="l" fontAlgn="b"/>
                      <a:r>
                        <a:rPr lang="en-US" sz="1000" u="none" strike="noStrike">
                          <a:effectLst/>
                        </a:rPr>
                        <a:t>American Indian</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909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968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1099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1243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1177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1025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1097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1147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1197</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900343571"/>
                  </a:ext>
                </a:extLst>
              </a:tr>
              <a:tr h="167640">
                <a:tc>
                  <a:txBody>
                    <a:bodyPr/>
                    <a:lstStyle/>
                    <a:p>
                      <a:pPr algn="l" fontAlgn="b"/>
                      <a:r>
                        <a:rPr lang="en-US" sz="1000" u="none" strike="noStrike">
                          <a:effectLst/>
                        </a:rPr>
                        <a:t>Asian/PI</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270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290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296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307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328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330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239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279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293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265</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475447547"/>
                  </a:ext>
                </a:extLst>
              </a:tr>
              <a:tr h="167640">
                <a:tc>
                  <a:txBody>
                    <a:bodyPr/>
                    <a:lstStyle/>
                    <a:p>
                      <a:pPr algn="l" fontAlgn="b"/>
                      <a:r>
                        <a:rPr lang="en-US" sz="1000" u="none" strike="noStrike">
                          <a:effectLst/>
                        </a:rPr>
                        <a:t>Hispanic</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397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459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472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541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625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747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574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689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685</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842</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946360973"/>
                  </a:ext>
                </a:extLst>
              </a:tr>
            </a:tbl>
          </a:graphicData>
        </a:graphic>
      </p:graphicFrame>
      <p:pic>
        <p:nvPicPr>
          <p:cNvPr id="9" name="Content Placeholder 8" descr="Chlamydia Rates by Race/Ethnicity Minnesota, 2014-2023 (1/2). Refer to table on slide for full data. ">
            <a:extLst>
              <a:ext uri="{FF2B5EF4-FFF2-40B4-BE49-F238E27FC236}">
                <a16:creationId xmlns:a16="http://schemas.microsoft.com/office/drawing/2014/main" id="{5E517360-C3B8-2B39-BD1E-DD6491FCBD3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56490" y="1696116"/>
            <a:ext cx="10679020" cy="4907854"/>
          </a:xfrm>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a:xfrm>
            <a:off x="838200" y="6356350"/>
            <a:ext cx="4024256" cy="388695"/>
          </a:xfrm>
        </p:spPr>
        <p:txBody>
          <a:bodyPr/>
          <a:lstStyle/>
          <a:p>
            <a:pPr algn="l">
              <a:defRPr/>
            </a:pPr>
            <a:r>
              <a:rPr lang="en-US" altLang="en-US" dirty="0">
                <a:solidFill>
                  <a:srgbClr val="000000"/>
                </a:solidFill>
              </a:rPr>
              <a:t>* people of Hispanic ethnicity can be of any race</a:t>
            </a:r>
            <a:endParaRPr lang="en-US" altLang="en-US" dirty="0"/>
          </a:p>
        </p:txBody>
      </p:sp>
      <p:sp>
        <p:nvSpPr>
          <p:cNvPr id="8"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2900" dirty="0">
                <a:solidFill>
                  <a:schemeClr val="bg1"/>
                </a:solidFill>
                <a:latin typeface="+mj-lt"/>
              </a:rPr>
              <a:t>Chlamydia Rates by Race/Ethnicity, Minnesota, 2014-2023 (2/2)</a:t>
            </a:r>
            <a:endParaRPr lang="en-US" altLang="en-US" sz="2900" baseline="30000" dirty="0">
              <a:solidFill>
                <a:schemeClr val="bg1"/>
              </a:solidFill>
              <a:latin typeface="+mj-lt"/>
            </a:endParaRPr>
          </a:p>
        </p:txBody>
      </p:sp>
      <p:graphicFrame>
        <p:nvGraphicFramePr>
          <p:cNvPr id="2" name="Table 1">
            <a:extLst>
              <a:ext uri="{FF2B5EF4-FFF2-40B4-BE49-F238E27FC236}">
                <a16:creationId xmlns:a16="http://schemas.microsoft.com/office/drawing/2014/main" id="{343EBC29-C65F-93A0-3A5F-DF2A61619A45}"/>
              </a:ext>
            </a:extLst>
          </p:cNvPr>
          <p:cNvGraphicFramePr>
            <a:graphicFrameLocks noGrp="1"/>
          </p:cNvGraphicFramePr>
          <p:nvPr>
            <p:extLst>
              <p:ext uri="{D42A27DB-BD31-4B8C-83A1-F6EECF244321}">
                <p14:modId xmlns:p14="http://schemas.microsoft.com/office/powerpoint/2010/main" val="575308978"/>
              </p:ext>
            </p:extLst>
          </p:nvPr>
        </p:nvGraphicFramePr>
        <p:xfrm>
          <a:off x="2743200" y="2789238"/>
          <a:ext cx="6705600" cy="1280160"/>
        </p:xfrm>
        <a:graphic>
          <a:graphicData uri="http://schemas.openxmlformats.org/drawingml/2006/table">
            <a:tbl>
              <a:tblPr firstRow="1">
                <a:tableStyleId>{5C22544A-7EE6-4342-B048-85BDC9FD1C3A}</a:tableStyleId>
              </a:tblPr>
              <a:tblGrid>
                <a:gridCol w="609600">
                  <a:extLst>
                    <a:ext uri="{9D8B030D-6E8A-4147-A177-3AD203B41FA5}">
                      <a16:colId xmlns:a16="http://schemas.microsoft.com/office/drawing/2014/main" val="3909602664"/>
                    </a:ext>
                  </a:extLst>
                </a:gridCol>
                <a:gridCol w="609600">
                  <a:extLst>
                    <a:ext uri="{9D8B030D-6E8A-4147-A177-3AD203B41FA5}">
                      <a16:colId xmlns:a16="http://schemas.microsoft.com/office/drawing/2014/main" val="1227173685"/>
                    </a:ext>
                  </a:extLst>
                </a:gridCol>
                <a:gridCol w="609600">
                  <a:extLst>
                    <a:ext uri="{9D8B030D-6E8A-4147-A177-3AD203B41FA5}">
                      <a16:colId xmlns:a16="http://schemas.microsoft.com/office/drawing/2014/main" val="4083739478"/>
                    </a:ext>
                  </a:extLst>
                </a:gridCol>
                <a:gridCol w="609600">
                  <a:extLst>
                    <a:ext uri="{9D8B030D-6E8A-4147-A177-3AD203B41FA5}">
                      <a16:colId xmlns:a16="http://schemas.microsoft.com/office/drawing/2014/main" val="3601463065"/>
                    </a:ext>
                  </a:extLst>
                </a:gridCol>
                <a:gridCol w="609600">
                  <a:extLst>
                    <a:ext uri="{9D8B030D-6E8A-4147-A177-3AD203B41FA5}">
                      <a16:colId xmlns:a16="http://schemas.microsoft.com/office/drawing/2014/main" val="2109308780"/>
                    </a:ext>
                  </a:extLst>
                </a:gridCol>
                <a:gridCol w="609600">
                  <a:extLst>
                    <a:ext uri="{9D8B030D-6E8A-4147-A177-3AD203B41FA5}">
                      <a16:colId xmlns:a16="http://schemas.microsoft.com/office/drawing/2014/main" val="284317830"/>
                    </a:ext>
                  </a:extLst>
                </a:gridCol>
                <a:gridCol w="609600">
                  <a:extLst>
                    <a:ext uri="{9D8B030D-6E8A-4147-A177-3AD203B41FA5}">
                      <a16:colId xmlns:a16="http://schemas.microsoft.com/office/drawing/2014/main" val="391518046"/>
                    </a:ext>
                  </a:extLst>
                </a:gridCol>
                <a:gridCol w="609600">
                  <a:extLst>
                    <a:ext uri="{9D8B030D-6E8A-4147-A177-3AD203B41FA5}">
                      <a16:colId xmlns:a16="http://schemas.microsoft.com/office/drawing/2014/main" val="774372705"/>
                    </a:ext>
                  </a:extLst>
                </a:gridCol>
                <a:gridCol w="609600">
                  <a:extLst>
                    <a:ext uri="{9D8B030D-6E8A-4147-A177-3AD203B41FA5}">
                      <a16:colId xmlns:a16="http://schemas.microsoft.com/office/drawing/2014/main" val="2993110898"/>
                    </a:ext>
                  </a:extLst>
                </a:gridCol>
                <a:gridCol w="609600">
                  <a:extLst>
                    <a:ext uri="{9D8B030D-6E8A-4147-A177-3AD203B41FA5}">
                      <a16:colId xmlns:a16="http://schemas.microsoft.com/office/drawing/2014/main" val="3673642907"/>
                    </a:ext>
                  </a:extLst>
                </a:gridCol>
                <a:gridCol w="609600">
                  <a:extLst>
                    <a:ext uri="{9D8B030D-6E8A-4147-A177-3AD203B41FA5}">
                      <a16:colId xmlns:a16="http://schemas.microsoft.com/office/drawing/2014/main" val="2266573435"/>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2019</a:t>
                      </a:r>
                      <a:endParaRPr lang="en-US" sz="1000" b="1" i="0" u="none" strike="noStrike" dirty="0">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2964387194"/>
                  </a:ext>
                </a:extLst>
              </a:tr>
              <a:tr h="167640">
                <a:tc>
                  <a:txBody>
                    <a:bodyPr/>
                    <a:lstStyle/>
                    <a:p>
                      <a:pPr algn="l" fontAlgn="b"/>
                      <a:r>
                        <a:rPr lang="en-US" sz="1000" u="none" strike="noStrike">
                          <a:effectLst/>
                        </a:rPr>
                        <a:t>White, Non-Hispanic</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185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196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225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197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188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178</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598082176"/>
                  </a:ext>
                </a:extLst>
              </a:tr>
              <a:tr h="167640">
                <a:tc>
                  <a:txBody>
                    <a:bodyPr/>
                    <a:lstStyle/>
                    <a:p>
                      <a:pPr algn="l" fontAlgn="b"/>
                      <a:r>
                        <a:rPr lang="en-US" sz="1000" u="none" strike="noStrike">
                          <a:effectLst/>
                        </a:rPr>
                        <a:t>American Indian</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909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968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1099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1243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1177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1025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1097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1147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1197</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988436719"/>
                  </a:ext>
                </a:extLst>
              </a:tr>
              <a:tr h="167640">
                <a:tc>
                  <a:txBody>
                    <a:bodyPr/>
                    <a:lstStyle/>
                    <a:p>
                      <a:pPr algn="l" fontAlgn="b"/>
                      <a:r>
                        <a:rPr lang="en-US" sz="1000" u="none" strike="noStrike">
                          <a:effectLst/>
                        </a:rPr>
                        <a:t>Asian/PI</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270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290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296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307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328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330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239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279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293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265</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2174588290"/>
                  </a:ext>
                </a:extLst>
              </a:tr>
              <a:tr h="167640">
                <a:tc>
                  <a:txBody>
                    <a:bodyPr/>
                    <a:lstStyle/>
                    <a:p>
                      <a:pPr algn="l" fontAlgn="b"/>
                      <a:r>
                        <a:rPr lang="en-US" sz="1000" u="none" strike="noStrike">
                          <a:effectLst/>
                        </a:rPr>
                        <a:t>Hispanic*</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397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459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472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541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625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747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574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689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685</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842</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1658849698"/>
                  </a:ext>
                </a:extLst>
              </a:tr>
            </a:tbl>
          </a:graphicData>
        </a:graphic>
      </p:graphicFrame>
      <p:pic>
        <p:nvPicPr>
          <p:cNvPr id="9" name="Content Placeholder 8" descr="Chlamydia Rates by Race/Ethnicity, Minnesota, 2014-2023 (2/2). Refer to table on slide for full data. ">
            <a:extLst>
              <a:ext uri="{FF2B5EF4-FFF2-40B4-BE49-F238E27FC236}">
                <a16:creationId xmlns:a16="http://schemas.microsoft.com/office/drawing/2014/main" id="{54A444D3-5BBD-19E1-C1DD-D30E20E9A76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2963" y="1878980"/>
            <a:ext cx="8806073" cy="4115755"/>
          </a:xfrm>
        </p:spPr>
      </p:pic>
    </p:spTree>
    <p:extLst>
      <p:ext uri="{BB962C8B-B14F-4D97-AF65-F5344CB8AC3E}">
        <p14:creationId xmlns:p14="http://schemas.microsoft.com/office/powerpoint/2010/main" val="3817032210"/>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en-US" sz="3200" dirty="0"/>
              <a:t>Chlamydia and Gonorrhea Among Adolescents and Young Adults</a:t>
            </a:r>
            <a:br>
              <a:rPr lang="en-US" altLang="en-US" sz="3200" dirty="0"/>
            </a:br>
            <a:r>
              <a:rPr lang="en-US" altLang="en-US" sz="3200" dirty="0"/>
              <a:t>(15-24 years of age)</a:t>
            </a:r>
            <a:endParaRPr lang="en-US" sz="3200" dirty="0"/>
          </a:p>
        </p:txBody>
      </p:sp>
      <p:sp>
        <p:nvSpPr>
          <p:cNvPr id="4" name="Text Placeholder 8"/>
          <p:cNvSpPr>
            <a:spLocks noGrp="1"/>
          </p:cNvSpPr>
          <p:nvPr>
            <p:ph type="body" sz="quarter" idx="14"/>
          </p:nvPr>
        </p:nvSpPr>
        <p:spPr>
          <a:xfrm>
            <a:off x="2802468" y="5644884"/>
            <a:ext cx="6587067" cy="903062"/>
          </a:xfrm>
        </p:spPr>
        <p:txBody>
          <a:bodyPr>
            <a:normAutofit/>
          </a:bodyPr>
          <a:lstStyle/>
          <a:p>
            <a:r>
              <a:rPr lang="en-US" sz="1400" dirty="0"/>
              <a:t>Minnesota Department of Health STI Surveillance System</a:t>
            </a:r>
          </a:p>
        </p:txBody>
      </p:sp>
    </p:spTree>
    <p:extLst>
      <p:ext uri="{BB962C8B-B14F-4D97-AF65-F5344CB8AC3E}">
        <p14:creationId xmlns:p14="http://schemas.microsoft.com/office/powerpoint/2010/main" val="38957712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AB16C-1A2F-B581-6545-6C0666004F49}"/>
              </a:ext>
            </a:extLst>
          </p:cNvPr>
          <p:cNvSpPr>
            <a:spLocks noGrp="1"/>
          </p:cNvSpPr>
          <p:nvPr>
            <p:ph type="title"/>
          </p:nvPr>
        </p:nvSpPr>
        <p:spPr/>
        <p:txBody>
          <a:bodyPr>
            <a:normAutofit fontScale="90000"/>
          </a:bodyPr>
          <a:lstStyle/>
          <a:p>
            <a:pPr algn="l"/>
            <a:r>
              <a:rPr lang="en-US" altLang="en-US" sz="3600" dirty="0">
                <a:solidFill>
                  <a:schemeClr val="bg1"/>
                </a:solidFill>
                <a:latin typeface="+mj-lt"/>
              </a:rPr>
              <a:t>Chlamydia Disproportionately Impacts Youth </a:t>
            </a:r>
            <a:br>
              <a:rPr lang="en-US" altLang="en-US" sz="3600" dirty="0">
                <a:solidFill>
                  <a:schemeClr val="bg1"/>
                </a:solidFill>
                <a:latin typeface="+mj-lt"/>
              </a:rPr>
            </a:br>
            <a:r>
              <a:rPr lang="en-US" altLang="en-US" sz="3600" dirty="0">
                <a:solidFill>
                  <a:schemeClr val="bg1"/>
                </a:solidFill>
                <a:latin typeface="+mj-lt"/>
              </a:rPr>
              <a:t>and Young Adults*</a:t>
            </a:r>
            <a:endParaRPr lang="en-US" dirty="0"/>
          </a:p>
        </p:txBody>
      </p:sp>
      <p:pic>
        <p:nvPicPr>
          <p:cNvPr id="8" name="Content Placeholder 7" descr="MN population. Refer to slide notes for full data. ">
            <a:extLst>
              <a:ext uri="{FF2B5EF4-FFF2-40B4-BE49-F238E27FC236}">
                <a16:creationId xmlns:a16="http://schemas.microsoft.com/office/drawing/2014/main" id="{03220683-EB92-582D-40F8-CC55506AA56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024636" y="1548764"/>
            <a:ext cx="3825348" cy="4628199"/>
          </a:xfrm>
        </p:spPr>
      </p:pic>
      <p:pic>
        <p:nvPicPr>
          <p:cNvPr id="11" name="Content Placeholder 10" descr="Chlamydia cases in 2023. Refer to link on slide for full data. ">
            <a:extLst>
              <a:ext uri="{FF2B5EF4-FFF2-40B4-BE49-F238E27FC236}">
                <a16:creationId xmlns:a16="http://schemas.microsoft.com/office/drawing/2014/main" id="{D6A163AC-9B12-C874-2288-0723E11DA34E}"/>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342018" y="1544742"/>
            <a:ext cx="4108268" cy="4632221"/>
          </a:xfrm>
        </p:spPr>
      </p:pic>
      <p:sp>
        <p:nvSpPr>
          <p:cNvPr id="6" name="Slide Number Placeholder 5">
            <a:extLst>
              <a:ext uri="{FF2B5EF4-FFF2-40B4-BE49-F238E27FC236}">
                <a16:creationId xmlns:a16="http://schemas.microsoft.com/office/drawing/2014/main" id="{051BCDA8-1765-5D4D-C830-363B4620EAB0}"/>
              </a:ext>
            </a:extLst>
          </p:cNvPr>
          <p:cNvSpPr>
            <a:spLocks noGrp="1"/>
          </p:cNvSpPr>
          <p:nvPr>
            <p:ph type="sldNum" sz="quarter" idx="12"/>
          </p:nvPr>
        </p:nvSpPr>
        <p:spPr/>
        <p:txBody>
          <a:bodyPr/>
          <a:lstStyle/>
          <a:p>
            <a:fld id="{48F63A3B-78C7-47BE-AE5E-E10140E04643}" type="slidenum">
              <a:rPr lang="en-US" smtClean="0"/>
              <a:t>54</a:t>
            </a:fld>
            <a:endParaRPr lang="en-US" dirty="0"/>
          </a:p>
        </p:txBody>
      </p:sp>
      <p:sp>
        <p:nvSpPr>
          <p:cNvPr id="9" name="TextBox 8">
            <a:extLst>
              <a:ext uri="{FF2B5EF4-FFF2-40B4-BE49-F238E27FC236}">
                <a16:creationId xmlns:a16="http://schemas.microsoft.com/office/drawing/2014/main" id="{EC04EB65-25E8-5BBE-2E5B-28AE83C4158F}"/>
              </a:ext>
            </a:extLst>
          </p:cNvPr>
          <p:cNvSpPr txBox="1"/>
          <p:nvPr/>
        </p:nvSpPr>
        <p:spPr>
          <a:xfrm>
            <a:off x="548640" y="6497619"/>
            <a:ext cx="4198393" cy="276999"/>
          </a:xfrm>
          <a:prstGeom prst="rect">
            <a:avLst/>
          </a:prstGeom>
          <a:noFill/>
        </p:spPr>
        <p:txBody>
          <a:bodyPr wrap="none" rtlCol="0">
            <a:spAutoFit/>
          </a:bodyPr>
          <a:lstStyle/>
          <a:p>
            <a:r>
              <a:rPr lang="en-US" sz="1200" dirty="0"/>
              <a:t>Data: </a:t>
            </a:r>
            <a:r>
              <a:rPr lang="en-US" sz="1200" dirty="0">
                <a:hlinkClick r:id="rId5"/>
              </a:rPr>
              <a:t>STI Surveillance Report Data Tables, Minnesota 2023 (PDF)</a:t>
            </a:r>
            <a:endParaRPr lang="en-US" sz="1200" dirty="0"/>
          </a:p>
        </p:txBody>
      </p:sp>
    </p:spTree>
    <p:extLst>
      <p:ext uri="{BB962C8B-B14F-4D97-AF65-F5344CB8AC3E}">
        <p14:creationId xmlns:p14="http://schemas.microsoft.com/office/powerpoint/2010/main" val="5396437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AB16C-1A2F-B581-6545-6C0666004F49}"/>
              </a:ext>
            </a:extLst>
          </p:cNvPr>
          <p:cNvSpPr>
            <a:spLocks noGrp="1"/>
          </p:cNvSpPr>
          <p:nvPr>
            <p:ph type="title"/>
          </p:nvPr>
        </p:nvSpPr>
        <p:spPr/>
        <p:txBody>
          <a:bodyPr>
            <a:normAutofit fontScale="90000"/>
          </a:bodyPr>
          <a:lstStyle/>
          <a:p>
            <a:pPr algn="l"/>
            <a:r>
              <a:rPr lang="en-US" altLang="en-US" sz="3600" dirty="0">
                <a:solidFill>
                  <a:schemeClr val="bg1"/>
                </a:solidFill>
                <a:latin typeface="+mj-lt"/>
              </a:rPr>
              <a:t>Gonorrhea Disproportionately Impacts Youth </a:t>
            </a:r>
            <a:br>
              <a:rPr lang="en-US" altLang="en-US" sz="3600" dirty="0">
                <a:solidFill>
                  <a:schemeClr val="bg1"/>
                </a:solidFill>
                <a:latin typeface="+mj-lt"/>
              </a:rPr>
            </a:br>
            <a:r>
              <a:rPr lang="en-US" altLang="en-US" sz="3600" dirty="0">
                <a:solidFill>
                  <a:schemeClr val="bg1"/>
                </a:solidFill>
                <a:latin typeface="+mj-lt"/>
              </a:rPr>
              <a:t>and Young Adults</a:t>
            </a:r>
            <a:endParaRPr lang="en-US" dirty="0"/>
          </a:p>
        </p:txBody>
      </p:sp>
      <p:pic>
        <p:nvPicPr>
          <p:cNvPr id="8" name="Content Placeholder 7" descr="MN population. Refer to slide notes for full data. ">
            <a:extLst>
              <a:ext uri="{FF2B5EF4-FFF2-40B4-BE49-F238E27FC236}">
                <a16:creationId xmlns:a16="http://schemas.microsoft.com/office/drawing/2014/main" id="{03220683-EB92-582D-40F8-CC55506AA56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024636" y="1548764"/>
            <a:ext cx="3825348" cy="4628199"/>
          </a:xfrm>
        </p:spPr>
      </p:pic>
      <p:sp>
        <p:nvSpPr>
          <p:cNvPr id="6" name="Slide Number Placeholder 5">
            <a:extLst>
              <a:ext uri="{FF2B5EF4-FFF2-40B4-BE49-F238E27FC236}">
                <a16:creationId xmlns:a16="http://schemas.microsoft.com/office/drawing/2014/main" id="{051BCDA8-1765-5D4D-C830-363B4620EAB0}"/>
              </a:ext>
            </a:extLst>
          </p:cNvPr>
          <p:cNvSpPr>
            <a:spLocks noGrp="1"/>
          </p:cNvSpPr>
          <p:nvPr>
            <p:ph type="sldNum" sz="quarter" idx="12"/>
          </p:nvPr>
        </p:nvSpPr>
        <p:spPr/>
        <p:txBody>
          <a:bodyPr/>
          <a:lstStyle/>
          <a:p>
            <a:fld id="{48F63A3B-78C7-47BE-AE5E-E10140E04643}" type="slidenum">
              <a:rPr lang="en-US" smtClean="0"/>
              <a:t>55</a:t>
            </a:fld>
            <a:endParaRPr lang="en-US" dirty="0"/>
          </a:p>
        </p:txBody>
      </p:sp>
      <p:sp>
        <p:nvSpPr>
          <p:cNvPr id="9" name="TextBox 8">
            <a:extLst>
              <a:ext uri="{FF2B5EF4-FFF2-40B4-BE49-F238E27FC236}">
                <a16:creationId xmlns:a16="http://schemas.microsoft.com/office/drawing/2014/main" id="{EC04EB65-25E8-5BBE-2E5B-28AE83C4158F}"/>
              </a:ext>
            </a:extLst>
          </p:cNvPr>
          <p:cNvSpPr txBox="1"/>
          <p:nvPr/>
        </p:nvSpPr>
        <p:spPr>
          <a:xfrm>
            <a:off x="548640" y="6497619"/>
            <a:ext cx="4198393" cy="276999"/>
          </a:xfrm>
          <a:prstGeom prst="rect">
            <a:avLst/>
          </a:prstGeom>
          <a:noFill/>
        </p:spPr>
        <p:txBody>
          <a:bodyPr wrap="none" rtlCol="0">
            <a:spAutoFit/>
          </a:bodyPr>
          <a:lstStyle/>
          <a:p>
            <a:r>
              <a:rPr lang="en-US" sz="1200" dirty="0"/>
              <a:t>Data: </a:t>
            </a:r>
            <a:r>
              <a:rPr lang="en-US" sz="1200" dirty="0">
                <a:hlinkClick r:id="rId4"/>
              </a:rPr>
              <a:t>STI Surveillance Report Data Tables, Minnesota 2023 (PDF)</a:t>
            </a:r>
            <a:endParaRPr lang="en-US" sz="1200" dirty="0"/>
          </a:p>
        </p:txBody>
      </p:sp>
      <p:pic>
        <p:nvPicPr>
          <p:cNvPr id="7" name="Content Placeholder 6" descr="Gonorrhea cases in 2023. Refer to link on slide for data. ">
            <a:extLst>
              <a:ext uri="{FF2B5EF4-FFF2-40B4-BE49-F238E27FC236}">
                <a16:creationId xmlns:a16="http://schemas.microsoft.com/office/drawing/2014/main" id="{F2B249AC-A79B-3936-97E0-3B4D4DF548DA}"/>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523689" y="1548763"/>
            <a:ext cx="4279293" cy="4673753"/>
          </a:xfrm>
        </p:spPr>
      </p:pic>
    </p:spTree>
    <p:extLst>
      <p:ext uri="{BB962C8B-B14F-4D97-AF65-F5344CB8AC3E}">
        <p14:creationId xmlns:p14="http://schemas.microsoft.com/office/powerpoint/2010/main" val="10674309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dirty="0">
                <a:solidFill>
                  <a:schemeClr val="bg1"/>
                </a:solidFill>
                <a:latin typeface="+mj-lt"/>
              </a:rPr>
              <a:t>Chlamydia and Gonorrhea Rates Among Adolescents &amp; Young Adults</a:t>
            </a:r>
            <a:r>
              <a:rPr lang="en-US" altLang="en-US" baseline="30000" dirty="0">
                <a:solidFill>
                  <a:schemeClr val="bg1"/>
                </a:solidFill>
                <a:latin typeface="+mj-lt"/>
              </a:rPr>
              <a:t>†</a:t>
            </a:r>
            <a:r>
              <a:rPr lang="en-US" altLang="en-US" dirty="0">
                <a:solidFill>
                  <a:schemeClr val="bg1"/>
                </a:solidFill>
                <a:latin typeface="+mj-lt"/>
              </a:rPr>
              <a:t> </a:t>
            </a:r>
            <a:br>
              <a:rPr lang="en-US" altLang="en-US" dirty="0">
                <a:solidFill>
                  <a:schemeClr val="bg1"/>
                </a:solidFill>
                <a:latin typeface="+mj-lt"/>
              </a:rPr>
            </a:br>
            <a:r>
              <a:rPr lang="en-US" altLang="en-US" dirty="0">
                <a:solidFill>
                  <a:schemeClr val="bg1"/>
                </a:solidFill>
                <a:latin typeface="+mj-lt"/>
              </a:rPr>
              <a:t>by Gender in Minnesota, 2014-2023</a:t>
            </a:r>
          </a:p>
        </p:txBody>
      </p:sp>
      <p:graphicFrame>
        <p:nvGraphicFramePr>
          <p:cNvPr id="2" name="Table 1">
            <a:extLst>
              <a:ext uri="{FF2B5EF4-FFF2-40B4-BE49-F238E27FC236}">
                <a16:creationId xmlns:a16="http://schemas.microsoft.com/office/drawing/2014/main" id="{15089C26-1E15-D1DF-4D80-8FEC7983C847}"/>
              </a:ext>
            </a:extLst>
          </p:cNvPr>
          <p:cNvGraphicFramePr>
            <a:graphicFrameLocks noGrp="1"/>
          </p:cNvGraphicFramePr>
          <p:nvPr>
            <p:extLst>
              <p:ext uri="{D42A27DB-BD31-4B8C-83A1-F6EECF244321}">
                <p14:modId xmlns:p14="http://schemas.microsoft.com/office/powerpoint/2010/main" val="2590315331"/>
              </p:ext>
            </p:extLst>
          </p:nvPr>
        </p:nvGraphicFramePr>
        <p:xfrm>
          <a:off x="2311400" y="3009900"/>
          <a:ext cx="7569200" cy="838200"/>
        </p:xfrm>
        <a:graphic>
          <a:graphicData uri="http://schemas.openxmlformats.org/drawingml/2006/table">
            <a:tbl>
              <a:tblPr firstRow="1">
                <a:tableStyleId>{5C22544A-7EE6-4342-B048-85BDC9FD1C3A}</a:tableStyleId>
              </a:tblPr>
              <a:tblGrid>
                <a:gridCol w="1473200">
                  <a:extLst>
                    <a:ext uri="{9D8B030D-6E8A-4147-A177-3AD203B41FA5}">
                      <a16:colId xmlns:a16="http://schemas.microsoft.com/office/drawing/2014/main" val="3046765164"/>
                    </a:ext>
                  </a:extLst>
                </a:gridCol>
                <a:gridCol w="609600">
                  <a:extLst>
                    <a:ext uri="{9D8B030D-6E8A-4147-A177-3AD203B41FA5}">
                      <a16:colId xmlns:a16="http://schemas.microsoft.com/office/drawing/2014/main" val="1049089923"/>
                    </a:ext>
                  </a:extLst>
                </a:gridCol>
                <a:gridCol w="609600">
                  <a:extLst>
                    <a:ext uri="{9D8B030D-6E8A-4147-A177-3AD203B41FA5}">
                      <a16:colId xmlns:a16="http://schemas.microsoft.com/office/drawing/2014/main" val="3764314379"/>
                    </a:ext>
                  </a:extLst>
                </a:gridCol>
                <a:gridCol w="609600">
                  <a:extLst>
                    <a:ext uri="{9D8B030D-6E8A-4147-A177-3AD203B41FA5}">
                      <a16:colId xmlns:a16="http://schemas.microsoft.com/office/drawing/2014/main" val="487433978"/>
                    </a:ext>
                  </a:extLst>
                </a:gridCol>
                <a:gridCol w="609600">
                  <a:extLst>
                    <a:ext uri="{9D8B030D-6E8A-4147-A177-3AD203B41FA5}">
                      <a16:colId xmlns:a16="http://schemas.microsoft.com/office/drawing/2014/main" val="1599182204"/>
                    </a:ext>
                  </a:extLst>
                </a:gridCol>
                <a:gridCol w="609600">
                  <a:extLst>
                    <a:ext uri="{9D8B030D-6E8A-4147-A177-3AD203B41FA5}">
                      <a16:colId xmlns:a16="http://schemas.microsoft.com/office/drawing/2014/main" val="2541539944"/>
                    </a:ext>
                  </a:extLst>
                </a:gridCol>
                <a:gridCol w="609600">
                  <a:extLst>
                    <a:ext uri="{9D8B030D-6E8A-4147-A177-3AD203B41FA5}">
                      <a16:colId xmlns:a16="http://schemas.microsoft.com/office/drawing/2014/main" val="2941137439"/>
                    </a:ext>
                  </a:extLst>
                </a:gridCol>
                <a:gridCol w="609600">
                  <a:extLst>
                    <a:ext uri="{9D8B030D-6E8A-4147-A177-3AD203B41FA5}">
                      <a16:colId xmlns:a16="http://schemas.microsoft.com/office/drawing/2014/main" val="116497466"/>
                    </a:ext>
                  </a:extLst>
                </a:gridCol>
                <a:gridCol w="609600">
                  <a:extLst>
                    <a:ext uri="{9D8B030D-6E8A-4147-A177-3AD203B41FA5}">
                      <a16:colId xmlns:a16="http://schemas.microsoft.com/office/drawing/2014/main" val="2010663050"/>
                    </a:ext>
                  </a:extLst>
                </a:gridCol>
                <a:gridCol w="609600">
                  <a:extLst>
                    <a:ext uri="{9D8B030D-6E8A-4147-A177-3AD203B41FA5}">
                      <a16:colId xmlns:a16="http://schemas.microsoft.com/office/drawing/2014/main" val="2461136197"/>
                    </a:ext>
                  </a:extLst>
                </a:gridCol>
                <a:gridCol w="609600">
                  <a:extLst>
                    <a:ext uri="{9D8B030D-6E8A-4147-A177-3AD203B41FA5}">
                      <a16:colId xmlns:a16="http://schemas.microsoft.com/office/drawing/2014/main" val="2560266179"/>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2323543504"/>
                  </a:ext>
                </a:extLst>
              </a:tr>
              <a:tr h="167640">
                <a:tc>
                  <a:txBody>
                    <a:bodyPr/>
                    <a:lstStyle/>
                    <a:p>
                      <a:pPr algn="l" fontAlgn="b"/>
                      <a:r>
                        <a:rPr lang="en-US" sz="1000" u="none" strike="noStrike">
                          <a:effectLst/>
                        </a:rPr>
                        <a:t>Chlamydia males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927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984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1067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1090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1179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1000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1011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977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984</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692640281"/>
                  </a:ext>
                </a:extLst>
              </a:tr>
              <a:tr h="167640">
                <a:tc>
                  <a:txBody>
                    <a:bodyPr/>
                    <a:lstStyle/>
                    <a:p>
                      <a:pPr algn="l" fontAlgn="b"/>
                      <a:r>
                        <a:rPr lang="en-US" sz="1000" u="none" strike="noStrike">
                          <a:effectLst/>
                        </a:rPr>
                        <a:t>Chlamydia females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2747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2783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2973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2984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2935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3034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2677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2657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2536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2491</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865907017"/>
                  </a:ext>
                </a:extLst>
              </a:tr>
              <a:tr h="167640">
                <a:tc>
                  <a:txBody>
                    <a:bodyPr/>
                    <a:lstStyle/>
                    <a:p>
                      <a:pPr algn="l" fontAlgn="b"/>
                      <a:r>
                        <a:rPr lang="en-US" sz="1000" u="none" strike="noStrike">
                          <a:effectLst/>
                        </a:rPr>
                        <a:t>Gonorrhea males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251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241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288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340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361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351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466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358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360</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396700674"/>
                  </a:ext>
                </a:extLst>
              </a:tr>
              <a:tr h="167640">
                <a:tc>
                  <a:txBody>
                    <a:bodyPr/>
                    <a:lstStyle/>
                    <a:p>
                      <a:pPr algn="l" fontAlgn="b"/>
                      <a:r>
                        <a:rPr lang="en-US" sz="1000" u="none" strike="noStrike">
                          <a:effectLst/>
                        </a:rPr>
                        <a:t>Gonorrhea females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329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284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371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470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525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527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670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558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491</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437</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1859970574"/>
                  </a:ext>
                </a:extLst>
              </a:tr>
            </a:tbl>
          </a:graphicData>
        </a:graphic>
      </p:graphicFrame>
      <p:pic>
        <p:nvPicPr>
          <p:cNvPr id="6" name="Content Placeholder 5" descr="Chlamydia and Gonorrhea Rates Among Adolescents &amp; Young Adults† &#10;by Gender in Minnesota, 2014-2023. Refer to table on slide for data. ">
            <a:extLst>
              <a:ext uri="{FF2B5EF4-FFF2-40B4-BE49-F238E27FC236}">
                <a16:creationId xmlns:a16="http://schemas.microsoft.com/office/drawing/2014/main" id="{D489052A-008C-D108-1A3B-4CBB8561528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8710" y="1593297"/>
            <a:ext cx="9915530" cy="4750945"/>
          </a:xfrm>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dirty="0">
                <a:solidFill>
                  <a:schemeClr val="bg1"/>
                </a:solidFill>
                <a:latin typeface="+mj-lt"/>
              </a:rPr>
              <a:t>Geographic Characteristics of Adolescents and Young Adults</a:t>
            </a:r>
            <a:r>
              <a:rPr lang="en-US" altLang="en-US" baseline="30000" dirty="0"/>
              <a:t> </a:t>
            </a:r>
            <a:r>
              <a:rPr lang="en-US" altLang="en-US" baseline="30000" dirty="0">
                <a:solidFill>
                  <a:schemeClr val="bg1"/>
                </a:solidFill>
              </a:rPr>
              <a:t>†</a:t>
            </a:r>
            <a:r>
              <a:rPr lang="en-US" altLang="en-US" dirty="0">
                <a:solidFill>
                  <a:schemeClr val="bg1"/>
                </a:solidFill>
                <a:latin typeface="+mj-lt"/>
              </a:rPr>
              <a:t> Diagnosed with Chlamydia or Gonorrhea, Minnesota 2023</a:t>
            </a:r>
          </a:p>
        </p:txBody>
      </p:sp>
      <p:sp>
        <p:nvSpPr>
          <p:cNvPr id="38916" name="Text Box 3"/>
          <p:cNvSpPr txBox="1">
            <a:spLocks noChangeArrowheads="1"/>
          </p:cNvSpPr>
          <p:nvPr/>
        </p:nvSpPr>
        <p:spPr bwMode="auto">
          <a:xfrm>
            <a:off x="464426" y="5800248"/>
            <a:ext cx="10575049" cy="147732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None/>
            </a:pPr>
            <a:r>
              <a:rPr lang="en-US" altLang="en-US" sz="1200" dirty="0">
                <a:latin typeface="+mn-lt"/>
              </a:rPr>
              <a:t>Suburban = Seven-county metro area including Anoka, Carver, Dakota, Hennepin (excluding Minneapolis), Ramsey (excluding St. Paul), Scott, and Washington counties.  Greater MN = All other Minnesota counties outside the seven-county metro area.</a:t>
            </a:r>
          </a:p>
          <a:p>
            <a:pPr>
              <a:lnSpc>
                <a:spcPct val="100000"/>
              </a:lnSpc>
              <a:spcBef>
                <a:spcPct val="50000"/>
              </a:spcBef>
              <a:spcAft>
                <a:spcPct val="0"/>
              </a:spcAft>
              <a:buClrTx/>
              <a:buSzTx/>
              <a:buNone/>
            </a:pPr>
            <a:r>
              <a:rPr lang="en-US" altLang="en-US" sz="1200" baseline="30000" dirty="0">
                <a:latin typeface="+mn-lt"/>
              </a:rPr>
              <a:t>†</a:t>
            </a:r>
            <a:r>
              <a:rPr lang="en-US" altLang="en-US" sz="1200" dirty="0">
                <a:latin typeface="+mn-lt"/>
              </a:rPr>
              <a:t> Adolescents defined as 15-19 year-olds; Young Adults defined as 20-24 year-olds</a:t>
            </a:r>
            <a:r>
              <a:rPr lang="en-US" altLang="en-US" sz="1200" dirty="0"/>
              <a:t>.</a:t>
            </a:r>
          </a:p>
          <a:p>
            <a:pPr>
              <a:lnSpc>
                <a:spcPct val="100000"/>
              </a:lnSpc>
              <a:spcBef>
                <a:spcPct val="50000"/>
              </a:spcBef>
              <a:spcAft>
                <a:spcPct val="0"/>
              </a:spcAft>
              <a:buClrTx/>
              <a:buSzTx/>
              <a:buNone/>
            </a:pPr>
            <a:endParaRPr lang="en-US" altLang="en-US" sz="1200" dirty="0">
              <a:latin typeface="+mn-lt"/>
            </a:endParaRPr>
          </a:p>
          <a:p>
            <a:pPr>
              <a:lnSpc>
                <a:spcPct val="100000"/>
              </a:lnSpc>
              <a:spcBef>
                <a:spcPct val="50000"/>
              </a:spcBef>
              <a:spcAft>
                <a:spcPct val="0"/>
              </a:spcAft>
              <a:buClrTx/>
              <a:buSzTx/>
              <a:buFontTx/>
              <a:buNone/>
            </a:pPr>
            <a:endParaRPr lang="en-US" altLang="en-US" sz="1200" dirty="0"/>
          </a:p>
        </p:txBody>
      </p:sp>
      <p:pic>
        <p:nvPicPr>
          <p:cNvPr id="5" name="Content Placeholder 4" descr="Geographic Characteristics of Adolescents and Young Adults † Diagnosed with Chlamydia or Gonorrhea, Minnesota 2023. Refer to slide notes for data. ">
            <a:extLst>
              <a:ext uri="{FF2B5EF4-FFF2-40B4-BE49-F238E27FC236}">
                <a16:creationId xmlns:a16="http://schemas.microsoft.com/office/drawing/2014/main" id="{BD901BB1-C480-019F-82A0-99312DD952B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51747" y="1528354"/>
            <a:ext cx="7088506" cy="4278195"/>
          </a:xfrm>
        </p:spPr>
      </p:pic>
    </p:spTree>
    <p:extLst>
      <p:ext uri="{BB962C8B-B14F-4D97-AF65-F5344CB8AC3E}">
        <p14:creationId xmlns:p14="http://schemas.microsoft.com/office/powerpoint/2010/main" val="2371359456"/>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389EB-B695-134B-943E-A391EBA85437}"/>
              </a:ext>
            </a:extLst>
          </p:cNvPr>
          <p:cNvSpPr>
            <a:spLocks noGrp="1"/>
          </p:cNvSpPr>
          <p:nvPr>
            <p:ph type="title"/>
          </p:nvPr>
        </p:nvSpPr>
        <p:spPr/>
        <p:txBody>
          <a:bodyPr>
            <a:normAutofit fontScale="90000"/>
          </a:bodyPr>
          <a:lstStyle/>
          <a:p>
            <a:pPr algn="l"/>
            <a:r>
              <a:rPr lang="en-US" altLang="en-US" dirty="0">
                <a:solidFill>
                  <a:schemeClr val="bg1"/>
                </a:solidFill>
                <a:latin typeface="+mj-lt"/>
              </a:rPr>
              <a:t>Chlamydia Cases Among Adolescents and Young Adults</a:t>
            </a:r>
            <a:r>
              <a:rPr lang="en-US" altLang="en-US" baseline="30000" dirty="0">
                <a:solidFill>
                  <a:schemeClr val="bg1"/>
                </a:solidFill>
                <a:latin typeface="+mj-lt"/>
              </a:rPr>
              <a:t>† </a:t>
            </a:r>
            <a:br>
              <a:rPr lang="en-US" altLang="en-US" baseline="30000" dirty="0">
                <a:solidFill>
                  <a:schemeClr val="bg1"/>
                </a:solidFill>
                <a:latin typeface="+mj-lt"/>
              </a:rPr>
            </a:br>
            <a:r>
              <a:rPr lang="en-US" altLang="en-US" dirty="0">
                <a:solidFill>
                  <a:schemeClr val="bg1"/>
                </a:solidFill>
                <a:latin typeface="+mj-lt"/>
              </a:rPr>
              <a:t>by Gender and Race, Minnesota, 2023</a:t>
            </a:r>
            <a:endParaRPr lang="en-US" dirty="0"/>
          </a:p>
        </p:txBody>
      </p:sp>
      <p:pic>
        <p:nvPicPr>
          <p:cNvPr id="8" name="Content Placeholder 7" descr="Chlamydia Cases Among Adolescents and Young Adults† &#10;by Gender and Race, Minnesota, 2023. Males. Refer to link on slide for data. ">
            <a:extLst>
              <a:ext uri="{FF2B5EF4-FFF2-40B4-BE49-F238E27FC236}">
                <a16:creationId xmlns:a16="http://schemas.microsoft.com/office/drawing/2014/main" id="{95BBA75D-59EB-F799-DBC0-F37D1690BE1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54425" y="1665608"/>
            <a:ext cx="3791055" cy="4091933"/>
          </a:xfrm>
        </p:spPr>
      </p:pic>
      <p:pic>
        <p:nvPicPr>
          <p:cNvPr id="10" name="Content Placeholder 9" descr="Chlamydia Cases Among Adolescents and Young Adults† &#10;by Gender and Race, Minnesota, 2023. Females. Refer to link on slide for data. ">
            <a:extLst>
              <a:ext uri="{FF2B5EF4-FFF2-40B4-BE49-F238E27FC236}">
                <a16:creationId xmlns:a16="http://schemas.microsoft.com/office/drawing/2014/main" id="{72FB754F-52DB-0585-6CB5-C12635AB0E5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46522" y="1665608"/>
            <a:ext cx="3910896" cy="4157642"/>
          </a:xfrm>
        </p:spPr>
      </p:pic>
      <p:sp>
        <p:nvSpPr>
          <p:cNvPr id="6" name="Slide Number Placeholder 5">
            <a:extLst>
              <a:ext uri="{FF2B5EF4-FFF2-40B4-BE49-F238E27FC236}">
                <a16:creationId xmlns:a16="http://schemas.microsoft.com/office/drawing/2014/main" id="{C074484E-E304-74F7-2C2B-E57601C94931}"/>
              </a:ext>
            </a:extLst>
          </p:cNvPr>
          <p:cNvSpPr>
            <a:spLocks noGrp="1"/>
          </p:cNvSpPr>
          <p:nvPr>
            <p:ph type="sldNum" sz="quarter" idx="12"/>
          </p:nvPr>
        </p:nvSpPr>
        <p:spPr/>
        <p:txBody>
          <a:bodyPr/>
          <a:lstStyle/>
          <a:p>
            <a:fld id="{48F63A3B-78C7-47BE-AE5E-E10140E04643}" type="slidenum">
              <a:rPr lang="en-US" smtClean="0"/>
              <a:t>58</a:t>
            </a:fld>
            <a:endParaRPr lang="en-US" dirty="0"/>
          </a:p>
        </p:txBody>
      </p:sp>
      <p:sp>
        <p:nvSpPr>
          <p:cNvPr id="11" name="Text Box 7">
            <a:extLst>
              <a:ext uri="{FF2B5EF4-FFF2-40B4-BE49-F238E27FC236}">
                <a16:creationId xmlns:a16="http://schemas.microsoft.com/office/drawing/2014/main" id="{149C183A-D9D9-E6BD-D388-51765773EAD2}"/>
              </a:ext>
            </a:extLst>
          </p:cNvPr>
          <p:cNvSpPr txBox="1">
            <a:spLocks noChangeArrowheads="1"/>
          </p:cNvSpPr>
          <p:nvPr/>
        </p:nvSpPr>
        <p:spPr bwMode="auto">
          <a:xfrm>
            <a:off x="1541476" y="5987017"/>
            <a:ext cx="10448752" cy="73866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9144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lnSpc>
                <a:spcPct val="100000"/>
              </a:lnSpc>
              <a:spcAft>
                <a:spcPts val="0"/>
              </a:spcAft>
              <a:buClrTx/>
              <a:buSzTx/>
              <a:buNone/>
              <a:defRPr/>
            </a:pPr>
            <a:r>
              <a:rPr lang="en-US" altLang="en-US" sz="1200" baseline="30000" dirty="0">
                <a:latin typeface="+mn-lt"/>
              </a:rPr>
              <a:t>†</a:t>
            </a:r>
            <a:r>
              <a:rPr lang="en-US" altLang="en-US" sz="1200" dirty="0">
                <a:latin typeface="+mn-lt"/>
              </a:rPr>
              <a:t> Adolescents defined as 15-19 year-olds; Young Adults defined as 20-24 year-olds     </a:t>
            </a:r>
            <a:br>
              <a:rPr lang="en-US" altLang="en-US" sz="1200" dirty="0">
                <a:latin typeface="+mn-lt"/>
              </a:rPr>
            </a:br>
            <a:r>
              <a:rPr lang="en-US" altLang="en-US" sz="1200" dirty="0">
                <a:latin typeface="+mn-lt"/>
              </a:rPr>
              <a:t>* Other is more than one race. Excludes 1 transgender person </a:t>
            </a:r>
            <a:br>
              <a:rPr lang="en-US" altLang="en-US" sz="1200" dirty="0">
                <a:latin typeface="+mn-lt"/>
              </a:rPr>
            </a:br>
            <a:r>
              <a:rPr lang="en-US" sz="1200" dirty="0">
                <a:latin typeface="+mn-lt"/>
              </a:rPr>
              <a:t>Data: </a:t>
            </a:r>
            <a:r>
              <a:rPr lang="en-US" sz="1200" dirty="0">
                <a:latin typeface="+mn-lt"/>
                <a:hlinkClick r:id="rId4"/>
              </a:rPr>
              <a:t>STI Surveillance Report Data Tables, Minnesota 2023 (PDF)</a:t>
            </a:r>
            <a:endParaRPr lang="en-US" sz="1200" dirty="0">
              <a:latin typeface="+mn-lt"/>
            </a:endParaRPr>
          </a:p>
        </p:txBody>
      </p:sp>
    </p:spTree>
    <p:extLst>
      <p:ext uri="{BB962C8B-B14F-4D97-AF65-F5344CB8AC3E}">
        <p14:creationId xmlns:p14="http://schemas.microsoft.com/office/powerpoint/2010/main" val="4864089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noAutofit/>
          </a:bodyPr>
          <a:lstStyle/>
          <a:p>
            <a:pPr algn="l" eaLnBrk="1" hangingPunct="1"/>
            <a:r>
              <a:rPr lang="en-US" altLang="en-US" sz="2800" dirty="0"/>
              <a:t>Chlamydia Rates Among Adolescents and </a:t>
            </a:r>
            <a:br>
              <a:rPr lang="en-US" altLang="en-US" sz="2800" dirty="0"/>
            </a:br>
            <a:r>
              <a:rPr lang="en-US" altLang="en-US" sz="2800" dirty="0"/>
              <a:t>Young Adults</a:t>
            </a:r>
            <a:r>
              <a:rPr lang="en-US" altLang="en-US" sz="2800" baseline="30000" dirty="0"/>
              <a:t>†</a:t>
            </a:r>
            <a:r>
              <a:rPr lang="en-US" altLang="en-US" sz="2800" dirty="0"/>
              <a:t> by Race, Minnesota, 2023</a:t>
            </a:r>
          </a:p>
        </p:txBody>
      </p:sp>
      <p:sp>
        <p:nvSpPr>
          <p:cNvPr id="48134" name="Text Box 5"/>
          <p:cNvSpPr txBox="1">
            <a:spLocks noChangeArrowheads="1"/>
          </p:cNvSpPr>
          <p:nvPr/>
        </p:nvSpPr>
        <p:spPr bwMode="auto">
          <a:xfrm>
            <a:off x="886097" y="6166249"/>
            <a:ext cx="6400800" cy="62786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80000"/>
              </a:lnSpc>
              <a:spcBef>
                <a:spcPct val="50000"/>
              </a:spcBef>
              <a:spcAft>
                <a:spcPct val="0"/>
              </a:spcAft>
              <a:buClrTx/>
              <a:buSzTx/>
              <a:buNone/>
            </a:pPr>
            <a:r>
              <a:rPr lang="en-US" altLang="en-US" sz="1200" dirty="0">
                <a:latin typeface="+mn-lt"/>
              </a:rPr>
              <a:t>Rate=Cases per 100,000 people based on 2010 U.S. Census counts.</a:t>
            </a:r>
            <a:br>
              <a:rPr lang="en-US" altLang="en-US" sz="1200" dirty="0">
                <a:latin typeface="+mn-lt"/>
              </a:rPr>
            </a:br>
            <a:r>
              <a:rPr lang="en-US" altLang="en-US" sz="1200" baseline="30000" dirty="0">
                <a:latin typeface="+mn-lt"/>
              </a:rPr>
              <a:t>†</a:t>
            </a:r>
            <a:r>
              <a:rPr lang="en-US" altLang="en-US" sz="1200" dirty="0">
                <a:latin typeface="+mn-lt"/>
              </a:rPr>
              <a:t> Adolescents defined as 15-19 year-olds; Young Adults defined as 20-24 year-olds.</a:t>
            </a:r>
            <a:br>
              <a:rPr lang="en-US" altLang="en-US" sz="1200" dirty="0">
                <a:latin typeface="+mn-lt"/>
              </a:rPr>
            </a:br>
            <a:r>
              <a:rPr lang="en-US" sz="1200" dirty="0">
                <a:latin typeface="+mn-lt"/>
              </a:rPr>
              <a:t>Data: </a:t>
            </a:r>
            <a:r>
              <a:rPr lang="en-US" sz="1200" dirty="0">
                <a:latin typeface="+mn-lt"/>
                <a:hlinkClick r:id="rId3"/>
              </a:rPr>
              <a:t>STI Surveillance Report Data Tables, Minnesota 2023 (PDF)</a:t>
            </a:r>
            <a:endParaRPr lang="en-US" sz="1200" dirty="0">
              <a:latin typeface="+mn-lt"/>
            </a:endParaRPr>
          </a:p>
        </p:txBody>
      </p:sp>
      <p:pic>
        <p:nvPicPr>
          <p:cNvPr id="6" name="Content Placeholder 5" descr="Chlamydia Rates Among Adolescents and Young Adults† by Race, Minnesota, 2023. Refer to link on slide for full data. ">
            <a:extLst>
              <a:ext uri="{FF2B5EF4-FFF2-40B4-BE49-F238E27FC236}">
                <a16:creationId xmlns:a16="http://schemas.microsoft.com/office/drawing/2014/main" id="{1CA11233-AE40-2E00-E701-D62A801A162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75233" y="1779445"/>
            <a:ext cx="11041533" cy="429536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18974-DEB3-343D-8A51-E21043A21A33}"/>
              </a:ext>
            </a:extLst>
          </p:cNvPr>
          <p:cNvSpPr>
            <a:spLocks noGrp="1"/>
          </p:cNvSpPr>
          <p:nvPr>
            <p:ph type="title"/>
          </p:nvPr>
        </p:nvSpPr>
        <p:spPr/>
        <p:txBody>
          <a:bodyPr/>
          <a:lstStyle/>
          <a:p>
            <a:r>
              <a:rPr lang="en-US" dirty="0"/>
              <a:t>Census data updates</a:t>
            </a:r>
          </a:p>
        </p:txBody>
      </p:sp>
      <p:sp>
        <p:nvSpPr>
          <p:cNvPr id="3" name="Content Placeholder 2">
            <a:extLst>
              <a:ext uri="{FF2B5EF4-FFF2-40B4-BE49-F238E27FC236}">
                <a16:creationId xmlns:a16="http://schemas.microsoft.com/office/drawing/2014/main" id="{7CCD1571-52F2-EDA1-94BC-DBE6CF76B3C9}"/>
              </a:ext>
            </a:extLst>
          </p:cNvPr>
          <p:cNvSpPr>
            <a:spLocks noGrp="1"/>
          </p:cNvSpPr>
          <p:nvPr>
            <p:ph idx="1"/>
          </p:nvPr>
        </p:nvSpPr>
        <p:spPr/>
        <p:txBody>
          <a:bodyPr/>
          <a:lstStyle/>
          <a:p>
            <a:r>
              <a:rPr lang="en-US" dirty="0"/>
              <a:t>To better represent historical rates, historical census data and population estimates were used to calculate disease incidence rates.</a:t>
            </a:r>
          </a:p>
          <a:p>
            <a:r>
              <a:rPr lang="en-US" dirty="0"/>
              <a:t>Census data was used for 3 years intervals then sequential estimates are used for future years.  </a:t>
            </a:r>
          </a:p>
          <a:p>
            <a:pPr lvl="1"/>
            <a:r>
              <a:rPr lang="en-US" b="1" dirty="0"/>
              <a:t>2014-2016: </a:t>
            </a:r>
            <a:r>
              <a:rPr lang="en-US" dirty="0"/>
              <a:t>Utilized</a:t>
            </a:r>
            <a:r>
              <a:rPr lang="en-US" b="1" dirty="0"/>
              <a:t> </a:t>
            </a:r>
            <a:r>
              <a:rPr lang="en-US" dirty="0"/>
              <a:t>2014 census estimates published and released in 2021</a:t>
            </a:r>
          </a:p>
          <a:p>
            <a:pPr lvl="1"/>
            <a:r>
              <a:rPr lang="en-US" b="1" dirty="0"/>
              <a:t>2017-2019:</a:t>
            </a:r>
            <a:r>
              <a:rPr lang="en-US" dirty="0"/>
              <a:t> Utilized 2017 census estimates published and released in 2021</a:t>
            </a:r>
          </a:p>
          <a:p>
            <a:pPr lvl="1"/>
            <a:r>
              <a:rPr lang="en-US" b="1" dirty="0"/>
              <a:t>2020-2022: </a:t>
            </a:r>
            <a:r>
              <a:rPr lang="en-US" dirty="0"/>
              <a:t>Utilized 2020 census estimates published and released in 2021</a:t>
            </a:r>
          </a:p>
          <a:p>
            <a:pPr lvl="1"/>
            <a:r>
              <a:rPr lang="en-US" b="1" dirty="0"/>
              <a:t>2023:</a:t>
            </a:r>
            <a:r>
              <a:rPr lang="en-US" dirty="0"/>
              <a:t> Utilized 2022 estimates which published in June of 2023</a:t>
            </a:r>
          </a:p>
        </p:txBody>
      </p:sp>
      <p:sp>
        <p:nvSpPr>
          <p:cNvPr id="4" name="Footer Placeholder 3">
            <a:extLst>
              <a:ext uri="{FF2B5EF4-FFF2-40B4-BE49-F238E27FC236}">
                <a16:creationId xmlns:a16="http://schemas.microsoft.com/office/drawing/2014/main" id="{FEBA789B-9260-30D8-0C08-869EF48C2068}"/>
              </a:ext>
            </a:extLst>
          </p:cNvPr>
          <p:cNvSpPr>
            <a:spLocks noGrp="1"/>
          </p:cNvSpPr>
          <p:nvPr>
            <p:ph type="ftr" sz="quarter" idx="3"/>
          </p:nvPr>
        </p:nvSpPr>
        <p:spPr/>
        <p:txBody>
          <a:body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a:extLst>
              <a:ext uri="{FF2B5EF4-FFF2-40B4-BE49-F238E27FC236}">
                <a16:creationId xmlns:a16="http://schemas.microsoft.com/office/drawing/2014/main" id="{01FAA276-3F94-F7B3-1AA0-0004018ED1F2}"/>
              </a:ext>
            </a:extLst>
          </p:cNvPr>
          <p:cNvSpPr>
            <a:spLocks noGrp="1"/>
          </p:cNvSpPr>
          <p:nvPr>
            <p:ph type="sldNum" sz="quarter" idx="12"/>
          </p:nvPr>
        </p:nvSpPr>
        <p:spPr/>
        <p:txBody>
          <a:bodyPr/>
          <a:lstStyle/>
          <a:p>
            <a:fld id="{48F63A3B-78C7-47BE-AE5E-E10140E04643}" type="slidenum">
              <a:rPr lang="en-US" smtClean="0"/>
              <a:t>6</a:t>
            </a:fld>
            <a:endParaRPr lang="en-US" dirty="0"/>
          </a:p>
        </p:txBody>
      </p:sp>
    </p:spTree>
    <p:extLst>
      <p:ext uri="{BB962C8B-B14F-4D97-AF65-F5344CB8AC3E}">
        <p14:creationId xmlns:p14="http://schemas.microsoft.com/office/powerpoint/2010/main" val="7406335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B3AED-575F-760B-1006-E527BE4ABFB4}"/>
              </a:ext>
            </a:extLst>
          </p:cNvPr>
          <p:cNvSpPr>
            <a:spLocks noGrp="1"/>
          </p:cNvSpPr>
          <p:nvPr>
            <p:ph type="title"/>
          </p:nvPr>
        </p:nvSpPr>
        <p:spPr/>
        <p:txBody>
          <a:bodyPr>
            <a:normAutofit fontScale="90000"/>
          </a:bodyPr>
          <a:lstStyle/>
          <a:p>
            <a:pPr algn="l"/>
            <a:r>
              <a:rPr lang="en-US" altLang="en-US" dirty="0">
                <a:solidFill>
                  <a:schemeClr val="bg1"/>
                </a:solidFill>
                <a:latin typeface="+mj-lt"/>
              </a:rPr>
              <a:t>Gonorrhea Cases Among Adolescents and Young Adults</a:t>
            </a:r>
            <a:r>
              <a:rPr lang="en-US" altLang="en-US" baseline="30000" dirty="0">
                <a:solidFill>
                  <a:schemeClr val="bg1"/>
                </a:solidFill>
                <a:latin typeface="+mj-lt"/>
              </a:rPr>
              <a:t>† </a:t>
            </a:r>
            <a:br>
              <a:rPr lang="en-US" altLang="en-US" baseline="30000" dirty="0">
                <a:solidFill>
                  <a:schemeClr val="bg1"/>
                </a:solidFill>
                <a:latin typeface="+mj-lt"/>
              </a:rPr>
            </a:br>
            <a:r>
              <a:rPr lang="en-US" altLang="en-US" dirty="0">
                <a:solidFill>
                  <a:schemeClr val="bg1"/>
                </a:solidFill>
                <a:latin typeface="+mj-lt"/>
              </a:rPr>
              <a:t>by Gender and Race, 2023</a:t>
            </a:r>
            <a:endParaRPr lang="en-US" dirty="0"/>
          </a:p>
        </p:txBody>
      </p:sp>
      <p:pic>
        <p:nvPicPr>
          <p:cNvPr id="8" name="Content Placeholder 7" descr="Gonorrhea Cases Among Adolescents and Young Adults† by Gender and Race, 2023. Males. Refer to link on slide for full data. ">
            <a:extLst>
              <a:ext uri="{FF2B5EF4-FFF2-40B4-BE49-F238E27FC236}">
                <a16:creationId xmlns:a16="http://schemas.microsoft.com/office/drawing/2014/main" id="{8DED8C0C-C3CE-A8BE-D0DE-358D44BC9CB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22096" y="1724297"/>
            <a:ext cx="4341263" cy="4258907"/>
          </a:xfrm>
        </p:spPr>
      </p:pic>
      <p:pic>
        <p:nvPicPr>
          <p:cNvPr id="10" name="Content Placeholder 9" descr="Gonorrhea Cases Among Adolescents and Young Adults† by Gender and Race, 2023. Females. Refer to link on slide for full data. ">
            <a:extLst>
              <a:ext uri="{FF2B5EF4-FFF2-40B4-BE49-F238E27FC236}">
                <a16:creationId xmlns:a16="http://schemas.microsoft.com/office/drawing/2014/main" id="{D84EA13A-EFED-74A0-9B24-E8B3BDE13BB7}"/>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428641" y="1724297"/>
            <a:ext cx="3889520" cy="4464893"/>
          </a:xfrm>
        </p:spPr>
      </p:pic>
      <p:sp>
        <p:nvSpPr>
          <p:cNvPr id="6" name="Slide Number Placeholder 5">
            <a:extLst>
              <a:ext uri="{FF2B5EF4-FFF2-40B4-BE49-F238E27FC236}">
                <a16:creationId xmlns:a16="http://schemas.microsoft.com/office/drawing/2014/main" id="{983E3FCC-B523-DC0D-4474-900B1CEDAF26}"/>
              </a:ext>
            </a:extLst>
          </p:cNvPr>
          <p:cNvSpPr>
            <a:spLocks noGrp="1"/>
          </p:cNvSpPr>
          <p:nvPr>
            <p:ph type="sldNum" sz="quarter" idx="12"/>
          </p:nvPr>
        </p:nvSpPr>
        <p:spPr/>
        <p:txBody>
          <a:bodyPr/>
          <a:lstStyle/>
          <a:p>
            <a:fld id="{48F63A3B-78C7-47BE-AE5E-E10140E04643}" type="slidenum">
              <a:rPr lang="en-US" smtClean="0"/>
              <a:t>60</a:t>
            </a:fld>
            <a:endParaRPr lang="en-US" dirty="0"/>
          </a:p>
        </p:txBody>
      </p:sp>
      <p:sp>
        <p:nvSpPr>
          <p:cNvPr id="11" name="Text Box 7">
            <a:extLst>
              <a:ext uri="{FF2B5EF4-FFF2-40B4-BE49-F238E27FC236}">
                <a16:creationId xmlns:a16="http://schemas.microsoft.com/office/drawing/2014/main" id="{D48801AF-79AD-2735-2C72-839A102CF8C3}"/>
              </a:ext>
            </a:extLst>
          </p:cNvPr>
          <p:cNvSpPr txBox="1">
            <a:spLocks noChangeArrowheads="1"/>
          </p:cNvSpPr>
          <p:nvPr/>
        </p:nvSpPr>
        <p:spPr bwMode="auto">
          <a:xfrm>
            <a:off x="1254162" y="6296987"/>
            <a:ext cx="8994738" cy="4838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9144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80000"/>
              </a:lnSpc>
              <a:spcBef>
                <a:spcPct val="50000"/>
              </a:spcBef>
              <a:spcAft>
                <a:spcPct val="0"/>
              </a:spcAft>
              <a:buClrTx/>
              <a:buSzTx/>
              <a:buFontTx/>
              <a:buNone/>
            </a:pPr>
            <a:r>
              <a:rPr lang="en-US" altLang="en-US" sz="1200" baseline="30000" dirty="0">
                <a:latin typeface="+mn-lt"/>
              </a:rPr>
              <a:t>†</a:t>
            </a:r>
            <a:r>
              <a:rPr lang="en-US" altLang="en-US" sz="1200" dirty="0">
                <a:latin typeface="+mn-lt"/>
              </a:rPr>
              <a:t> Adolescents defined as 15-19 year-olds; Young adults defined as 20-24 year-olds. Excludes unknown/transgender/missing</a:t>
            </a:r>
            <a:br>
              <a:rPr lang="en-US" altLang="en-US" sz="1200" dirty="0">
                <a:latin typeface="+mn-lt"/>
              </a:rPr>
            </a:br>
            <a:r>
              <a:rPr lang="en-US" sz="1200" dirty="0">
                <a:latin typeface="+mn-lt"/>
              </a:rPr>
              <a:t>Data: </a:t>
            </a:r>
            <a:r>
              <a:rPr lang="en-US" sz="1200" dirty="0">
                <a:latin typeface="+mn-lt"/>
                <a:hlinkClick r:id="rId5"/>
              </a:rPr>
              <a:t>STI Surveillance Report Data Tables, Minnesota 2023 (PDF)</a:t>
            </a:r>
            <a:endParaRPr lang="en-US" altLang="en-US" sz="1200" dirty="0">
              <a:latin typeface="+mn-lt"/>
            </a:endParaRPr>
          </a:p>
        </p:txBody>
      </p:sp>
    </p:spTree>
    <p:extLst>
      <p:ext uri="{BB962C8B-B14F-4D97-AF65-F5344CB8AC3E}">
        <p14:creationId xmlns:p14="http://schemas.microsoft.com/office/powerpoint/2010/main" val="6837112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noAutofit/>
          </a:bodyPr>
          <a:lstStyle/>
          <a:p>
            <a:pPr algn="l" eaLnBrk="1" hangingPunct="1"/>
            <a:r>
              <a:rPr lang="en-US" altLang="en-US" sz="2800" dirty="0"/>
              <a:t>Gonorrhea Rate Among Adolescents and Young Adults</a:t>
            </a:r>
            <a:r>
              <a:rPr lang="en-US" altLang="en-US" sz="2800" baseline="30000" dirty="0"/>
              <a:t>†</a:t>
            </a:r>
            <a:r>
              <a:rPr lang="en-US" altLang="en-US" sz="2800" dirty="0"/>
              <a:t> by Race, Minnesota, 2023</a:t>
            </a:r>
          </a:p>
        </p:txBody>
      </p:sp>
      <p:sp>
        <p:nvSpPr>
          <p:cNvPr id="51205" name="Text Box 4"/>
          <p:cNvSpPr txBox="1">
            <a:spLocks noChangeArrowheads="1"/>
          </p:cNvSpPr>
          <p:nvPr/>
        </p:nvSpPr>
        <p:spPr bwMode="auto">
          <a:xfrm>
            <a:off x="473956" y="6083445"/>
            <a:ext cx="6400800" cy="33611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80000"/>
              </a:lnSpc>
              <a:spcBef>
                <a:spcPct val="50000"/>
              </a:spcBef>
              <a:spcAft>
                <a:spcPct val="0"/>
              </a:spcAft>
              <a:buClrTx/>
              <a:buSzTx/>
              <a:buFontTx/>
              <a:buNone/>
            </a:pPr>
            <a:r>
              <a:rPr lang="en-US" altLang="en-US" sz="1200" baseline="30000" dirty="0">
                <a:latin typeface="+mn-lt"/>
              </a:rPr>
              <a:t>†</a:t>
            </a:r>
            <a:r>
              <a:rPr lang="en-US" altLang="en-US" sz="1200" dirty="0">
                <a:latin typeface="+mn-lt"/>
              </a:rPr>
              <a:t> Adolescents defined as 15-19 year-olds; Young Adults defined as 20-24 year-olds.</a:t>
            </a:r>
          </a:p>
        </p:txBody>
      </p:sp>
      <p:sp>
        <p:nvSpPr>
          <p:cNvPr id="51206" name="Text Box 5"/>
          <p:cNvSpPr txBox="1">
            <a:spLocks noChangeArrowheads="1"/>
          </p:cNvSpPr>
          <p:nvPr/>
        </p:nvSpPr>
        <p:spPr bwMode="auto">
          <a:xfrm>
            <a:off x="5903536" y="6064972"/>
            <a:ext cx="6400800" cy="33611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80000"/>
              </a:lnSpc>
              <a:spcBef>
                <a:spcPct val="50000"/>
              </a:spcBef>
              <a:spcAft>
                <a:spcPct val="0"/>
              </a:spcAft>
              <a:buClrTx/>
              <a:buSzTx/>
              <a:buFontTx/>
              <a:buNone/>
            </a:pPr>
            <a:r>
              <a:rPr lang="en-US" altLang="en-US" sz="1200" dirty="0">
                <a:latin typeface="+mn-lt"/>
              </a:rPr>
              <a:t>Rate = Cases per 100,000 people based on 2010 U.S. Census counts.</a:t>
            </a:r>
          </a:p>
        </p:txBody>
      </p:sp>
      <p:graphicFrame>
        <p:nvGraphicFramePr>
          <p:cNvPr id="7" name="Table 6">
            <a:extLst>
              <a:ext uri="{FF2B5EF4-FFF2-40B4-BE49-F238E27FC236}">
                <a16:creationId xmlns:a16="http://schemas.microsoft.com/office/drawing/2014/main" id="{6BB0267D-0144-B379-998A-BE624BB78880}"/>
              </a:ext>
            </a:extLst>
          </p:cNvPr>
          <p:cNvGraphicFramePr>
            <a:graphicFrameLocks noGrp="1"/>
          </p:cNvGraphicFramePr>
          <p:nvPr>
            <p:extLst>
              <p:ext uri="{D42A27DB-BD31-4B8C-83A1-F6EECF244321}">
                <p14:modId xmlns:p14="http://schemas.microsoft.com/office/powerpoint/2010/main" val="2468480875"/>
              </p:ext>
            </p:extLst>
          </p:nvPr>
        </p:nvGraphicFramePr>
        <p:xfrm>
          <a:off x="4267200" y="3028950"/>
          <a:ext cx="3657600" cy="800100"/>
        </p:xfrm>
        <a:graphic>
          <a:graphicData uri="http://schemas.openxmlformats.org/drawingml/2006/table">
            <a:tbl>
              <a:tblPr firstRow="1">
                <a:tableStyleId>{5C22544A-7EE6-4342-B048-85BDC9FD1C3A}</a:tableStyleId>
              </a:tblPr>
              <a:tblGrid>
                <a:gridCol w="609600">
                  <a:extLst>
                    <a:ext uri="{9D8B030D-6E8A-4147-A177-3AD203B41FA5}">
                      <a16:colId xmlns:a16="http://schemas.microsoft.com/office/drawing/2014/main" val="3935497288"/>
                    </a:ext>
                  </a:extLst>
                </a:gridCol>
                <a:gridCol w="609600">
                  <a:extLst>
                    <a:ext uri="{9D8B030D-6E8A-4147-A177-3AD203B41FA5}">
                      <a16:colId xmlns:a16="http://schemas.microsoft.com/office/drawing/2014/main" val="1349751015"/>
                    </a:ext>
                  </a:extLst>
                </a:gridCol>
                <a:gridCol w="609600">
                  <a:extLst>
                    <a:ext uri="{9D8B030D-6E8A-4147-A177-3AD203B41FA5}">
                      <a16:colId xmlns:a16="http://schemas.microsoft.com/office/drawing/2014/main" val="1266854175"/>
                    </a:ext>
                  </a:extLst>
                </a:gridCol>
                <a:gridCol w="609600">
                  <a:extLst>
                    <a:ext uri="{9D8B030D-6E8A-4147-A177-3AD203B41FA5}">
                      <a16:colId xmlns:a16="http://schemas.microsoft.com/office/drawing/2014/main" val="72929236"/>
                    </a:ext>
                  </a:extLst>
                </a:gridCol>
                <a:gridCol w="609600">
                  <a:extLst>
                    <a:ext uri="{9D8B030D-6E8A-4147-A177-3AD203B41FA5}">
                      <a16:colId xmlns:a16="http://schemas.microsoft.com/office/drawing/2014/main" val="4106892492"/>
                    </a:ext>
                  </a:extLst>
                </a:gridCol>
                <a:gridCol w="609600">
                  <a:extLst>
                    <a:ext uri="{9D8B030D-6E8A-4147-A177-3AD203B41FA5}">
                      <a16:colId xmlns:a16="http://schemas.microsoft.com/office/drawing/2014/main" val="1464193068"/>
                    </a:ext>
                  </a:extLst>
                </a:gridCol>
              </a:tblGrid>
              <a:tr h="167640">
                <a:tc>
                  <a:txBody>
                    <a:bodyPr/>
                    <a:lstStyle/>
                    <a:p>
                      <a:pPr algn="l" fontAlgn="b"/>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White, Non-Hispanic</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Black, Non-Hispanic</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American Indian</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dirty="0">
                          <a:effectLst/>
                        </a:rPr>
                        <a:t>Asian/PI</a:t>
                      </a:r>
                      <a:endParaRPr lang="en-US" sz="1000" b="1" i="0" u="none" strike="noStrike" dirty="0">
                        <a:effectLst/>
                        <a:latin typeface="Arial" panose="020B0604020202020204" pitchFamily="34" charset="0"/>
                      </a:endParaRPr>
                    </a:p>
                  </a:txBody>
                  <a:tcPr marL="7620" marR="7620" marT="7620" marB="0" anchor="b"/>
                </a:tc>
                <a:tc>
                  <a:txBody>
                    <a:bodyPr/>
                    <a:lstStyle/>
                    <a:p>
                      <a:pPr algn="l" fontAlgn="b"/>
                      <a:r>
                        <a:rPr lang="en-US" sz="1000" u="none" strike="noStrike">
                          <a:effectLst/>
                        </a:rPr>
                        <a:t>Hispanic</a:t>
                      </a:r>
                      <a:endParaRPr lang="en-US" sz="1000" b="1"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089072812"/>
                  </a:ext>
                </a:extLst>
              </a:tr>
              <a:tr h="167640">
                <a:tc>
                  <a:txBody>
                    <a:bodyPr/>
                    <a:lstStyle/>
                    <a:p>
                      <a:pPr algn="l" fontAlgn="b"/>
                      <a:r>
                        <a:rPr lang="en-US" sz="1000" u="none" strike="noStrike">
                          <a:effectLst/>
                        </a:rPr>
                        <a:t>Males</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83</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2044</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448</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127</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347</a:t>
                      </a:r>
                      <a:endParaRPr lang="en-US" sz="1000" b="1"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267745391"/>
                  </a:ext>
                </a:extLst>
              </a:tr>
              <a:tr h="167640">
                <a:tc>
                  <a:txBody>
                    <a:bodyPr/>
                    <a:lstStyle/>
                    <a:p>
                      <a:pPr algn="l" fontAlgn="b"/>
                      <a:r>
                        <a:rPr lang="en-US" sz="1000" u="none" strike="noStrike">
                          <a:effectLst/>
                        </a:rPr>
                        <a:t>Females</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145</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2117</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1781</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179</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dirty="0">
                          <a:effectLst/>
                        </a:rPr>
                        <a:t>307</a:t>
                      </a:r>
                      <a:endParaRPr lang="en-US" sz="1000" b="1"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527502606"/>
                  </a:ext>
                </a:extLst>
              </a:tr>
            </a:tbl>
          </a:graphicData>
        </a:graphic>
      </p:graphicFrame>
      <p:pic>
        <p:nvPicPr>
          <p:cNvPr id="11" name="Content Placeholder 10" descr="Gonorrhea Rate Among Adolescents and Young Adults† by Race, Minnesota, 2023. Refer to table on slide for full data. ">
            <a:extLst>
              <a:ext uri="{FF2B5EF4-FFF2-40B4-BE49-F238E27FC236}">
                <a16:creationId xmlns:a16="http://schemas.microsoft.com/office/drawing/2014/main" id="{F7E1AFEF-5729-ECBB-C5FE-78CA61695E2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0138" y="1809002"/>
            <a:ext cx="10231723" cy="4040096"/>
          </a:xfrm>
        </p:spPr>
      </p:pic>
    </p:spTree>
    <p:extLst>
      <p:ext uri="{BB962C8B-B14F-4D97-AF65-F5344CB8AC3E}">
        <p14:creationId xmlns:p14="http://schemas.microsoft.com/office/powerpoint/2010/main" val="27548520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1FF6C-BB38-4986-8D14-7B0C1533CAF3}"/>
              </a:ext>
            </a:extLst>
          </p:cNvPr>
          <p:cNvSpPr>
            <a:spLocks noGrp="1"/>
          </p:cNvSpPr>
          <p:nvPr>
            <p:ph type="title"/>
          </p:nvPr>
        </p:nvSpPr>
        <p:spPr/>
        <p:txBody>
          <a:bodyPr>
            <a:normAutofit/>
          </a:bodyPr>
          <a:lstStyle/>
          <a:p>
            <a:pPr algn="l"/>
            <a:r>
              <a:rPr lang="en-US" sz="2800" dirty="0"/>
              <a:t>Burden of STIs on Young Females and Communities of Color</a:t>
            </a:r>
          </a:p>
        </p:txBody>
      </p:sp>
      <p:sp>
        <p:nvSpPr>
          <p:cNvPr id="3" name="Content Placeholder 2">
            <a:extLst>
              <a:ext uri="{FF2B5EF4-FFF2-40B4-BE49-F238E27FC236}">
                <a16:creationId xmlns:a16="http://schemas.microsoft.com/office/drawing/2014/main" id="{79D8E74B-9908-422F-A886-861EFC91E02D}"/>
              </a:ext>
            </a:extLst>
          </p:cNvPr>
          <p:cNvSpPr>
            <a:spLocks noGrp="1"/>
          </p:cNvSpPr>
          <p:nvPr>
            <p:ph idx="1"/>
          </p:nvPr>
        </p:nvSpPr>
        <p:spPr>
          <a:xfrm>
            <a:off x="838200" y="1587062"/>
            <a:ext cx="10515600" cy="4589901"/>
          </a:xfrm>
        </p:spPr>
        <p:txBody>
          <a:bodyPr>
            <a:normAutofit fontScale="32500" lnSpcReduction="20000"/>
          </a:bodyPr>
          <a:lstStyle/>
          <a:p>
            <a:r>
              <a:rPr lang="en-US" sz="5800" dirty="0"/>
              <a:t>Females and particularly females of color disproportionately bear the long-term consequences of STIs.</a:t>
            </a:r>
          </a:p>
          <a:p>
            <a:pPr lvl="1"/>
            <a:r>
              <a:rPr lang="en-US" altLang="en-US" sz="5800" dirty="0"/>
              <a:t>68% of chlamydia or gonorrhea cases diagnosed among adolescents and young adults were females.</a:t>
            </a:r>
          </a:p>
          <a:p>
            <a:pPr lvl="1"/>
            <a:r>
              <a:rPr lang="en-US" sz="5800" dirty="0"/>
              <a:t>33% of all </a:t>
            </a:r>
            <a:r>
              <a:rPr lang="en-US" altLang="en-US" sz="5800" dirty="0"/>
              <a:t>chlamydia or gonorrhea cases diagnosed among adolescents and young adults were in the Black, non-Hispanic population.</a:t>
            </a:r>
            <a:endParaRPr lang="en-US" sz="5800" dirty="0"/>
          </a:p>
          <a:p>
            <a:r>
              <a:rPr lang="en-US" sz="5800" dirty="0"/>
              <a:t>People with vulvas are biologically more prone to contracting an </a:t>
            </a:r>
            <a:r>
              <a:rPr lang="en-US" sz="5800" dirty="0" err="1"/>
              <a:t>sti</a:t>
            </a:r>
            <a:r>
              <a:rPr lang="en-US" sz="5800" dirty="0"/>
              <a:t>, but less likely to have symptoms. Untreated STIs can have serious consequences on their health and future reproductive ability.</a:t>
            </a:r>
          </a:p>
          <a:p>
            <a:pPr lvl="1"/>
            <a:r>
              <a:rPr lang="en-US" sz="5800" dirty="0"/>
              <a:t>Untreated STIs in people with vulvas can lead to pelvic inflammatory disease, infertility and ectopic pregnancy.</a:t>
            </a:r>
          </a:p>
          <a:p>
            <a:pPr lvl="1"/>
            <a:r>
              <a:rPr lang="en-US" sz="5800" dirty="0"/>
              <a:t>Pregnant people are at risk of passing a STIs to their newborn, causing premature delivery, infant pneumonia and blindness.</a:t>
            </a:r>
          </a:p>
          <a:p>
            <a:pPr lvl="1"/>
            <a:r>
              <a:rPr lang="en-US" sz="5800" dirty="0"/>
              <a:t>Importance of annual preventive and prenatal screening</a:t>
            </a:r>
          </a:p>
          <a:p>
            <a:pPr lvl="1"/>
            <a:endParaRPr lang="en-US" sz="2200" dirty="0"/>
          </a:p>
        </p:txBody>
      </p:sp>
    </p:spTree>
    <p:extLst>
      <p:ext uri="{BB962C8B-B14F-4D97-AF65-F5344CB8AC3E}">
        <p14:creationId xmlns:p14="http://schemas.microsoft.com/office/powerpoint/2010/main" val="22277716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6A52F-86D3-E4A6-E438-21F101BA0F78}"/>
              </a:ext>
            </a:extLst>
          </p:cNvPr>
          <p:cNvSpPr>
            <a:spLocks noGrp="1"/>
          </p:cNvSpPr>
          <p:nvPr>
            <p:ph type="title"/>
          </p:nvPr>
        </p:nvSpPr>
        <p:spPr/>
        <p:txBody>
          <a:bodyPr/>
          <a:lstStyle/>
          <a:p>
            <a:pPr algn="l"/>
            <a:r>
              <a:rPr kumimoji="0" lang="en-US" altLang="en-US" sz="2800" b="0" i="0" u="none" strike="noStrike" kern="1200" cap="none" spc="0" normalizeH="0" baseline="0" noProof="0" dirty="0">
                <a:ln>
                  <a:noFill/>
                </a:ln>
                <a:solidFill>
                  <a:srgbClr val="FFFFFF"/>
                </a:solidFill>
                <a:effectLst/>
                <a:uLnTx/>
                <a:uFillTx/>
                <a:latin typeface="Calibri"/>
                <a:ea typeface="+mj-ea"/>
                <a:cs typeface="+mj-cs"/>
              </a:rPr>
              <a:t>Summary Characteristics of Adolescents &amp; Young Adults</a:t>
            </a:r>
            <a:r>
              <a:rPr kumimoji="0" lang="en-US" altLang="en-US" sz="2800" b="0" i="0" u="none" strike="noStrike" kern="1200" cap="none" spc="0" normalizeH="0" baseline="30000" noProof="0" dirty="0">
                <a:ln>
                  <a:noFill/>
                </a:ln>
                <a:solidFill>
                  <a:srgbClr val="FFFFFF"/>
                </a:solidFill>
                <a:effectLst/>
                <a:uLnTx/>
                <a:uFillTx/>
                <a:latin typeface="Calibri"/>
                <a:ea typeface="+mj-ea"/>
                <a:cs typeface="+mj-cs"/>
              </a:rPr>
              <a:t>†</a:t>
            </a:r>
            <a:r>
              <a:rPr kumimoji="0" lang="en-US" altLang="en-US" sz="2800" b="0" i="0" u="none" strike="noStrike" kern="1200" cap="none" spc="0" normalizeH="0" baseline="0" noProof="0" dirty="0">
                <a:ln>
                  <a:noFill/>
                </a:ln>
                <a:solidFill>
                  <a:srgbClr val="FFFFFF"/>
                </a:solidFill>
                <a:effectLst/>
                <a:uLnTx/>
                <a:uFillTx/>
                <a:latin typeface="Calibri"/>
                <a:ea typeface="+mj-ea"/>
                <a:cs typeface="+mj-cs"/>
              </a:rPr>
              <a:t> </a:t>
            </a:r>
            <a:br>
              <a:rPr kumimoji="0" lang="en-US" altLang="en-US" sz="2800" b="0" i="0" u="none" strike="noStrike" kern="1200" cap="none" spc="0" normalizeH="0" baseline="0" noProof="0" dirty="0">
                <a:ln>
                  <a:noFill/>
                </a:ln>
                <a:solidFill>
                  <a:srgbClr val="FFFFFF"/>
                </a:solidFill>
                <a:effectLst/>
                <a:uLnTx/>
                <a:uFillTx/>
                <a:latin typeface="Calibri"/>
                <a:ea typeface="+mj-ea"/>
                <a:cs typeface="+mj-cs"/>
              </a:rPr>
            </a:br>
            <a:r>
              <a:rPr kumimoji="0" lang="en-US" altLang="en-US" sz="2800" b="0" i="0" u="none" strike="noStrike" kern="1200" cap="none" spc="0" normalizeH="0" baseline="0" noProof="0" dirty="0">
                <a:ln>
                  <a:noFill/>
                </a:ln>
                <a:solidFill>
                  <a:srgbClr val="FFFFFF"/>
                </a:solidFill>
                <a:effectLst/>
                <a:uLnTx/>
                <a:uFillTx/>
                <a:latin typeface="Calibri"/>
                <a:ea typeface="+mj-ea"/>
                <a:cs typeface="+mj-cs"/>
              </a:rPr>
              <a:t>Diagnosed With Chlamydia or Gonorrhea in 2023</a:t>
            </a:r>
            <a:endParaRPr lang="en-US" dirty="0"/>
          </a:p>
        </p:txBody>
      </p:sp>
      <p:graphicFrame>
        <p:nvGraphicFramePr>
          <p:cNvPr id="6" name="Table 6">
            <a:extLst>
              <a:ext uri="{FF2B5EF4-FFF2-40B4-BE49-F238E27FC236}">
                <a16:creationId xmlns:a16="http://schemas.microsoft.com/office/drawing/2014/main" id="{F77E0037-C97F-5450-34BD-EA88B7CB1C33}"/>
              </a:ext>
            </a:extLst>
          </p:cNvPr>
          <p:cNvGraphicFramePr>
            <a:graphicFrameLocks noGrp="1"/>
          </p:cNvGraphicFramePr>
          <p:nvPr>
            <p:ph idx="1"/>
            <p:extLst>
              <p:ext uri="{D42A27DB-BD31-4B8C-83A1-F6EECF244321}">
                <p14:modId xmlns:p14="http://schemas.microsoft.com/office/powerpoint/2010/main" val="1107293955"/>
              </p:ext>
            </p:extLst>
          </p:nvPr>
        </p:nvGraphicFramePr>
        <p:xfrm>
          <a:off x="2908901" y="1912997"/>
          <a:ext cx="5882401" cy="3256132"/>
        </p:xfrm>
        <a:graphic>
          <a:graphicData uri="http://schemas.openxmlformats.org/drawingml/2006/table">
            <a:tbl>
              <a:tblPr firstRow="1" bandRow="1">
                <a:tableStyleId>{5C22544A-7EE6-4342-B048-85BDC9FD1C3A}</a:tableStyleId>
              </a:tblPr>
              <a:tblGrid>
                <a:gridCol w="2105028">
                  <a:extLst>
                    <a:ext uri="{9D8B030D-6E8A-4147-A177-3AD203B41FA5}">
                      <a16:colId xmlns:a16="http://schemas.microsoft.com/office/drawing/2014/main" val="3918309379"/>
                    </a:ext>
                  </a:extLst>
                </a:gridCol>
                <a:gridCol w="1750715">
                  <a:extLst>
                    <a:ext uri="{9D8B030D-6E8A-4147-A177-3AD203B41FA5}">
                      <a16:colId xmlns:a16="http://schemas.microsoft.com/office/drawing/2014/main" val="482451780"/>
                    </a:ext>
                  </a:extLst>
                </a:gridCol>
                <a:gridCol w="2026658">
                  <a:extLst>
                    <a:ext uri="{9D8B030D-6E8A-4147-A177-3AD203B41FA5}">
                      <a16:colId xmlns:a16="http://schemas.microsoft.com/office/drawing/2014/main" val="4044380632"/>
                    </a:ext>
                  </a:extLst>
                </a:gridCol>
              </a:tblGrid>
              <a:tr h="296176">
                <a:tc>
                  <a:txBody>
                    <a:bodyPr/>
                    <a:lstStyle/>
                    <a:p>
                      <a:r>
                        <a:rPr lang="en-US" sz="1400" dirty="0"/>
                        <a:t>Demographic</a:t>
                      </a:r>
                    </a:p>
                  </a:txBody>
                  <a:tcPr marL="73030" marR="73030" marT="36515" marB="36515"/>
                </a:tc>
                <a:tc>
                  <a:txBody>
                    <a:bodyPr/>
                    <a:lstStyle/>
                    <a:p>
                      <a:r>
                        <a:rPr lang="en-US" sz="1400" dirty="0"/>
                        <a:t>Cases</a:t>
                      </a:r>
                    </a:p>
                  </a:txBody>
                  <a:tcPr marL="73030" marR="73030" marT="36515" marB="36515"/>
                </a:tc>
                <a:tc>
                  <a:txBody>
                    <a:bodyPr/>
                    <a:lstStyle/>
                    <a:p>
                      <a:r>
                        <a:rPr lang="en-US" sz="1400" dirty="0"/>
                        <a:t>% of Total</a:t>
                      </a:r>
                    </a:p>
                  </a:txBody>
                  <a:tcPr marL="73030" marR="73030" marT="36515" marB="36515"/>
                </a:tc>
                <a:extLst>
                  <a:ext uri="{0D108BD9-81ED-4DB2-BD59-A6C34878D82A}">
                    <a16:rowId xmlns:a16="http://schemas.microsoft.com/office/drawing/2014/main" val="2758701069"/>
                  </a:ext>
                </a:extLst>
              </a:tr>
              <a:tr h="296176">
                <a:tc>
                  <a:txBody>
                    <a:bodyPr/>
                    <a:lstStyle/>
                    <a:p>
                      <a:r>
                        <a:rPr lang="en-US" sz="1400" dirty="0"/>
                        <a:t>Male</a:t>
                      </a:r>
                    </a:p>
                  </a:txBody>
                  <a:tcPr marL="73030" marR="73030" marT="36515" marB="36515"/>
                </a:tc>
                <a:tc>
                  <a:txBody>
                    <a:bodyPr/>
                    <a:lstStyle/>
                    <a:p>
                      <a:r>
                        <a:rPr lang="en-US" sz="1400" dirty="0"/>
                        <a:t>5,107</a:t>
                      </a:r>
                    </a:p>
                  </a:txBody>
                  <a:tcPr marL="73030" marR="73030" marT="36515" marB="36515"/>
                </a:tc>
                <a:tc>
                  <a:txBody>
                    <a:bodyPr/>
                    <a:lstStyle/>
                    <a:p>
                      <a:r>
                        <a:rPr lang="en-US" sz="1400" dirty="0"/>
                        <a:t>32</a:t>
                      </a:r>
                    </a:p>
                  </a:txBody>
                  <a:tcPr marL="73030" marR="73030" marT="36515" marB="36515"/>
                </a:tc>
                <a:extLst>
                  <a:ext uri="{0D108BD9-81ED-4DB2-BD59-A6C34878D82A}">
                    <a16:rowId xmlns:a16="http://schemas.microsoft.com/office/drawing/2014/main" val="128873469"/>
                  </a:ext>
                </a:extLst>
              </a:tr>
              <a:tr h="296176">
                <a:tc>
                  <a:txBody>
                    <a:bodyPr/>
                    <a:lstStyle/>
                    <a:p>
                      <a:r>
                        <a:rPr lang="en-US" sz="1400" dirty="0"/>
                        <a:t>Female</a:t>
                      </a:r>
                    </a:p>
                  </a:txBody>
                  <a:tcPr marL="73030" marR="73030" marT="36515" marB="36515">
                    <a:lnB w="12700" cap="flat" cmpd="sng" algn="ctr">
                      <a:solidFill>
                        <a:schemeClr val="tx1"/>
                      </a:solidFill>
                      <a:prstDash val="solid"/>
                      <a:round/>
                      <a:headEnd type="none" w="med" len="med"/>
                      <a:tailEnd type="none" w="med" len="med"/>
                    </a:lnB>
                  </a:tcPr>
                </a:tc>
                <a:tc>
                  <a:txBody>
                    <a:bodyPr/>
                    <a:lstStyle/>
                    <a:p>
                      <a:r>
                        <a:rPr lang="en-US" sz="1400" dirty="0"/>
                        <a:t>10,696</a:t>
                      </a:r>
                    </a:p>
                  </a:txBody>
                  <a:tcPr marL="73030" marR="73030" marT="36515" marB="36515">
                    <a:lnB w="12700" cap="flat" cmpd="sng" algn="ctr">
                      <a:solidFill>
                        <a:schemeClr val="tx1"/>
                      </a:solidFill>
                      <a:prstDash val="solid"/>
                      <a:round/>
                      <a:headEnd type="none" w="med" len="med"/>
                      <a:tailEnd type="none" w="med" len="med"/>
                    </a:lnB>
                  </a:tcPr>
                </a:tc>
                <a:tc>
                  <a:txBody>
                    <a:bodyPr/>
                    <a:lstStyle/>
                    <a:p>
                      <a:r>
                        <a:rPr lang="en-US" sz="1400" dirty="0"/>
                        <a:t>68</a:t>
                      </a:r>
                    </a:p>
                  </a:txBody>
                  <a:tcPr marL="73030" marR="73030" marT="36515" marB="36515">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3182"/>
                  </a:ext>
                </a:extLst>
              </a:tr>
              <a:tr h="294372">
                <a:tc>
                  <a:txBody>
                    <a:bodyPr/>
                    <a:lstStyle/>
                    <a:p>
                      <a:r>
                        <a:rPr lang="en-US" sz="1400" dirty="0"/>
                        <a:t>White, Non-Hispanic</a:t>
                      </a:r>
                    </a:p>
                  </a:txBody>
                  <a:tcPr marL="73030" marR="73030" marT="36515" marB="36515">
                    <a:lnT w="12700" cap="flat" cmpd="sng" algn="ctr">
                      <a:solidFill>
                        <a:schemeClr val="tx1"/>
                      </a:solidFill>
                      <a:prstDash val="solid"/>
                      <a:round/>
                      <a:headEnd type="none" w="med" len="med"/>
                      <a:tailEnd type="none" w="med" len="med"/>
                    </a:lnT>
                  </a:tcPr>
                </a:tc>
                <a:tc>
                  <a:txBody>
                    <a:bodyPr/>
                    <a:lstStyle/>
                    <a:p>
                      <a:r>
                        <a:rPr lang="en-US" sz="1400" dirty="0"/>
                        <a:t>5,285</a:t>
                      </a:r>
                    </a:p>
                  </a:txBody>
                  <a:tcPr marL="73030" marR="73030" marT="36515" marB="36515">
                    <a:lnT w="12700" cap="flat" cmpd="sng" algn="ctr">
                      <a:solidFill>
                        <a:schemeClr val="tx1"/>
                      </a:solidFill>
                      <a:prstDash val="solid"/>
                      <a:round/>
                      <a:headEnd type="none" w="med" len="med"/>
                      <a:tailEnd type="none" w="med" len="med"/>
                    </a:lnT>
                  </a:tcPr>
                </a:tc>
                <a:tc>
                  <a:txBody>
                    <a:bodyPr/>
                    <a:lstStyle/>
                    <a:p>
                      <a:r>
                        <a:rPr lang="en-US" sz="1400" dirty="0"/>
                        <a:t>33</a:t>
                      </a:r>
                    </a:p>
                  </a:txBody>
                  <a:tcPr marL="73030" marR="73030" marT="36515" marB="36515">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77177512"/>
                  </a:ext>
                </a:extLst>
              </a:tr>
              <a:tr h="296176">
                <a:tc>
                  <a:txBody>
                    <a:bodyPr/>
                    <a:lstStyle/>
                    <a:p>
                      <a:r>
                        <a:rPr lang="en-US" sz="1400" dirty="0"/>
                        <a:t>Black, Non-Hispanic</a:t>
                      </a:r>
                    </a:p>
                  </a:txBody>
                  <a:tcPr marL="73030" marR="73030" marT="36515" marB="36515"/>
                </a:tc>
                <a:tc>
                  <a:txBody>
                    <a:bodyPr/>
                    <a:lstStyle/>
                    <a:p>
                      <a:r>
                        <a:rPr lang="en-US" sz="1400" dirty="0"/>
                        <a:t>5,150</a:t>
                      </a:r>
                    </a:p>
                  </a:txBody>
                  <a:tcPr marL="73030" marR="73030" marT="36515" marB="36515"/>
                </a:tc>
                <a:tc>
                  <a:txBody>
                    <a:bodyPr/>
                    <a:lstStyle/>
                    <a:p>
                      <a:r>
                        <a:rPr lang="en-US" sz="1400" dirty="0"/>
                        <a:t>33</a:t>
                      </a:r>
                    </a:p>
                  </a:txBody>
                  <a:tcPr marL="73030" marR="73030" marT="36515" marB="36515"/>
                </a:tc>
                <a:extLst>
                  <a:ext uri="{0D108BD9-81ED-4DB2-BD59-A6C34878D82A}">
                    <a16:rowId xmlns:a16="http://schemas.microsoft.com/office/drawing/2014/main" val="4109360674"/>
                  </a:ext>
                </a:extLst>
              </a:tr>
              <a:tr h="296176">
                <a:tc>
                  <a:txBody>
                    <a:bodyPr/>
                    <a:lstStyle/>
                    <a:p>
                      <a:r>
                        <a:rPr lang="en-US" sz="1400" dirty="0"/>
                        <a:t>Am Indian/Am Native</a:t>
                      </a:r>
                    </a:p>
                  </a:txBody>
                  <a:tcPr marL="73030" marR="73030" marT="36515" marB="36515"/>
                </a:tc>
                <a:tc>
                  <a:txBody>
                    <a:bodyPr/>
                    <a:lstStyle/>
                    <a:p>
                      <a:r>
                        <a:rPr lang="en-US" sz="1400" dirty="0"/>
                        <a:t>471</a:t>
                      </a:r>
                    </a:p>
                  </a:txBody>
                  <a:tcPr marL="73030" marR="73030" marT="36515" marB="36515"/>
                </a:tc>
                <a:tc>
                  <a:txBody>
                    <a:bodyPr/>
                    <a:lstStyle/>
                    <a:p>
                      <a:r>
                        <a:rPr lang="en-US" sz="1400" dirty="0"/>
                        <a:t>3</a:t>
                      </a:r>
                    </a:p>
                  </a:txBody>
                  <a:tcPr marL="73030" marR="73030" marT="36515" marB="36515"/>
                </a:tc>
                <a:extLst>
                  <a:ext uri="{0D108BD9-81ED-4DB2-BD59-A6C34878D82A}">
                    <a16:rowId xmlns:a16="http://schemas.microsoft.com/office/drawing/2014/main" val="357202177"/>
                  </a:ext>
                </a:extLst>
              </a:tr>
              <a:tr h="296176">
                <a:tc>
                  <a:txBody>
                    <a:bodyPr/>
                    <a:lstStyle/>
                    <a:p>
                      <a:r>
                        <a:rPr lang="en-US" sz="1400" dirty="0"/>
                        <a:t>Asian/PI</a:t>
                      </a:r>
                    </a:p>
                  </a:txBody>
                  <a:tcPr marL="73030" marR="73030" marT="36515" marB="36515"/>
                </a:tc>
                <a:tc>
                  <a:txBody>
                    <a:bodyPr/>
                    <a:lstStyle/>
                    <a:p>
                      <a:r>
                        <a:rPr lang="en-US" sz="1400" dirty="0"/>
                        <a:t>489</a:t>
                      </a:r>
                    </a:p>
                  </a:txBody>
                  <a:tcPr marL="73030" marR="73030" marT="36515" marB="36515"/>
                </a:tc>
                <a:tc>
                  <a:txBody>
                    <a:bodyPr/>
                    <a:lstStyle/>
                    <a:p>
                      <a:r>
                        <a:rPr lang="en-US" sz="1400" dirty="0"/>
                        <a:t>3</a:t>
                      </a:r>
                    </a:p>
                  </a:txBody>
                  <a:tcPr marL="73030" marR="73030" marT="36515" marB="36515"/>
                </a:tc>
                <a:extLst>
                  <a:ext uri="{0D108BD9-81ED-4DB2-BD59-A6C34878D82A}">
                    <a16:rowId xmlns:a16="http://schemas.microsoft.com/office/drawing/2014/main" val="3747288329"/>
                  </a:ext>
                </a:extLst>
              </a:tr>
              <a:tr h="296176">
                <a:tc>
                  <a:txBody>
                    <a:bodyPr/>
                    <a:lstStyle/>
                    <a:p>
                      <a:r>
                        <a:rPr lang="en-US" sz="1400" dirty="0"/>
                        <a:t>Hispanic</a:t>
                      </a:r>
                    </a:p>
                  </a:txBody>
                  <a:tcPr marL="73030" marR="73030" marT="36515" marB="36515"/>
                </a:tc>
                <a:tc>
                  <a:txBody>
                    <a:bodyPr/>
                    <a:lstStyle/>
                    <a:p>
                      <a:r>
                        <a:rPr lang="en-US" sz="1400" dirty="0"/>
                        <a:t>1,897</a:t>
                      </a:r>
                    </a:p>
                  </a:txBody>
                  <a:tcPr marL="73030" marR="73030" marT="36515" marB="36515"/>
                </a:tc>
                <a:tc>
                  <a:txBody>
                    <a:bodyPr/>
                    <a:lstStyle/>
                    <a:p>
                      <a:r>
                        <a:rPr lang="en-US" sz="1400" dirty="0"/>
                        <a:t>12</a:t>
                      </a:r>
                    </a:p>
                  </a:txBody>
                  <a:tcPr marL="73030" marR="73030" marT="36515" marB="36515"/>
                </a:tc>
                <a:extLst>
                  <a:ext uri="{0D108BD9-81ED-4DB2-BD59-A6C34878D82A}">
                    <a16:rowId xmlns:a16="http://schemas.microsoft.com/office/drawing/2014/main" val="1109467903"/>
                  </a:ext>
                </a:extLst>
              </a:tr>
              <a:tr h="296176">
                <a:tc>
                  <a:txBody>
                    <a:bodyPr/>
                    <a:lstStyle/>
                    <a:p>
                      <a:r>
                        <a:rPr lang="en-US" sz="1400" dirty="0"/>
                        <a:t>Other more than one race</a:t>
                      </a:r>
                    </a:p>
                  </a:txBody>
                  <a:tcPr marL="73030" marR="73030" marT="36515" marB="36515"/>
                </a:tc>
                <a:tc>
                  <a:txBody>
                    <a:bodyPr/>
                    <a:lstStyle/>
                    <a:p>
                      <a:r>
                        <a:rPr lang="en-US" sz="1400" dirty="0"/>
                        <a:t>489</a:t>
                      </a:r>
                    </a:p>
                  </a:txBody>
                  <a:tcPr marL="73030" marR="73030" marT="36515" marB="36515"/>
                </a:tc>
                <a:tc>
                  <a:txBody>
                    <a:bodyPr/>
                    <a:lstStyle/>
                    <a:p>
                      <a:r>
                        <a:rPr lang="en-US" sz="1400" dirty="0"/>
                        <a:t>3</a:t>
                      </a:r>
                    </a:p>
                  </a:txBody>
                  <a:tcPr marL="73030" marR="73030" marT="36515" marB="36515"/>
                </a:tc>
                <a:extLst>
                  <a:ext uri="{0D108BD9-81ED-4DB2-BD59-A6C34878D82A}">
                    <a16:rowId xmlns:a16="http://schemas.microsoft.com/office/drawing/2014/main" val="2607326864"/>
                  </a:ext>
                </a:extLst>
              </a:tr>
              <a:tr h="296176">
                <a:tc>
                  <a:txBody>
                    <a:bodyPr/>
                    <a:lstStyle/>
                    <a:p>
                      <a:r>
                        <a:rPr lang="en-US" sz="1400" b="0" dirty="0"/>
                        <a:t>Unknown</a:t>
                      </a:r>
                    </a:p>
                  </a:txBody>
                  <a:tcPr marL="73030" marR="73030" marT="36515" marB="36515">
                    <a:lnB w="12700" cap="flat" cmpd="sng" algn="ctr">
                      <a:solidFill>
                        <a:schemeClr val="tx1"/>
                      </a:solidFill>
                      <a:prstDash val="solid"/>
                      <a:round/>
                      <a:headEnd type="none" w="med" len="med"/>
                      <a:tailEnd type="none" w="med" len="med"/>
                    </a:lnB>
                  </a:tcPr>
                </a:tc>
                <a:tc>
                  <a:txBody>
                    <a:bodyPr/>
                    <a:lstStyle/>
                    <a:p>
                      <a:r>
                        <a:rPr lang="en-US" sz="1400" b="0" dirty="0"/>
                        <a:t>2022</a:t>
                      </a:r>
                    </a:p>
                  </a:txBody>
                  <a:tcPr marL="73030" marR="73030" marT="36515" marB="36515">
                    <a:lnB w="12700" cap="flat" cmpd="sng" algn="ctr">
                      <a:solidFill>
                        <a:schemeClr val="tx1"/>
                      </a:solidFill>
                      <a:prstDash val="solid"/>
                      <a:round/>
                      <a:headEnd type="none" w="med" len="med"/>
                      <a:tailEnd type="none" w="med" len="med"/>
                    </a:lnB>
                  </a:tcPr>
                </a:tc>
                <a:tc>
                  <a:txBody>
                    <a:bodyPr/>
                    <a:lstStyle/>
                    <a:p>
                      <a:r>
                        <a:rPr lang="en-US" sz="1400" dirty="0"/>
                        <a:t>13</a:t>
                      </a:r>
                    </a:p>
                  </a:txBody>
                  <a:tcPr marL="73030" marR="73030" marT="36515" marB="36515">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2841145"/>
                  </a:ext>
                </a:extLst>
              </a:tr>
              <a:tr h="296176">
                <a:tc>
                  <a:txBody>
                    <a:bodyPr/>
                    <a:lstStyle/>
                    <a:p>
                      <a:r>
                        <a:rPr lang="en-US" sz="1400" b="1" dirty="0"/>
                        <a:t>TOTAL</a:t>
                      </a:r>
                    </a:p>
                  </a:txBody>
                  <a:tcPr marL="73030" marR="73030" marT="36515" marB="36515">
                    <a:lnT w="12700" cap="flat" cmpd="sng" algn="ctr">
                      <a:solidFill>
                        <a:schemeClr val="tx1"/>
                      </a:solidFill>
                      <a:prstDash val="solid"/>
                      <a:round/>
                      <a:headEnd type="none" w="med" len="med"/>
                      <a:tailEnd type="none" w="med" len="med"/>
                    </a:lnT>
                  </a:tcPr>
                </a:tc>
                <a:tc>
                  <a:txBody>
                    <a:bodyPr/>
                    <a:lstStyle/>
                    <a:p>
                      <a:r>
                        <a:rPr lang="en-US" sz="1400" b="1" dirty="0"/>
                        <a:t>15,803</a:t>
                      </a:r>
                    </a:p>
                  </a:txBody>
                  <a:tcPr marL="73030" marR="73030" marT="36515" marB="36515">
                    <a:lnT w="12700" cap="flat" cmpd="sng" algn="ctr">
                      <a:solidFill>
                        <a:schemeClr val="tx1"/>
                      </a:solidFill>
                      <a:prstDash val="solid"/>
                      <a:round/>
                      <a:headEnd type="none" w="med" len="med"/>
                      <a:tailEnd type="none" w="med" len="med"/>
                    </a:lnT>
                  </a:tcPr>
                </a:tc>
                <a:tc>
                  <a:txBody>
                    <a:bodyPr/>
                    <a:lstStyle/>
                    <a:p>
                      <a:endParaRPr lang="en-US" sz="1400" dirty="0"/>
                    </a:p>
                  </a:txBody>
                  <a:tcPr marL="73030" marR="73030" marT="36515" marB="36515">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71194872"/>
                  </a:ext>
                </a:extLst>
              </a:tr>
            </a:tbl>
          </a:graphicData>
        </a:graphic>
      </p:graphicFrame>
      <p:sp>
        <p:nvSpPr>
          <p:cNvPr id="4" name="Footer Placeholder 3">
            <a:extLst>
              <a:ext uri="{FF2B5EF4-FFF2-40B4-BE49-F238E27FC236}">
                <a16:creationId xmlns:a16="http://schemas.microsoft.com/office/drawing/2014/main" id="{B6FEA166-AB6C-9EC5-EF19-A331FA64EA18}"/>
              </a:ext>
            </a:extLst>
          </p:cNvPr>
          <p:cNvSpPr>
            <a:spLocks noGrp="1"/>
          </p:cNvSpPr>
          <p:nvPr>
            <p:ph type="ftr" sz="quarter" idx="3"/>
          </p:nvPr>
        </p:nvSpPr>
        <p:spPr>
          <a:xfrm>
            <a:off x="1640911" y="6356349"/>
            <a:ext cx="8868426" cy="365125"/>
          </a:xfrm>
        </p:spPr>
        <p:txBody>
          <a:bodyPr/>
          <a:lstStyle/>
          <a:p>
            <a:r>
              <a:rPr lang="en-US" dirty="0"/>
              <a:t>† Adolescents defined as 15-19 year-olds; young adults defined as 20-24 year-olds, excludes 4 transgender + 22 missing/unknown</a:t>
            </a:r>
          </a:p>
        </p:txBody>
      </p:sp>
      <p:sp>
        <p:nvSpPr>
          <p:cNvPr id="5" name="Slide Number Placeholder 4">
            <a:extLst>
              <a:ext uri="{FF2B5EF4-FFF2-40B4-BE49-F238E27FC236}">
                <a16:creationId xmlns:a16="http://schemas.microsoft.com/office/drawing/2014/main" id="{01012238-02A5-3EAF-CCBB-02E896FF469B}"/>
              </a:ext>
            </a:extLst>
          </p:cNvPr>
          <p:cNvSpPr>
            <a:spLocks noGrp="1"/>
          </p:cNvSpPr>
          <p:nvPr>
            <p:ph type="sldNum" sz="quarter" idx="12"/>
          </p:nvPr>
        </p:nvSpPr>
        <p:spPr/>
        <p:txBody>
          <a:bodyPr/>
          <a:lstStyle/>
          <a:p>
            <a:fld id="{48F63A3B-78C7-47BE-AE5E-E10140E04643}" type="slidenum">
              <a:rPr lang="en-US" smtClean="0"/>
              <a:t>63</a:t>
            </a:fld>
            <a:endParaRPr lang="en-US" dirty="0"/>
          </a:p>
        </p:txBody>
      </p:sp>
      <p:pic>
        <p:nvPicPr>
          <p:cNvPr id="7" name="Picture 6" descr="Summary Characteristics of Adolescents &amp; Young Adults† &#10;Diagnosed With Chlamydia or Gonorrhea in 2023. Refer to table on slide for full data. ">
            <a:extLst>
              <a:ext uri="{FF2B5EF4-FFF2-40B4-BE49-F238E27FC236}">
                <a16:creationId xmlns:a16="http://schemas.microsoft.com/office/drawing/2014/main" id="{3A82CD4D-63FA-D9A1-146B-4D20A84496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1779" y="1688871"/>
            <a:ext cx="7248442" cy="4062174"/>
          </a:xfrm>
          <a:prstGeom prst="rect">
            <a:avLst/>
          </a:prstGeom>
        </p:spPr>
      </p:pic>
    </p:spTree>
    <p:extLst>
      <p:ext uri="{BB962C8B-B14F-4D97-AF65-F5344CB8AC3E}">
        <p14:creationId xmlns:p14="http://schemas.microsoft.com/office/powerpoint/2010/main" val="918436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838200" y="448887"/>
            <a:ext cx="9029701" cy="628671"/>
          </a:xfrm>
        </p:spPr>
        <p:txBody>
          <a:bodyPr>
            <a:normAutofit fontScale="90000"/>
          </a:bodyPr>
          <a:lstStyle/>
          <a:p>
            <a:pPr algn="l" eaLnBrk="1" hangingPunct="1"/>
            <a:r>
              <a:rPr lang="en-US" altLang="en-US" sz="3200" dirty="0"/>
              <a:t>What’s Being Done in Minnesota?</a:t>
            </a:r>
            <a:br>
              <a:rPr lang="en-US" altLang="en-US" sz="3600" dirty="0"/>
            </a:br>
            <a:endParaRPr lang="en-US" altLang="en-US" sz="3600" dirty="0"/>
          </a:p>
        </p:txBody>
      </p:sp>
      <p:sp>
        <p:nvSpPr>
          <p:cNvPr id="60420" name="Rectangle 3"/>
          <p:cNvSpPr>
            <a:spLocks noGrp="1" noChangeArrowheads="1"/>
          </p:cNvSpPr>
          <p:nvPr>
            <p:ph idx="1"/>
          </p:nvPr>
        </p:nvSpPr>
        <p:spPr>
          <a:xfrm>
            <a:off x="838201" y="1509713"/>
            <a:ext cx="10184476" cy="5029200"/>
          </a:xfrm>
          <a:prstGeom prst="rect">
            <a:avLst/>
          </a:prstGeom>
        </p:spPr>
        <p:txBody>
          <a:bodyPr>
            <a:noAutofit/>
          </a:bodyPr>
          <a:lstStyle/>
          <a:p>
            <a:pPr eaLnBrk="1" hangingPunct="1">
              <a:lnSpc>
                <a:spcPct val="80000"/>
              </a:lnSpc>
              <a:spcAft>
                <a:spcPct val="20000"/>
              </a:spcAft>
            </a:pPr>
            <a:r>
              <a:rPr lang="en-US" altLang="en-US" sz="2400" dirty="0"/>
              <a:t>The MDH Partner Services Program continues to follow up on early syphilis cases and their sex partners and all pregnant syphilis cases.</a:t>
            </a:r>
          </a:p>
          <a:p>
            <a:pPr marL="0" indent="0" eaLnBrk="1" hangingPunct="1">
              <a:lnSpc>
                <a:spcPct val="80000"/>
              </a:lnSpc>
              <a:spcAft>
                <a:spcPct val="20000"/>
              </a:spcAft>
              <a:buNone/>
            </a:pPr>
            <a:endParaRPr lang="en-US" altLang="en-US" sz="2400" dirty="0"/>
          </a:p>
          <a:p>
            <a:pPr eaLnBrk="1" hangingPunct="1">
              <a:lnSpc>
                <a:spcPct val="80000"/>
              </a:lnSpc>
              <a:spcAft>
                <a:spcPct val="20000"/>
              </a:spcAft>
            </a:pPr>
            <a:r>
              <a:rPr lang="en-US" altLang="en-US" sz="2400" dirty="0"/>
              <a:t> All HIV/syphilis co-infected cases are assigned to Partner Services for follow-up.</a:t>
            </a:r>
            <a:endParaRPr lang="en-US" altLang="en-US" sz="2400" dirty="0">
              <a:solidFill>
                <a:srgbClr val="FFFF00"/>
              </a:solidFill>
            </a:endParaRPr>
          </a:p>
          <a:p>
            <a:pPr lvl="1" eaLnBrk="1" hangingPunct="1">
              <a:lnSpc>
                <a:spcPct val="80000"/>
              </a:lnSpc>
              <a:spcAft>
                <a:spcPct val="20000"/>
              </a:spcAft>
              <a:buFont typeface="Wingdings" pitchFamily="2" charset="2"/>
              <a:buNone/>
            </a:pPr>
            <a:endParaRPr lang="en-US" altLang="en-US" sz="2400" dirty="0">
              <a:solidFill>
                <a:srgbClr val="FFFF00"/>
              </a:solidFill>
            </a:endParaRPr>
          </a:p>
          <a:p>
            <a:pPr eaLnBrk="1" hangingPunct="1">
              <a:lnSpc>
                <a:spcPct val="80000"/>
              </a:lnSpc>
              <a:spcAft>
                <a:spcPct val="20000"/>
              </a:spcAft>
            </a:pPr>
            <a:r>
              <a:rPr lang="en-US" altLang="en-US" sz="2400" dirty="0"/>
              <a:t>Physicians are encouraged to screen men who have sex with men at least annually and to ask about sex partners.</a:t>
            </a:r>
          </a:p>
          <a:p>
            <a:pPr eaLnBrk="1" hangingPunct="1">
              <a:lnSpc>
                <a:spcPct val="80000"/>
              </a:lnSpc>
              <a:spcAft>
                <a:spcPct val="20000"/>
              </a:spcAft>
            </a:pPr>
            <a:endParaRPr lang="en-US" altLang="en-US" sz="2400" dirty="0"/>
          </a:p>
          <a:p>
            <a:pPr eaLnBrk="1" hangingPunct="1">
              <a:lnSpc>
                <a:spcPct val="80000"/>
              </a:lnSpc>
              <a:spcAft>
                <a:spcPct val="20000"/>
              </a:spcAft>
            </a:pPr>
            <a:r>
              <a:rPr lang="en-US" altLang="en-US" sz="2400" dirty="0"/>
              <a:t>All pregnant females should be screened for syphilis at first prenatal visit, 28 weeks’ gestation (at minimum 28-36 weeks), and at delivery.</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normAutofit/>
          </a:bodyPr>
          <a:lstStyle/>
          <a:p>
            <a:pPr algn="l" eaLnBrk="1" hangingPunct="1"/>
            <a:r>
              <a:rPr lang="en-US" altLang="en-US" sz="2900" dirty="0"/>
              <a:t>Summary of </a:t>
            </a:r>
            <a:r>
              <a:rPr lang="en-US" altLang="en-US" sz="2900" dirty="0" err="1"/>
              <a:t>sti</a:t>
            </a:r>
            <a:r>
              <a:rPr lang="en-US" altLang="en-US" sz="2900" dirty="0"/>
              <a:t> Trends in Minnesota</a:t>
            </a:r>
          </a:p>
        </p:txBody>
      </p:sp>
      <p:sp>
        <p:nvSpPr>
          <p:cNvPr id="62468" name="Rectangle 3"/>
          <p:cNvSpPr>
            <a:spLocks noGrp="1" noChangeArrowheads="1"/>
          </p:cNvSpPr>
          <p:nvPr>
            <p:ph idx="1"/>
          </p:nvPr>
        </p:nvSpPr>
        <p:spPr>
          <a:xfrm>
            <a:off x="838200" y="1343096"/>
            <a:ext cx="9614647" cy="4434706"/>
          </a:xfrm>
          <a:prstGeom prst="rect">
            <a:avLst/>
          </a:prstGeom>
        </p:spPr>
        <p:txBody>
          <a:bodyPr>
            <a:noAutofit/>
          </a:bodyPr>
          <a:lstStyle/>
          <a:p>
            <a:r>
              <a:rPr lang="en-US" altLang="en-US" sz="2200" dirty="0"/>
              <a:t>From 2014-2023, the chlamydia rate increased by 4.3%. The rate of gonorrhea increased by 80%, syphilis has increased by 166%.</a:t>
            </a:r>
          </a:p>
          <a:p>
            <a:r>
              <a:rPr lang="en-US" altLang="en-US" sz="2200" dirty="0"/>
              <a:t>Adolescent and young adults aged 15-24 years old continue to make up the majority of all chlamydia or gonorrhea cases at 54%.</a:t>
            </a:r>
          </a:p>
          <a:p>
            <a:r>
              <a:rPr lang="en-US" altLang="en-US" sz="2200" dirty="0"/>
              <a:t>Syphilis has resurged in MN over the past decade, with MSM and those co-infected with HIV being especially impacted. However, the number of females impacted is near the record high for the last decade.</a:t>
            </a:r>
          </a:p>
          <a:p>
            <a:r>
              <a:rPr lang="en-US" altLang="en-US" sz="2200" dirty="0"/>
              <a:t>People of color and American Indians continue to be disproportionately affected by all STIs in Minnesota. Disparities in the rates of STIs are not explained by differences in sexual behavior, but are due to differences in health insurance coverage, employment status and access to healthcare with preventative, screening, and treatment services.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FE427-8FC9-4292-9260-84527EC5BE9B}"/>
              </a:ext>
            </a:extLst>
          </p:cNvPr>
          <p:cNvSpPr>
            <a:spLocks noGrp="1"/>
          </p:cNvSpPr>
          <p:nvPr>
            <p:ph type="title"/>
          </p:nvPr>
        </p:nvSpPr>
        <p:spPr>
          <a:xfrm>
            <a:off x="681644" y="415636"/>
            <a:ext cx="10672156" cy="651164"/>
          </a:xfrm>
        </p:spPr>
        <p:txBody>
          <a:bodyPr>
            <a:noAutofit/>
          </a:bodyPr>
          <a:lstStyle/>
          <a:p>
            <a:pPr algn="l"/>
            <a:r>
              <a:rPr lang="en-US" sz="2900" dirty="0">
                <a:effectLst/>
                <a:latin typeface="Calibri" panose="020F0502020204030204" pitchFamily="34" charset="0"/>
                <a:ea typeface="Calibri" panose="020F0502020204030204" pitchFamily="34" charset="0"/>
                <a:cs typeface="Times New Roman" panose="02020603050405020304" pitchFamily="18" charset="0"/>
              </a:rPr>
              <a:t>Health Watch: Disseminated Gonococcal Infection (DGI) (1/2)</a:t>
            </a:r>
            <a:br>
              <a:rPr lang="en-US" sz="2900" dirty="0">
                <a:effectLst/>
                <a:latin typeface="Calibri" panose="020F0502020204030204" pitchFamily="34" charset="0"/>
                <a:ea typeface="Calibri" panose="020F0502020204030204" pitchFamily="34" charset="0"/>
                <a:cs typeface="Times New Roman" panose="02020603050405020304" pitchFamily="18" charset="0"/>
              </a:rPr>
            </a:br>
            <a:endParaRPr lang="en-US" sz="2900" dirty="0"/>
          </a:p>
        </p:txBody>
      </p:sp>
      <p:sp>
        <p:nvSpPr>
          <p:cNvPr id="3" name="Content Placeholder 2">
            <a:extLst>
              <a:ext uri="{FF2B5EF4-FFF2-40B4-BE49-F238E27FC236}">
                <a16:creationId xmlns:a16="http://schemas.microsoft.com/office/drawing/2014/main" id="{0A9716F0-1F14-44CB-9C71-990B7E2F692F}"/>
              </a:ext>
            </a:extLst>
          </p:cNvPr>
          <p:cNvSpPr>
            <a:spLocks noGrp="1"/>
          </p:cNvSpPr>
          <p:nvPr>
            <p:ph idx="1"/>
          </p:nvPr>
        </p:nvSpPr>
        <p:spPr>
          <a:xfrm>
            <a:off x="681644" y="1379912"/>
            <a:ext cx="10889672" cy="5325687"/>
          </a:xfrm>
        </p:spPr>
        <p:txBody>
          <a:bodyPr>
            <a:normAutofit/>
          </a:bodyPr>
          <a:lstStyle/>
          <a:p>
            <a:pPr>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12 cases of disseminated gonococcal infections (DGI) diagnosed in MN in 2023. </a:t>
            </a:r>
          </a:p>
          <a:p>
            <a:pPr>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DGI occurs when a gonorrhea infection moves into the bloodstream and spreads to distant sites in the body, </a:t>
            </a:r>
            <a:r>
              <a:rPr lang="en-US" sz="2400" dirty="0">
                <a:effectLst/>
                <a:latin typeface="Calibri" panose="020F0502020204030204" pitchFamily="34" charset="0"/>
                <a:ea typeface="Calibri" panose="020F0502020204030204" pitchFamily="34" charset="0"/>
                <a:cs typeface="Times New Roman" panose="02020603050405020304" pitchFamily="18" charset="0"/>
              </a:rPr>
              <a:t>which can lead to clinical findings:</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septic arthritis, polyarthralgia, tenosynovitis, petechial/pustular lesions, bacteremia, or rarely: endocarditis or meningitis. </a:t>
            </a:r>
          </a:p>
          <a:p>
            <a:pP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DGI is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uncommon</a:t>
            </a:r>
            <a:r>
              <a:rPr lang="en-US" sz="2400" dirty="0">
                <a:effectLst/>
                <a:latin typeface="Calibri" panose="020F0502020204030204" pitchFamily="34" charset="0"/>
                <a:ea typeface="Calibri" panose="020F0502020204030204" pitchFamily="34" charset="0"/>
                <a:cs typeface="Times New Roman" panose="02020603050405020304" pitchFamily="18" charset="0"/>
              </a:rPr>
              <a:t> and occurs in 0.5-3% of untreated cases. </a:t>
            </a:r>
          </a:p>
          <a:p>
            <a:pP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If there is clinical suspicion for DGI, nucleic acid amplification test (NAAT) </a:t>
            </a:r>
            <a:r>
              <a:rPr lang="en-US" sz="2400" dirty="0">
                <a:latin typeface="Calibri" panose="020F0502020204030204" pitchFamily="34" charset="0"/>
                <a:ea typeface="Calibri" panose="020F0502020204030204" pitchFamily="34" charset="0"/>
                <a:cs typeface="Times New Roman" panose="02020603050405020304" pitchFamily="18" charset="0"/>
              </a:rPr>
              <a:t>&amp;</a:t>
            </a:r>
            <a:r>
              <a:rPr lang="en-US" sz="2400" dirty="0">
                <a:effectLst/>
                <a:latin typeface="Calibri" panose="020F0502020204030204" pitchFamily="34" charset="0"/>
                <a:ea typeface="Calibri" panose="020F0502020204030204" pitchFamily="34" charset="0"/>
                <a:cs typeface="Times New Roman" panose="02020603050405020304" pitchFamily="18" charset="0"/>
              </a:rPr>
              <a:t> culture specimens from urogenital and extra-genital (e.g., pharyngeal and rectal) mucosal site(s), as applicable, should be collected and processed, in addition to culture specimens from disseminated sites of infection (e.g., skin, synovial, blood, CSF).</a:t>
            </a:r>
          </a:p>
          <a:p>
            <a:pPr marL="0" marR="0" indent="0">
              <a:lnSpc>
                <a:spcPct val="107000"/>
              </a:lnSpc>
              <a:spcBef>
                <a:spcPts val="0"/>
              </a:spcBef>
              <a:spcAft>
                <a:spcPts val="800"/>
              </a:spcAft>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Source: </a:t>
            </a: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Health Alert Template for Disseminated Gonococcal Infection (DGI) (https://www.cdc.gov/sti/program/outbreakresources/HANtemplate-dgi.htm)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499207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FE427-8FC9-4292-9260-84527EC5BE9B}"/>
              </a:ext>
            </a:extLst>
          </p:cNvPr>
          <p:cNvSpPr>
            <a:spLocks noGrp="1"/>
          </p:cNvSpPr>
          <p:nvPr>
            <p:ph type="title"/>
          </p:nvPr>
        </p:nvSpPr>
        <p:spPr>
          <a:xfrm>
            <a:off x="681644" y="415636"/>
            <a:ext cx="10672156" cy="651164"/>
          </a:xfrm>
        </p:spPr>
        <p:txBody>
          <a:bodyPr>
            <a:noAutofit/>
          </a:bodyPr>
          <a:lstStyle/>
          <a:p>
            <a:pPr algn="l"/>
            <a:r>
              <a:rPr lang="en-US" sz="2900" dirty="0">
                <a:effectLst/>
                <a:latin typeface="Calibri" panose="020F0502020204030204" pitchFamily="34" charset="0"/>
                <a:ea typeface="Calibri" panose="020F0502020204030204" pitchFamily="34" charset="0"/>
                <a:cs typeface="Times New Roman" panose="02020603050405020304" pitchFamily="18" charset="0"/>
              </a:rPr>
              <a:t>Health Watch: Disseminated Gonococcal Infection (DGI) (2/2)</a:t>
            </a:r>
            <a:br>
              <a:rPr lang="en-US" sz="2900" dirty="0">
                <a:effectLst/>
                <a:latin typeface="Calibri" panose="020F0502020204030204" pitchFamily="34" charset="0"/>
                <a:ea typeface="Calibri" panose="020F0502020204030204" pitchFamily="34" charset="0"/>
                <a:cs typeface="Times New Roman" panose="02020603050405020304" pitchFamily="18" charset="0"/>
              </a:rPr>
            </a:br>
            <a:endParaRPr lang="en-US" sz="2900" dirty="0"/>
          </a:p>
        </p:txBody>
      </p:sp>
      <p:sp>
        <p:nvSpPr>
          <p:cNvPr id="3" name="Content Placeholder 2">
            <a:extLst>
              <a:ext uri="{FF2B5EF4-FFF2-40B4-BE49-F238E27FC236}">
                <a16:creationId xmlns:a16="http://schemas.microsoft.com/office/drawing/2014/main" id="{0A9716F0-1F14-44CB-9C71-990B7E2F692F}"/>
              </a:ext>
            </a:extLst>
          </p:cNvPr>
          <p:cNvSpPr>
            <a:spLocks noGrp="1"/>
          </p:cNvSpPr>
          <p:nvPr>
            <p:ph idx="1"/>
          </p:nvPr>
        </p:nvSpPr>
        <p:spPr>
          <a:xfrm>
            <a:off x="681644" y="1379912"/>
            <a:ext cx="10889672" cy="5325687"/>
          </a:xfrm>
        </p:spPr>
        <p:txBody>
          <a:bodyPr>
            <a:normAutofit fontScale="92500" lnSpcReduction="20000"/>
          </a:bodyPr>
          <a:lstStyle/>
          <a:p>
            <a:pPr>
              <a:lnSpc>
                <a:spcPct val="107000"/>
              </a:lnSpc>
              <a:spcBef>
                <a:spcPts val="0"/>
              </a:spcBef>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Report all laboratory confirmed cases of DGI </a:t>
            </a:r>
            <a:r>
              <a:rPr lang="en-US" sz="2400" dirty="0">
                <a:latin typeface="Calibri" panose="020F0502020204030204" pitchFamily="34" charset="0"/>
                <a:ea typeface="Calibri" panose="020F0502020204030204" pitchFamily="34" charset="0"/>
                <a:cs typeface="Times New Roman" panose="02020603050405020304" pitchFamily="18" charset="0"/>
              </a:rPr>
              <a:t>or concern over persistent infection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to MDH within 24 hours of identification at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651-201-5414</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nSpc>
                <a:spcPct val="107000"/>
              </a:lnSpc>
              <a:spcBef>
                <a:spcPts val="0"/>
              </a:spcBef>
              <a:spcAft>
                <a:spcPts val="8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All DGI cases should be cultured and tested for antimicrobial susceptibility. Please contact MDH for guidance on sending samples to the MDH Lab for additional testing.</a:t>
            </a:r>
          </a:p>
          <a:p>
            <a:pPr marL="0" indent="0">
              <a:lnSpc>
                <a:spcPct val="107000"/>
              </a:lnSpc>
              <a:spcBef>
                <a:spcPts val="0"/>
              </a:spcBef>
              <a:spcAft>
                <a:spcPts val="8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Management of DGI cases should be guided by the </a:t>
            </a:r>
            <a:r>
              <a:rPr lang="en-US" sz="2400" dirty="0">
                <a:effectLst/>
                <a:latin typeface="Calibri" panose="020F0502020204030204" pitchFamily="34" charset="0"/>
                <a:ea typeface="Calibri" panose="020F0502020204030204" pitchFamily="34" charset="0"/>
                <a:cs typeface="Times New Roman" panose="02020603050405020304" pitchFamily="18" charset="0"/>
                <a:hlinkClick r:id="rId3"/>
              </a:rPr>
              <a:t>STI Treatment Guidelines (https://www.cdc.gov/sti/treatment-guidelines/default.htm)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Source: </a:t>
            </a: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Health Alert Template for Disseminated Gonococcal Infection (DGI) (https://www.cdc.gov/sti/program/outbreakresources/HANtemplate-dgi.htm)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795886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normAutofit/>
          </a:bodyPr>
          <a:lstStyle/>
          <a:p>
            <a:pPr algn="l"/>
            <a:r>
              <a:rPr lang="en-US" altLang="en-US" sz="2900" dirty="0"/>
              <a:t>Updates to </a:t>
            </a:r>
            <a:r>
              <a:rPr lang="en-US" altLang="en-US" sz="2900" dirty="0" err="1"/>
              <a:t>sti</a:t>
            </a:r>
            <a:r>
              <a:rPr lang="en-US" altLang="en-US" sz="2900" dirty="0"/>
              <a:t> Reporting and Current Follow-Up</a:t>
            </a:r>
          </a:p>
        </p:txBody>
      </p:sp>
      <p:sp>
        <p:nvSpPr>
          <p:cNvPr id="63491" name="Content Placeholder 2"/>
          <p:cNvSpPr>
            <a:spLocks noGrp="1"/>
          </p:cNvSpPr>
          <p:nvPr>
            <p:ph idx="1"/>
          </p:nvPr>
        </p:nvSpPr>
        <p:spPr>
          <a:xfrm>
            <a:off x="838200" y="1738313"/>
            <a:ext cx="7355325" cy="4800600"/>
          </a:xfrm>
          <a:prstGeom prst="rect">
            <a:avLst/>
          </a:prstGeom>
        </p:spPr>
        <p:txBody>
          <a:bodyPr>
            <a:normAutofit fontScale="85000" lnSpcReduction="20000"/>
          </a:bodyPr>
          <a:lstStyle/>
          <a:p>
            <a:pPr>
              <a:defRPr/>
            </a:pPr>
            <a:r>
              <a:rPr lang="en-US" sz="2600" dirty="0"/>
              <a:t>A new chlamydia and gonorrhea case report form is available on the MDH website, to accommodate changes in treatment guidelines and highlight DGI reporting.</a:t>
            </a:r>
          </a:p>
          <a:p>
            <a:pPr>
              <a:defRPr/>
            </a:pPr>
            <a:r>
              <a:rPr lang="en-US" sz="2600" dirty="0"/>
              <a:t>The case report form can be filled out and mailed or faxed to MDH at </a:t>
            </a:r>
            <a:r>
              <a:rPr lang="en-US" sz="2000" b="1" i="0" dirty="0">
                <a:solidFill>
                  <a:srgbClr val="000000"/>
                </a:solidFill>
                <a:effectLst/>
                <a:latin typeface="Open Sans" panose="020B0606030504020204" pitchFamily="34" charset="0"/>
              </a:rPr>
              <a:t>1-800-298-3775</a:t>
            </a:r>
            <a:r>
              <a:rPr lang="en-US" sz="2600" b="1" dirty="0"/>
              <a:t>.</a:t>
            </a:r>
          </a:p>
          <a:p>
            <a:pPr>
              <a:defRPr/>
            </a:pPr>
            <a:r>
              <a:rPr lang="en-US" sz="2600" dirty="0"/>
              <a:t>More information may be requested on gonorrhea cases for Enhanced Gonorrhea Surveillance as part of the CDC PCHD grant.</a:t>
            </a:r>
          </a:p>
          <a:p>
            <a:pPr>
              <a:defRPr/>
            </a:pPr>
            <a:r>
              <a:rPr lang="en-US" sz="2600" dirty="0"/>
              <a:t> All cases co-infected with early syphilis will continue to be assigned to MDH Partner Services for follow-up.</a:t>
            </a:r>
          </a:p>
          <a:p>
            <a:pPr>
              <a:defRPr/>
            </a:pPr>
            <a:r>
              <a:rPr lang="en-US" sz="2600" dirty="0"/>
              <a:t>All </a:t>
            </a:r>
            <a:r>
              <a:rPr lang="en-US" sz="2600" dirty="0" err="1"/>
              <a:t>sti</a:t>
            </a:r>
            <a:r>
              <a:rPr lang="en-US" sz="2600" dirty="0"/>
              <a:t> cases continue to have the potential for being contacted by MDH for additional follow-up.</a:t>
            </a:r>
          </a:p>
          <a:p>
            <a:pPr>
              <a:defRPr/>
            </a:pPr>
            <a:endParaRPr lang="en-US" sz="2400" dirty="0"/>
          </a:p>
        </p:txBody>
      </p:sp>
      <p:pic>
        <p:nvPicPr>
          <p:cNvPr id="3" name="Picture 2" descr="Screenshot of gonorrhea lab confirmed report form ">
            <a:extLst>
              <a:ext uri="{FF2B5EF4-FFF2-40B4-BE49-F238E27FC236}">
                <a16:creationId xmlns:a16="http://schemas.microsoft.com/office/drawing/2014/main" id="{3F617936-6F18-4B2C-8827-F9E5B81054DC}"/>
              </a:ext>
            </a:extLst>
          </p:cNvPr>
          <p:cNvPicPr>
            <a:picLocks noChangeAspect="1"/>
          </p:cNvPicPr>
          <p:nvPr/>
        </p:nvPicPr>
        <p:blipFill>
          <a:blip r:embed="rId3"/>
          <a:stretch>
            <a:fillRect/>
          </a:stretch>
        </p:blipFill>
        <p:spPr>
          <a:xfrm>
            <a:off x="8193525" y="1738312"/>
            <a:ext cx="3776109" cy="373757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National Context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9833"/>
            <a:ext cx="10972800" cy="1005635"/>
          </a:xfrm>
        </p:spPr>
        <p:txBody>
          <a:bodyPr/>
          <a:lstStyle/>
          <a:p>
            <a:r>
              <a:t>Primary and Secondary Syphilis — Rates of Reported Cases by Jurisdiction, United States and Territories, 2022</a:t>
            </a:r>
          </a:p>
        </p:txBody>
      </p:sp>
      <p:pic>
        <p:nvPicPr>
          <p:cNvPr id="3" name="Picture 1" descr="United States map showing rates of reported primary and secondary syphilis cases by state and territory in 2022. Refer to link in slide notes for full data. "/>
          <p:cNvPicPr>
            <a:picLocks noGrp="1" noChangeAspect="1"/>
          </p:cNvPicPr>
          <p:nvPr/>
        </p:nvPicPr>
        <p:blipFill>
          <a:blip r:embed="rId3"/>
          <a:stretch>
            <a:fillRect/>
          </a:stretch>
        </p:blipFill>
        <p:spPr bwMode="auto">
          <a:xfrm>
            <a:off x="2099734" y="1354667"/>
            <a:ext cx="7992533" cy="4284133"/>
          </a:xfrm>
          <a:prstGeom prst="rect">
            <a:avLst/>
          </a:prstGeom>
          <a:noFill/>
          <a:ln w="9525">
            <a:noFill/>
            <a:headEnd/>
            <a:tailEnd/>
          </a:ln>
        </p:spPr>
      </p:pic>
      <p:sp>
        <p:nvSpPr>
          <p:cNvPr id="4" name="Content Placeholder 3"/>
          <p:cNvSpPr>
            <a:spLocks noGrp="1"/>
          </p:cNvSpPr>
          <p:nvPr>
            <p:ph sz="half" idx="2"/>
          </p:nvPr>
        </p:nvSpPr>
        <p:spPr/>
        <p:txBody>
          <a:bodyPr/>
          <a:lstStyle/>
          <a:p>
            <a:r>
              <a:t>* Per 100,000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9833"/>
            <a:ext cx="10972800" cy="1005635"/>
          </a:xfrm>
        </p:spPr>
        <p:txBody>
          <a:bodyPr/>
          <a:lstStyle/>
          <a:p>
            <a:r>
              <a:t>Gonorrhea — Rates of Reported Cases by Jurisdiction, United States and Territories, 2022</a:t>
            </a:r>
          </a:p>
        </p:txBody>
      </p:sp>
      <p:pic>
        <p:nvPicPr>
          <p:cNvPr id="3" name="Picture 1" descr="United States map showing estimated rates of reported gonorrhea by state and territory in 2022. Refer to link in slide notes for full data. "/>
          <p:cNvPicPr>
            <a:picLocks noGrp="1" noChangeAspect="1"/>
          </p:cNvPicPr>
          <p:nvPr/>
        </p:nvPicPr>
        <p:blipFill>
          <a:blip r:embed="rId3"/>
          <a:stretch>
            <a:fillRect/>
          </a:stretch>
        </p:blipFill>
        <p:spPr bwMode="auto">
          <a:xfrm>
            <a:off x="2099734" y="1354667"/>
            <a:ext cx="7992533" cy="4284133"/>
          </a:xfrm>
          <a:prstGeom prst="rect">
            <a:avLst/>
          </a:prstGeom>
          <a:noFill/>
          <a:ln w="9525">
            <a:noFill/>
            <a:headEnd/>
            <a:tailEnd/>
          </a:ln>
        </p:spPr>
      </p:pic>
      <p:sp>
        <p:nvSpPr>
          <p:cNvPr id="4" name="Content Placeholder 3"/>
          <p:cNvSpPr>
            <a:spLocks noGrp="1"/>
          </p:cNvSpPr>
          <p:nvPr>
            <p:ph sz="half" idx="2"/>
          </p:nvPr>
        </p:nvSpPr>
        <p:spPr/>
        <p:txBody>
          <a:bodyPr/>
          <a:lstStyle/>
          <a:p>
            <a:r>
              <a:t>* Per 100,000  </a:t>
            </a:r>
          </a:p>
        </p:txBody>
      </p:sp>
    </p:spTree>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Data_Release_Template</Template>
  <TotalTime>85160</TotalTime>
  <Words>8215</Words>
  <Application>Microsoft Office PowerPoint</Application>
  <PresentationFormat>Widescreen</PresentationFormat>
  <Paragraphs>1683</Paragraphs>
  <Slides>68</Slides>
  <Notes>64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68</vt:i4>
      </vt:variant>
    </vt:vector>
  </HeadingPairs>
  <TitlesOfParts>
    <vt:vector size="79" baseType="lpstr">
      <vt:lpstr>Arial</vt:lpstr>
      <vt:lpstr>Arial</vt:lpstr>
      <vt:lpstr>Arial Narrow</vt:lpstr>
      <vt:lpstr>Calibri</vt:lpstr>
      <vt:lpstr>Courier New</vt:lpstr>
      <vt:lpstr>Geneva</vt:lpstr>
      <vt:lpstr>NeueHaasGroteskText Std</vt:lpstr>
      <vt:lpstr>Open Sans</vt:lpstr>
      <vt:lpstr>Times New Roman</vt:lpstr>
      <vt:lpstr>Wingdings</vt:lpstr>
      <vt:lpstr>MN.IT</vt:lpstr>
      <vt:lpstr>Sexually Transmitted Infection (STI) Surveillance Report, 2023</vt:lpstr>
      <vt:lpstr>Introduction 1/2</vt:lpstr>
      <vt:lpstr>Introduction 2/2</vt:lpstr>
      <vt:lpstr>Interpreting sti Surveillance Data (1/2)</vt:lpstr>
      <vt:lpstr>Interpreting sti Surveillance Data (2/2)</vt:lpstr>
      <vt:lpstr>Census data updates</vt:lpstr>
      <vt:lpstr>National Context</vt:lpstr>
      <vt:lpstr>Primary and Secondary Syphilis — Rates of Reported Cases by Jurisdiction, United States and Territories, 2022</vt:lpstr>
      <vt:lpstr>Gonorrhea — Rates of Reported Cases by Jurisdiction, United States and Territories, 2022</vt:lpstr>
      <vt:lpstr>Chlamydia — Rates of Reported Cases by Jurisdiction, United States and Territories, 2022</vt:lpstr>
      <vt:lpstr>Overview of STIs in Minnesota</vt:lpstr>
      <vt:lpstr>STIs in Minnesota: Number of Cases Reported in 2022</vt:lpstr>
      <vt:lpstr>STIs in Minnesota: Rate per 100,000 by Year of Diagnosis, 2014-2023</vt:lpstr>
      <vt:lpstr>Syphilis</vt:lpstr>
      <vt:lpstr>Syphilis Rates by Stage of Diagnosis, Minnesota, 2014-2023</vt:lpstr>
      <vt:lpstr>2023 Minnesota Primary &amp; Secondary Syphilis Rates by County</vt:lpstr>
      <vt:lpstr>Primary &amp; Secondary Syphilis Infections by Residence at Diagnosis Minnesota, 2023 </vt:lpstr>
      <vt:lpstr>Primary &amp; Secondary Syphilis Rates by Gender, Minnesota, 2014-2023</vt:lpstr>
      <vt:lpstr>Primary &amp; Secondary Syphilis Rates by Age Minnesota, 2014-2023</vt:lpstr>
      <vt:lpstr>Age-Specific Primary &amp; Secondary Syphilis Rates by Gender, Minnesota, 2023</vt:lpstr>
      <vt:lpstr>Primary &amp; Secondary Syphilis Cases by Race Minnesota, 2023</vt:lpstr>
      <vt:lpstr>Primary &amp; Secondary Syphilis Rates by Race/Ethnicity Minnesota, 2014-2023</vt:lpstr>
      <vt:lpstr>Topic of Interest: Syphilis Among  Females and Congenital Syphilis in Minnesota</vt:lpstr>
      <vt:lpstr>Female Early Syphilis Cases Minnesota, 2023</vt:lpstr>
      <vt:lpstr>Female Syphilis Cases (All Stages) Minnesota, 2023</vt:lpstr>
      <vt:lpstr>Early Syphilis Infections in Females by Residence at Diagnosis Minnesota, 2023</vt:lpstr>
      <vt:lpstr>Early Syphilis Cases in Females by Race/Ethnicity  Minnesota, 2023</vt:lpstr>
      <vt:lpstr>Congenital Syphilis Rates Among Infants Minnesota, 2014-2023</vt:lpstr>
      <vt:lpstr>Primary and Secondary Syphilis Rates among Females aged 15-44 years and Number of Congenital Syphilis Cases – Minnesota, 2006-2023</vt:lpstr>
      <vt:lpstr>Topic of Interest: Early Syphilis Among  Men Who Have Sex With Men in Minnesota</vt:lpstr>
      <vt:lpstr>Number of Early Syphilis† Cases by Gender and MSM  Minnesota, 2014-2023</vt:lpstr>
      <vt:lpstr>Early Syphilis† Cases Among MSM by Age Minnesota, 2023</vt:lpstr>
      <vt:lpstr>Early syphilis: Non-MSM cases</vt:lpstr>
      <vt:lpstr>Early syphilis Age Non MSM</vt:lpstr>
      <vt:lpstr>Early Syphilis† (ES) Cases  Co-infected with HIV, 2014-2023</vt:lpstr>
      <vt:lpstr>Number of Early Syphilis† Cases by Gender and MSM  Minnesota, 2014-2023</vt:lpstr>
      <vt:lpstr>Gonorrhea</vt:lpstr>
      <vt:lpstr>2023 Minnesota Gonorrhea Rates by County</vt:lpstr>
      <vt:lpstr>Gonorrhea Infections in Minnesota by Residence at Diagnosis, 2023</vt:lpstr>
      <vt:lpstr>Gonorrhea Rates by Gender Minnesota, 2014-2023</vt:lpstr>
      <vt:lpstr>Gonorrhea Rates by Age Minnesota, 2014-2023</vt:lpstr>
      <vt:lpstr>Age-Specific Gonorrhea Rates by Gender Minnesota, 2023 </vt:lpstr>
      <vt:lpstr>Gonorrhea Rates by Race/Ethnicity  Minnesota, 2014-2023</vt:lpstr>
      <vt:lpstr>Gonorrhea Rates by Race/Ethnicity  Minnesota, 2012-2022</vt:lpstr>
      <vt:lpstr>Chlamydia</vt:lpstr>
      <vt:lpstr>2023 Minnesota Chlamydia Rates by County</vt:lpstr>
      <vt:lpstr>Chlamydia Infections by Residence at Diagnosis  Minnesota, 2023</vt:lpstr>
      <vt:lpstr>Chlamydia Rates by Gender Minnesota, 2014-2023</vt:lpstr>
      <vt:lpstr>Chlamydia Rates by Age Minnesota, 2014-2023</vt:lpstr>
      <vt:lpstr>Age-Specific Chlamydia Rates by Gender,  Minnesota, 2023</vt:lpstr>
      <vt:lpstr>Chlamydia Rates by Race/Ethnicity Minnesota, 2014-2023 (1/2)</vt:lpstr>
      <vt:lpstr>Chlamydia Rates by Race/Ethnicity, Minnesota, 2014-2023 (2/2)</vt:lpstr>
      <vt:lpstr>Chlamydia and Gonorrhea Among Adolescents and Young Adults (15-24 years of age)</vt:lpstr>
      <vt:lpstr>Chlamydia Disproportionately Impacts Youth  and Young Adults*</vt:lpstr>
      <vt:lpstr>Gonorrhea Disproportionately Impacts Youth  and Young Adults</vt:lpstr>
      <vt:lpstr>Chlamydia and Gonorrhea Rates Among Adolescents &amp; Young Adults†  by Gender in Minnesota, 2014-2023</vt:lpstr>
      <vt:lpstr>Geographic Characteristics of Adolescents and Young Adults † Diagnosed with Chlamydia or Gonorrhea, Minnesota 2023</vt:lpstr>
      <vt:lpstr>Chlamydia Cases Among Adolescents and Young Adults†  by Gender and Race, Minnesota, 2023</vt:lpstr>
      <vt:lpstr>Chlamydia Rates Among Adolescents and  Young Adults† by Race, Minnesota, 2023</vt:lpstr>
      <vt:lpstr>Gonorrhea Cases Among Adolescents and Young Adults†  by Gender and Race, 2023</vt:lpstr>
      <vt:lpstr>Gonorrhea Rate Among Adolescents and Young Adults† by Race, Minnesota, 2023</vt:lpstr>
      <vt:lpstr>Burden of STIs on Young Females and Communities of Color</vt:lpstr>
      <vt:lpstr>Summary Characteristics of Adolescents &amp; Young Adults†  Diagnosed With Chlamydia or Gonorrhea in 2023</vt:lpstr>
      <vt:lpstr>What’s Being Done in Minnesota? </vt:lpstr>
      <vt:lpstr>Summary of sti Trends in Minnesota</vt:lpstr>
      <vt:lpstr>Health Watch: Disseminated Gonococcal Infection (DGI) (1/2) </vt:lpstr>
      <vt:lpstr>Health Watch: Disseminated Gonococcal Infection (DGI) (2/2) </vt:lpstr>
      <vt:lpstr>Updates to sti Reporting and Current Follow-Up</vt:lpstr>
    </vt:vector>
  </TitlesOfParts>
  <Company>MN.IT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Sexually Transmitted Disease (STD) Surveillance Report, 2015</dc:title>
  <dc:subject>PowerPoint Presentation</dc:subject>
  <dc:creator>Dawn Ginzl</dc:creator>
  <cp:lastModifiedBy>Steffenhagen, Harry (He/Him/His) (MDH)</cp:lastModifiedBy>
  <cp:revision>1031</cp:revision>
  <cp:lastPrinted>2019-04-03T17:46:09Z</cp:lastPrinted>
  <dcterms:created xsi:type="dcterms:W3CDTF">2016-04-07T18:58:10Z</dcterms:created>
  <dcterms:modified xsi:type="dcterms:W3CDTF">2024-04-26T19:32:09Z</dcterms:modified>
</cp:coreProperties>
</file>