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87" r:id="rId2"/>
    <p:sldId id="256" r:id="rId3"/>
    <p:sldId id="292" r:id="rId4"/>
    <p:sldId id="260" r:id="rId5"/>
    <p:sldId id="258" r:id="rId6"/>
    <p:sldId id="279" r:id="rId7"/>
    <p:sldId id="257" r:id="rId8"/>
    <p:sldId id="278" r:id="rId9"/>
    <p:sldId id="291" r:id="rId10"/>
    <p:sldId id="262" r:id="rId11"/>
    <p:sldId id="297" r:id="rId12"/>
    <p:sldId id="259" r:id="rId13"/>
    <p:sldId id="261" r:id="rId14"/>
    <p:sldId id="274" r:id="rId15"/>
    <p:sldId id="283" r:id="rId16"/>
    <p:sldId id="299" r:id="rId17"/>
    <p:sldId id="284" r:id="rId18"/>
    <p:sldId id="263" r:id="rId19"/>
    <p:sldId id="265" r:id="rId20"/>
    <p:sldId id="285" r:id="rId21"/>
    <p:sldId id="266" r:id="rId22"/>
    <p:sldId id="290" r:id="rId23"/>
    <p:sldId id="293" r:id="rId24"/>
    <p:sldId id="294" r:id="rId25"/>
    <p:sldId id="296" r:id="rId26"/>
    <p:sldId id="295" r:id="rId27"/>
    <p:sldId id="269" r:id="rId28"/>
    <p:sldId id="286" r:id="rId29"/>
    <p:sldId id="272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6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89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59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67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45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69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71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648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300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60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28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1C57-D03D-42E4-8DAA-67DEF8C59C48}" type="datetimeFigureOut">
              <a:rPr lang="en-US" smtClean="0"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8473E-20A5-4AA6-9032-FEBC9A245E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251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System Site Visit</a:t>
            </a:r>
            <a:br>
              <a:rPr lang="en-US" dirty="0"/>
            </a:br>
            <a:r>
              <a:rPr lang="en-US" dirty="0"/>
              <a:t>Presentation Template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Use this template to build your presentation for the opening conference of your trauma hospital designation site visit.</a:t>
            </a:r>
          </a:p>
          <a:p>
            <a:r>
              <a:rPr lang="en-US" dirty="0"/>
              <a:t>Use as many or as few of the slides as you like. The more you use, the better the reviewers will understand your program.</a:t>
            </a:r>
          </a:p>
          <a:p>
            <a:r>
              <a:rPr lang="en-US" dirty="0"/>
              <a:t>Many slides suggest pasting a trauma registry report onto the slide. Follow the instructions and you’ll be a pro!</a:t>
            </a:r>
          </a:p>
          <a:p>
            <a:r>
              <a:rPr lang="en-US" dirty="0"/>
              <a:t>Contact the trauma system designation coordinators with questions about your presentation.</a:t>
            </a:r>
          </a:p>
        </p:txBody>
      </p:sp>
    </p:spTree>
    <p:extLst>
      <p:ext uri="{BB962C8B-B14F-4D97-AF65-F5344CB8AC3E}">
        <p14:creationId xmlns:p14="http://schemas.microsoft.com/office/powerpoint/2010/main" val="336682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Volumes (monthly 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85900" y="2133600"/>
            <a:ext cx="6172200" cy="29718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trauma volumes for the most recent calendar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“20-01 Number of Trauma Registry Records”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79929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Volumes </a:t>
            </a:r>
            <a:r>
              <a:rPr lang="en-US" sz="4000" dirty="0"/>
              <a:t>(annual 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85900" y="2133600"/>
            <a:ext cx="6172200" cy="29718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trauma volumes for the most recent calendar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“Number of Trauma Registry Records Trend”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1914575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Causes of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85900" y="2133600"/>
            <a:ext cx="6172200" cy="28956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[Insert chart of mechanisms of injury for reporting year]</a:t>
            </a:r>
          </a:p>
          <a:p>
            <a:pPr marL="0" indent="0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“20-02 Top 10 Causes of Injury”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2367086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Emergency Department Disposition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485900" y="1828800"/>
            <a:ext cx="6172200" cy="32004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trauma patient ED dispositions for the reporting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“20-03 Emergency Department Discharge Disposition”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2070521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Transfers In </a:t>
            </a:r>
            <a:r>
              <a:rPr lang="en-US" sz="36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981200"/>
            <a:ext cx="6096000" cy="32004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[Insert chart of the # of transfers </a:t>
            </a:r>
            <a:r>
              <a:rPr lang="en-US" sz="1800" i="1" dirty="0"/>
              <a:t>in to </a:t>
            </a:r>
            <a:r>
              <a:rPr lang="en-US" sz="1800" dirty="0"/>
              <a:t>the facility during the reporting year (if applicable)]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“Transfers In”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1544790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Transfers Out </a:t>
            </a:r>
            <a:r>
              <a:rPr lang="en-US" sz="36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905000"/>
            <a:ext cx="60198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[Insert chart of the # of transfers </a:t>
            </a:r>
            <a:r>
              <a:rPr lang="en-US" sz="1800" i="1" dirty="0"/>
              <a:t>out of </a:t>
            </a:r>
            <a:r>
              <a:rPr lang="en-US" sz="1800" dirty="0"/>
              <a:t>the facility during the reporting year]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All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“Transfers Out”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  <a:p>
            <a:pPr marL="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81654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Length of Stay before Transfer </a:t>
            </a:r>
            <a:r>
              <a:rPr lang="en-US" sz="4000" dirty="0"/>
              <a:t>(trend)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2100" y="1905000"/>
            <a:ext cx="6019800" cy="32766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[Insert chart of the Average LOS before Transfer for TTAs]</a:t>
            </a:r>
          </a:p>
          <a:p>
            <a:pPr marL="0" indent="0" algn="ctr"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All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“Avg. LOS before Transfer for TTAs”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  <a:p>
            <a:pPr marL="0" indent="0" algn="ctr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05908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Admits/Consults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100" y="1417638"/>
            <a:ext cx="6781800" cy="2316162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[Insert chart of the # of trauma patients admitted to each respective service during the reporting year]</a:t>
            </a:r>
          </a:p>
          <a:p>
            <a:pPr marL="0" indent="0" algn="ctr">
              <a:buNone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Log into </a:t>
            </a:r>
            <a:r>
              <a:rPr lang="en-US" sz="1600" dirty="0" err="1"/>
              <a:t>MNTrauma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Report Writer &gt;&gt; </a:t>
            </a:r>
            <a:r>
              <a:rPr lang="en-US" sz="1600" i="1" dirty="0"/>
              <a:t>Shared Reports </a:t>
            </a:r>
            <a:r>
              <a:rPr lang="en-US" sz="1600" dirty="0"/>
              <a:t>folder &gt;&gt; </a:t>
            </a:r>
            <a:r>
              <a:rPr lang="en-US" sz="1600" i="1" dirty="0"/>
              <a:t>Site Visit </a:t>
            </a:r>
            <a:r>
              <a:rPr lang="en-US" sz="1600" dirty="0"/>
              <a:t>folder &gt;&gt; </a:t>
            </a:r>
            <a:r>
              <a:rPr lang="en-US" sz="1600" i="1" dirty="0"/>
              <a:t>“20-04 Admission Service”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To export the report, select ‘</a:t>
            </a:r>
            <a:r>
              <a:rPr lang="en-US" sz="1600" i="1" dirty="0"/>
              <a:t>Actions</a:t>
            </a:r>
            <a:r>
              <a:rPr lang="en-US" sz="1600" dirty="0"/>
              <a:t>’ tab, ‘</a:t>
            </a:r>
            <a:r>
              <a:rPr lang="en-US" sz="1600" i="1" dirty="0"/>
              <a:t>Export</a:t>
            </a:r>
            <a:r>
              <a:rPr lang="en-US" sz="1600" dirty="0"/>
              <a:t>’, and then either ‘</a:t>
            </a:r>
            <a:r>
              <a:rPr lang="en-US" sz="1600" i="1" dirty="0"/>
              <a:t>PNG Image</a:t>
            </a:r>
            <a:r>
              <a:rPr lang="en-US" sz="1600" dirty="0"/>
              <a:t>’ or ‘</a:t>
            </a:r>
            <a:r>
              <a:rPr lang="en-US" sz="1600" i="1" dirty="0"/>
              <a:t>JPG Image</a:t>
            </a:r>
            <a:r>
              <a:rPr lang="en-US" sz="1600" dirty="0"/>
              <a:t>’. Copy and paste the image into this PowerPoint.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1100" y="4278790"/>
            <a:ext cx="6781800" cy="227440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/>
              <a:t>[Insert chart of the # of trauma patients receiving a consult from each respective service during the reporting year]</a:t>
            </a:r>
          </a:p>
          <a:p>
            <a:pPr marL="0" indent="0" algn="ctr">
              <a:buFont typeface="Arial" pitchFamily="34" charset="0"/>
              <a:buNone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Log into </a:t>
            </a:r>
            <a:r>
              <a:rPr lang="en-US" sz="1600" dirty="0" err="1"/>
              <a:t>MNTrauma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/>
              <a:t>Report Writer &gt;&gt; </a:t>
            </a:r>
            <a:r>
              <a:rPr lang="en-US" sz="1600" i="1" dirty="0"/>
              <a:t>Shared Reports </a:t>
            </a:r>
            <a:r>
              <a:rPr lang="en-US" sz="1600" dirty="0"/>
              <a:t>folder &gt;&gt; </a:t>
            </a:r>
            <a:r>
              <a:rPr lang="en-US" sz="1600" i="1" dirty="0"/>
              <a:t>Site Visit </a:t>
            </a:r>
            <a:r>
              <a:rPr lang="en-US" sz="1600" dirty="0"/>
              <a:t>folder &gt;&gt; </a:t>
            </a:r>
            <a:r>
              <a:rPr lang="en-US" sz="1600" i="1" dirty="0"/>
              <a:t>“20-05 Consulting Service”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To export the report, select ‘</a:t>
            </a:r>
            <a:r>
              <a:rPr lang="en-US" sz="1600" i="1" dirty="0"/>
              <a:t>Actions</a:t>
            </a:r>
            <a:r>
              <a:rPr lang="en-US" sz="1600" dirty="0"/>
              <a:t>’ tab, ‘</a:t>
            </a:r>
            <a:r>
              <a:rPr lang="en-US" sz="1600" i="1" dirty="0"/>
              <a:t>Export</a:t>
            </a:r>
            <a:r>
              <a:rPr lang="en-US" sz="1600" dirty="0"/>
              <a:t>’, and then either ‘</a:t>
            </a:r>
            <a:r>
              <a:rPr lang="en-US" sz="1600" i="1" dirty="0"/>
              <a:t>PNG Image</a:t>
            </a:r>
            <a:r>
              <a:rPr lang="en-US" sz="1600" dirty="0"/>
              <a:t>’ or ‘</a:t>
            </a:r>
            <a:r>
              <a:rPr lang="en-US" sz="1600" i="1" dirty="0"/>
              <a:t>JPG Image</a:t>
            </a:r>
            <a:r>
              <a:rPr lang="en-US" sz="1600" dirty="0"/>
              <a:t>’. Copy and paste the image into this PowerPoint.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95750" y="3821629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And/Or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646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Team Activations </a:t>
            </a:r>
            <a:r>
              <a:rPr lang="en-US" sz="3600" dirty="0"/>
              <a:t>(trend)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85900" y="2057400"/>
            <a:ext cx="6172200" cy="29718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dirty="0"/>
              <a:t>[Insert chart of the trauma team activations for the reporting year]</a:t>
            </a:r>
          </a:p>
          <a:p>
            <a:pPr marL="0" indent="0" algn="ctr">
              <a:buFont typeface="Arial" pitchFamily="34" charset="0"/>
              <a:buNone/>
            </a:pP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Log into </a:t>
            </a:r>
            <a:r>
              <a:rPr lang="en-US" sz="1800" dirty="0" err="1"/>
              <a:t>MNTrauma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Report Writer &gt;&gt; </a:t>
            </a:r>
            <a:r>
              <a:rPr lang="en-US" sz="1800" i="1" dirty="0"/>
              <a:t>Shared Reports </a:t>
            </a:r>
            <a:r>
              <a:rPr lang="en-US" sz="1800" dirty="0"/>
              <a:t>folder &gt;&gt; </a:t>
            </a:r>
            <a:r>
              <a:rPr lang="en-US" sz="1800" i="1" dirty="0"/>
              <a:t>Site Visit </a:t>
            </a:r>
            <a:r>
              <a:rPr lang="en-US" sz="1800" dirty="0"/>
              <a:t>folder &gt;&gt; </a:t>
            </a:r>
            <a:r>
              <a:rPr lang="en-US" sz="1800" i="1" dirty="0"/>
              <a:t>“Trauma Team Activations”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To export the report, select ‘</a:t>
            </a:r>
            <a:r>
              <a:rPr lang="en-US" sz="1800" i="1" dirty="0"/>
              <a:t>Actions</a:t>
            </a:r>
            <a:r>
              <a:rPr lang="en-US" sz="1800" dirty="0"/>
              <a:t>’ tab, ‘</a:t>
            </a:r>
            <a:r>
              <a:rPr lang="en-US" sz="1800" i="1" dirty="0"/>
              <a:t>Export</a:t>
            </a:r>
            <a:r>
              <a:rPr lang="en-US" sz="1800" dirty="0"/>
              <a:t>’, and then either ‘</a:t>
            </a:r>
            <a:r>
              <a:rPr lang="en-US" sz="1800" i="1" dirty="0"/>
              <a:t>PNG Image</a:t>
            </a:r>
            <a:r>
              <a:rPr lang="en-US" sz="1800" dirty="0"/>
              <a:t>’ or ‘</a:t>
            </a:r>
            <a:r>
              <a:rPr lang="en-US" sz="1800" i="1" dirty="0"/>
              <a:t>JPG Image</a:t>
            </a:r>
            <a:r>
              <a:rPr lang="en-US" sz="1800" dirty="0"/>
              <a:t>’. Copy and paste the image into this PowerPoint.</a:t>
            </a:r>
          </a:p>
        </p:txBody>
      </p:sp>
    </p:spTree>
    <p:extLst>
      <p:ext uri="{BB962C8B-B14F-4D97-AF65-F5344CB8AC3E}">
        <p14:creationId xmlns:p14="http://schemas.microsoft.com/office/powerpoint/2010/main" val="3583375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Average ED Provider Response Time </a:t>
            </a:r>
            <a:r>
              <a:rPr lang="en-US" sz="2800" dirty="0"/>
              <a:t>(trend)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133600"/>
            <a:ext cx="62484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[Insert chart showing ED provider response times]</a:t>
            </a:r>
          </a:p>
          <a:p>
            <a:endParaRPr lang="en-US" dirty="0"/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Log into </a:t>
            </a:r>
            <a:r>
              <a:rPr lang="en-US" dirty="0" err="1"/>
              <a:t>MNTrauma</a:t>
            </a:r>
            <a:endParaRPr lang="en-US" dirty="0"/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Report Writer &gt;&gt; </a:t>
            </a:r>
            <a:r>
              <a:rPr lang="en-US" i="1" dirty="0"/>
              <a:t>Shared Reports </a:t>
            </a:r>
            <a:r>
              <a:rPr lang="en-US" dirty="0"/>
              <a:t>folder &gt;&gt; </a:t>
            </a:r>
            <a:r>
              <a:rPr lang="en-US" i="1" dirty="0"/>
              <a:t>Site Visit </a:t>
            </a:r>
            <a:r>
              <a:rPr lang="en-US" dirty="0"/>
              <a:t>folder &gt;&gt; </a:t>
            </a:r>
            <a:r>
              <a:rPr lang="en-US" i="1" dirty="0"/>
              <a:t>“ED Avg. Provider Response Time”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To export the report, select ‘</a:t>
            </a:r>
            <a:r>
              <a:rPr lang="en-US" i="1" dirty="0"/>
              <a:t>Actions</a:t>
            </a:r>
            <a:r>
              <a:rPr lang="en-US" dirty="0"/>
              <a:t>’ tab, ‘</a:t>
            </a:r>
            <a:r>
              <a:rPr lang="en-US" i="1" dirty="0"/>
              <a:t>Export</a:t>
            </a:r>
            <a:r>
              <a:rPr lang="en-US" dirty="0"/>
              <a:t>’, and then either ‘</a:t>
            </a:r>
            <a:r>
              <a:rPr lang="en-US" i="1" dirty="0"/>
              <a:t>PNG Image</a:t>
            </a:r>
            <a:r>
              <a:rPr lang="en-US" dirty="0"/>
              <a:t>’ or ‘</a:t>
            </a:r>
            <a:r>
              <a:rPr lang="en-US" i="1" dirty="0"/>
              <a:t>JPG Image</a:t>
            </a:r>
            <a:r>
              <a:rPr lang="en-US" dirty="0"/>
              <a:t>’. Copy and paste the image into this PowerPoint.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7145BD-F6FA-4600-84B1-528E22CFA780}"/>
              </a:ext>
            </a:extLst>
          </p:cNvPr>
          <p:cNvSpPr txBox="1"/>
          <p:nvPr/>
        </p:nvSpPr>
        <p:spPr>
          <a:xfrm>
            <a:off x="2590800" y="2590800"/>
            <a:ext cx="3810000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This report is temporarily unavailable due to an issue with the </a:t>
            </a:r>
            <a:r>
              <a:rPr lang="en-US" sz="2400" dirty="0" err="1">
                <a:solidFill>
                  <a:schemeClr val="bg1"/>
                </a:solidFill>
              </a:rPr>
              <a:t>MNTrauma</a:t>
            </a:r>
            <a:r>
              <a:rPr lang="en-US" sz="2400" dirty="0">
                <a:solidFill>
                  <a:schemeClr val="bg1"/>
                </a:solidFill>
              </a:rPr>
              <a:t> Report Writer.</a:t>
            </a:r>
          </a:p>
        </p:txBody>
      </p:sp>
    </p:spTree>
    <p:extLst>
      <p:ext uri="{BB962C8B-B14F-4D97-AF65-F5344CB8AC3E}">
        <p14:creationId xmlns:p14="http://schemas.microsoft.com/office/powerpoint/2010/main" val="308868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[Hospital Name]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Level [3, 4] Trauma Site Visit</a:t>
            </a:r>
          </a:p>
          <a:p>
            <a:endParaRPr lang="en-US" dirty="0"/>
          </a:p>
          <a:p>
            <a:r>
              <a:rPr lang="en-US" dirty="0"/>
              <a:t>Designation or </a:t>
            </a:r>
            <a:r>
              <a:rPr lang="en-US" dirty="0" err="1"/>
              <a:t>Redesignation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012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General Surgeon Response Time </a:t>
            </a:r>
            <a:r>
              <a:rPr lang="en-US" sz="3600" dirty="0"/>
              <a:t>(trend)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133600"/>
            <a:ext cx="6248400" cy="24622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[Insert chart showing general surgeon provider response times]</a:t>
            </a:r>
          </a:p>
          <a:p>
            <a:endParaRPr lang="en-US" dirty="0"/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Log into </a:t>
            </a:r>
            <a:r>
              <a:rPr lang="en-US" dirty="0" err="1"/>
              <a:t>MNTrauma</a:t>
            </a:r>
            <a:endParaRPr lang="en-US" dirty="0"/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Report Writer &gt;&gt; </a:t>
            </a:r>
            <a:r>
              <a:rPr lang="en-US" i="1" dirty="0"/>
              <a:t>Shared Reports </a:t>
            </a:r>
            <a:r>
              <a:rPr lang="en-US" dirty="0"/>
              <a:t>folder &gt;&gt; </a:t>
            </a:r>
            <a:r>
              <a:rPr lang="en-US" i="1" dirty="0"/>
              <a:t>Site Visit </a:t>
            </a:r>
            <a:r>
              <a:rPr lang="en-US" dirty="0"/>
              <a:t>folder &gt;&gt; </a:t>
            </a:r>
            <a:r>
              <a:rPr lang="en-US" i="1" dirty="0"/>
              <a:t>“Avg. General Surgeon Response Time”</a:t>
            </a:r>
          </a:p>
          <a:p>
            <a:pPr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To export the report, select ‘</a:t>
            </a:r>
            <a:r>
              <a:rPr lang="en-US" i="1" dirty="0"/>
              <a:t>Actions</a:t>
            </a:r>
            <a:r>
              <a:rPr lang="en-US" dirty="0"/>
              <a:t>’ tab, ‘</a:t>
            </a:r>
            <a:r>
              <a:rPr lang="en-US" i="1" dirty="0"/>
              <a:t>Export</a:t>
            </a:r>
            <a:r>
              <a:rPr lang="en-US" dirty="0"/>
              <a:t>’, and then either ‘</a:t>
            </a:r>
            <a:r>
              <a:rPr lang="en-US" i="1" dirty="0"/>
              <a:t>PNG Image</a:t>
            </a:r>
            <a:r>
              <a:rPr lang="en-US" dirty="0"/>
              <a:t>’ or ‘</a:t>
            </a:r>
            <a:r>
              <a:rPr lang="en-US" i="1" dirty="0"/>
              <a:t>JPG Image</a:t>
            </a:r>
            <a:r>
              <a:rPr lang="en-US" dirty="0"/>
              <a:t>’. Copy and paste the image into this PowerPoint.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347D3F-1797-4867-8C28-B09584F99FB2}"/>
              </a:ext>
            </a:extLst>
          </p:cNvPr>
          <p:cNvSpPr txBox="1"/>
          <p:nvPr/>
        </p:nvSpPr>
        <p:spPr>
          <a:xfrm>
            <a:off x="2590800" y="2590800"/>
            <a:ext cx="3810000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This report is temporarily unavailable due to an issue with the </a:t>
            </a:r>
            <a:r>
              <a:rPr lang="en-US" sz="2400" dirty="0" err="1">
                <a:solidFill>
                  <a:schemeClr val="bg1"/>
                </a:solidFill>
              </a:rPr>
              <a:t>MNTrauma</a:t>
            </a:r>
            <a:r>
              <a:rPr lang="en-US" sz="2400" dirty="0">
                <a:solidFill>
                  <a:schemeClr val="bg1"/>
                </a:solidFill>
              </a:rPr>
              <a:t> Report Writer.</a:t>
            </a:r>
          </a:p>
        </p:txBody>
      </p:sp>
    </p:spTree>
    <p:extLst>
      <p:ext uri="{BB962C8B-B14F-4D97-AF65-F5344CB8AC3E}">
        <p14:creationId xmlns:p14="http://schemas.microsoft.com/office/powerpoint/2010/main" val="1177940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Surgeon Response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2133600"/>
            <a:ext cx="5829300" cy="2667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800" dirty="0"/>
              <a:t>For Level 3 trauma hospitals only</a:t>
            </a:r>
          </a:p>
          <a:p>
            <a:pPr marL="0" indent="0" algn="ctr">
              <a:buNone/>
            </a:pPr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[Insert data showing general surgeon response time compliance to the highest-tier trauma team activations for the reporting year]</a:t>
            </a:r>
          </a:p>
          <a:p>
            <a:pPr lvl="1"/>
            <a:r>
              <a:rPr lang="en-US" sz="1800" dirty="0"/>
              <a:t>30 minute response time criteria</a:t>
            </a:r>
          </a:p>
          <a:p>
            <a:pPr lvl="1"/>
            <a:r>
              <a:rPr lang="en-US" sz="1800" dirty="0"/>
              <a:t>60 minute response time criteria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645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Surgeon Involvement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dirty="0"/>
              <a:t>[Level 3 trauma hospitals only]</a:t>
            </a:r>
          </a:p>
          <a:p>
            <a:r>
              <a:rPr lang="en-US" dirty="0"/>
              <a:t># of admitted cases with and without surgeon involvement for each of the following conditions</a:t>
            </a:r>
          </a:p>
          <a:p>
            <a:pPr lvl="1"/>
            <a:r>
              <a:rPr lang="en-US" dirty="0" err="1"/>
              <a:t>Hemothorax</a:t>
            </a:r>
            <a:r>
              <a:rPr lang="en-US" dirty="0"/>
              <a:t>/pneumothorax</a:t>
            </a:r>
          </a:p>
          <a:p>
            <a:pPr lvl="1"/>
            <a:r>
              <a:rPr lang="en-US" dirty="0"/>
              <a:t>Pelvic fracture</a:t>
            </a:r>
          </a:p>
          <a:p>
            <a:pPr lvl="1"/>
            <a:r>
              <a:rPr lang="en-US" dirty="0"/>
              <a:t>Two or more rib fractures</a:t>
            </a:r>
          </a:p>
          <a:p>
            <a:pPr lvl="1"/>
            <a:r>
              <a:rPr lang="en-US" dirty="0"/>
              <a:t>Pulmonary contusion</a:t>
            </a:r>
          </a:p>
          <a:p>
            <a:pPr lvl="1"/>
            <a:r>
              <a:rPr lang="en-US" dirty="0"/>
              <a:t>Significant fall </a:t>
            </a:r>
            <a:r>
              <a:rPr lang="en-US" sz="2200" dirty="0"/>
              <a:t>(&gt;15 feet, &gt;65 years old and fall from elevation or down stairs, Pediatric &lt;10 years old: &gt;2x patient’s height)</a:t>
            </a:r>
          </a:p>
        </p:txBody>
      </p:sp>
    </p:spTree>
    <p:extLst>
      <p:ext uri="{BB962C8B-B14F-4D97-AF65-F5344CB8AC3E}">
        <p14:creationId xmlns:p14="http://schemas.microsoft.com/office/powerpoint/2010/main" val="2158922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Program Leadership  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Participation In:</a:t>
            </a:r>
          </a:p>
          <a:p>
            <a:pPr lvl="1"/>
            <a:r>
              <a:rPr lang="en-US" dirty="0"/>
              <a:t>Regional Trauma Advisory Committee (RTAC)</a:t>
            </a:r>
          </a:p>
          <a:p>
            <a:pPr lvl="1"/>
            <a:r>
              <a:rPr lang="en-US" dirty="0"/>
              <a:t>Statewide and/or Regional Trauma Program Manager Meetings</a:t>
            </a:r>
          </a:p>
          <a:p>
            <a:pPr lvl="1"/>
            <a:r>
              <a:rPr lang="en-US" dirty="0"/>
              <a:t>Statewide Trauma Advisory Committee (STAC) </a:t>
            </a:r>
          </a:p>
        </p:txBody>
      </p:sp>
    </p:spTree>
    <p:extLst>
      <p:ext uri="{BB962C8B-B14F-4D97-AF65-F5344CB8AC3E}">
        <p14:creationId xmlns:p14="http://schemas.microsoft.com/office/powerpoint/2010/main" val="4846453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Trauma Program Leadership 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Participation In:</a:t>
            </a:r>
          </a:p>
          <a:p>
            <a:pPr lvl="1"/>
            <a:r>
              <a:rPr lang="en-US" dirty="0"/>
              <a:t>RTAC Educational Offerings</a:t>
            </a:r>
          </a:p>
          <a:p>
            <a:pPr lvl="2"/>
            <a:r>
              <a:rPr lang="en-US" dirty="0"/>
              <a:t>Provided by any RTAC</a:t>
            </a:r>
          </a:p>
          <a:p>
            <a:pPr lvl="1"/>
            <a:r>
              <a:rPr lang="en-US" dirty="0"/>
              <a:t>State Trauma System Training</a:t>
            </a:r>
          </a:p>
          <a:p>
            <a:pPr lvl="2"/>
            <a:r>
              <a:rPr lang="en-US" dirty="0"/>
              <a:t>Trauma Program 101</a:t>
            </a:r>
          </a:p>
          <a:p>
            <a:pPr lvl="2"/>
            <a:r>
              <a:rPr lang="en-US" dirty="0"/>
              <a:t>PI Education</a:t>
            </a:r>
          </a:p>
          <a:p>
            <a:pPr lvl="2"/>
            <a:r>
              <a:rPr lang="en-US" dirty="0"/>
              <a:t>Trauma Registry Training</a:t>
            </a:r>
          </a:p>
          <a:p>
            <a:pPr lvl="1"/>
            <a:r>
              <a:rPr lang="en-US" dirty="0"/>
              <a:t>Other?</a:t>
            </a:r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30063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Trauma Registry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676400"/>
            <a:ext cx="6248400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[Insert chart showing the average record submission time]</a:t>
            </a:r>
          </a:p>
          <a:p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Log into </a:t>
            </a:r>
            <a:r>
              <a:rPr lang="en-US" dirty="0" err="1"/>
              <a:t>MNTrauma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Report Writer &gt;&gt; </a:t>
            </a:r>
            <a:r>
              <a:rPr lang="en-US" i="1" dirty="0"/>
              <a:t>Shared Reports </a:t>
            </a:r>
            <a:r>
              <a:rPr lang="en-US" dirty="0"/>
              <a:t>folder &gt;&gt; </a:t>
            </a:r>
            <a:r>
              <a:rPr lang="en-US" i="1" dirty="0"/>
              <a:t>Site Visit </a:t>
            </a:r>
            <a:r>
              <a:rPr lang="en-US" dirty="0"/>
              <a:t>folder &gt;&gt; </a:t>
            </a:r>
            <a:r>
              <a:rPr lang="en-US" i="1" dirty="0"/>
              <a:t>“20-06 Avg. Registry Record Submission Time”</a:t>
            </a:r>
          </a:p>
          <a:p>
            <a:pPr>
              <a:buFont typeface="+mj-lt"/>
              <a:buAutoNum type="arabicPeriod"/>
            </a:pPr>
            <a:r>
              <a:rPr lang="en-US" dirty="0"/>
              <a:t>To export the report, select ‘</a:t>
            </a:r>
            <a:r>
              <a:rPr lang="en-US" i="1" dirty="0"/>
              <a:t>Actions</a:t>
            </a:r>
            <a:r>
              <a:rPr lang="en-US" dirty="0"/>
              <a:t>’ tab, ‘</a:t>
            </a:r>
            <a:r>
              <a:rPr lang="en-US" i="1" dirty="0"/>
              <a:t>Export</a:t>
            </a:r>
            <a:r>
              <a:rPr lang="en-US" dirty="0"/>
              <a:t>’, and then either ‘</a:t>
            </a:r>
            <a:r>
              <a:rPr lang="en-US" i="1" dirty="0"/>
              <a:t>PNG Image</a:t>
            </a:r>
            <a:r>
              <a:rPr lang="en-US" dirty="0"/>
              <a:t>’ or ‘</a:t>
            </a:r>
            <a:r>
              <a:rPr lang="en-US" i="1" dirty="0"/>
              <a:t>JPG Image</a:t>
            </a:r>
            <a:r>
              <a:rPr lang="en-US" dirty="0"/>
              <a:t>’. Copy and paste the image into this PowerPoint.</a:t>
            </a:r>
          </a:p>
          <a:p>
            <a:pPr>
              <a:buFont typeface="+mj-lt"/>
              <a:buAutoNum type="arabicPeriod"/>
            </a:pPr>
            <a:endParaRPr lang="en-US" dirty="0"/>
          </a:p>
          <a:p>
            <a:pPr marL="0" lvl="1"/>
            <a:r>
              <a:rPr lang="en-US" dirty="0"/>
              <a:t>If greater than 60 days, address causes and solutions.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A11FF89-B505-4F6D-9345-3431C5167206}"/>
              </a:ext>
            </a:extLst>
          </p:cNvPr>
          <p:cNvSpPr txBox="1"/>
          <p:nvPr/>
        </p:nvSpPr>
        <p:spPr>
          <a:xfrm>
            <a:off x="2590800" y="2461230"/>
            <a:ext cx="3810000" cy="1569660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This report is temporarily unavailable due to an issue with the </a:t>
            </a:r>
            <a:r>
              <a:rPr lang="en-US" sz="2400" dirty="0" err="1">
                <a:solidFill>
                  <a:schemeClr val="bg1"/>
                </a:solidFill>
              </a:rPr>
              <a:t>MNTrauma</a:t>
            </a:r>
            <a:r>
              <a:rPr lang="en-US" sz="2400" dirty="0">
                <a:solidFill>
                  <a:schemeClr val="bg1"/>
                </a:solidFill>
              </a:rPr>
              <a:t> Report Writer.</a:t>
            </a:r>
          </a:p>
        </p:txBody>
      </p:sp>
    </p:spTree>
    <p:extLst>
      <p:ext uri="{BB962C8B-B14F-4D97-AF65-F5344CB8AC3E}">
        <p14:creationId xmlns:p14="http://schemas.microsoft.com/office/powerpoint/2010/main" val="32284832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Criteria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Essential criteria currently not being met, if any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40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Current Initiatives</a:t>
            </a:r>
          </a:p>
          <a:p>
            <a:r>
              <a:rPr lang="en-US" sz="2400" dirty="0"/>
              <a:t>List current PI initiatives and status of those projects</a:t>
            </a:r>
          </a:p>
        </p:txBody>
      </p:sp>
    </p:spTree>
    <p:extLst>
      <p:ext uri="{BB962C8B-B14F-4D97-AF65-F5344CB8AC3E}">
        <p14:creationId xmlns:p14="http://schemas.microsoft.com/office/powerpoint/2010/main" val="1888193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Improvement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Past Initiatives</a:t>
            </a:r>
          </a:p>
          <a:p>
            <a:r>
              <a:rPr lang="en-US" sz="2400" dirty="0"/>
              <a:t>List PI initiatives from the recent past that have been successfully resolved</a:t>
            </a:r>
          </a:p>
        </p:txBody>
      </p:sp>
    </p:spTree>
    <p:extLst>
      <p:ext uri="{BB962C8B-B14F-4D97-AF65-F5344CB8AC3E}">
        <p14:creationId xmlns:p14="http://schemas.microsoft.com/office/powerpoint/2010/main" val="10611448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Injury Prevention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any injury prevention activities that the hospital has led or was involved in over the past designation cycle</a:t>
            </a:r>
          </a:p>
          <a:p>
            <a:r>
              <a:rPr lang="en-US" dirty="0"/>
              <a:t> Describe how registry data is used to identify the need for injury prevention activities</a:t>
            </a:r>
          </a:p>
        </p:txBody>
      </p:sp>
    </p:spTree>
    <p:extLst>
      <p:ext uri="{BB962C8B-B14F-4D97-AF65-F5344CB8AC3E}">
        <p14:creationId xmlns:p14="http://schemas.microsoft.com/office/powerpoint/2010/main" val="32328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 Program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Trauma Medical Director</a:t>
            </a:r>
          </a:p>
          <a:p>
            <a:r>
              <a:rPr lang="en-US" dirty="0"/>
              <a:t>Trauma Program Manager/Coordinator</a:t>
            </a:r>
          </a:p>
          <a:p>
            <a:r>
              <a:rPr lang="en-US" dirty="0"/>
              <a:t>Trauma Registrar</a:t>
            </a:r>
          </a:p>
        </p:txBody>
      </p:sp>
    </p:spTree>
    <p:extLst>
      <p:ext uri="{BB962C8B-B14F-4D97-AF65-F5344CB8AC3E}">
        <p14:creationId xmlns:p14="http://schemas.microsoft.com/office/powerpoint/2010/main" val="2084020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Anything else you would like the review team to know</a:t>
            </a:r>
          </a:p>
        </p:txBody>
      </p:sp>
    </p:spTree>
    <p:extLst>
      <p:ext uri="{BB962C8B-B14F-4D97-AF65-F5344CB8AC3E}">
        <p14:creationId xmlns:p14="http://schemas.microsoft.com/office/powerpoint/2010/main" val="410846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Approximate population of catchment area</a:t>
            </a:r>
          </a:p>
          <a:p>
            <a:r>
              <a:rPr lang="en-US" dirty="0"/>
              <a:t>Cities and towns within the catchment area</a:t>
            </a:r>
          </a:p>
        </p:txBody>
      </p:sp>
    </p:spTree>
    <p:extLst>
      <p:ext uri="{BB962C8B-B14F-4D97-AF65-F5344CB8AC3E}">
        <p14:creationId xmlns:p14="http://schemas.microsoft.com/office/powerpoint/2010/main" val="53241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667000" y="3200400"/>
            <a:ext cx="365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[INSERT MAP OF CATCHMENT AREA]</a:t>
            </a:r>
          </a:p>
        </p:txBody>
      </p:sp>
    </p:spTree>
    <p:extLst>
      <p:ext uri="{BB962C8B-B14F-4D97-AF65-F5344CB8AC3E}">
        <p14:creationId xmlns:p14="http://schemas.microsoft.com/office/powerpoint/2010/main" val="2907507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# of physician and/or provider staff and specialty composition</a:t>
            </a:r>
          </a:p>
          <a:p>
            <a:r>
              <a:rPr lang="en-US" dirty="0"/>
              <a:t># and composition (RN, LPN) of nursing staff</a:t>
            </a:r>
          </a:p>
        </p:txBody>
      </p:sp>
    </p:spTree>
    <p:extLst>
      <p:ext uri="{BB962C8B-B14F-4D97-AF65-F5344CB8AC3E}">
        <p14:creationId xmlns:p14="http://schemas.microsoft.com/office/powerpoint/2010/main" val="3174569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hospital players (other than trauma program leadership) that support the trauma program (e.g., administration, HIM, trauma registry, key department leaders, EMS, quality)</a:t>
            </a:r>
          </a:p>
        </p:txBody>
      </p:sp>
    </p:spTree>
    <p:extLst>
      <p:ext uri="{BB962C8B-B14F-4D97-AF65-F5344CB8AC3E}">
        <p14:creationId xmlns:p14="http://schemas.microsoft.com/office/powerpoint/2010/main" val="3541075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other specialties available at your hospital (e.g., OB, Critical Care, Surgery, Radiology)</a:t>
            </a:r>
          </a:p>
        </p:txBody>
      </p:sp>
    </p:spTree>
    <p:extLst>
      <p:ext uri="{BB962C8B-B14F-4D97-AF65-F5344CB8AC3E}">
        <p14:creationId xmlns:p14="http://schemas.microsoft.com/office/powerpoint/2010/main" val="4212282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About [HOSPITAL]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 any changes in leadership or operations since the last site visit</a:t>
            </a:r>
          </a:p>
          <a:p>
            <a:r>
              <a:rPr lang="en-US" dirty="0"/>
              <a:t>Significant facility changes/equipment upgrades</a:t>
            </a:r>
          </a:p>
        </p:txBody>
      </p:sp>
    </p:spTree>
    <p:extLst>
      <p:ext uri="{BB962C8B-B14F-4D97-AF65-F5344CB8AC3E}">
        <p14:creationId xmlns:p14="http://schemas.microsoft.com/office/powerpoint/2010/main" val="134445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1537</Words>
  <Application>Microsoft Office PowerPoint</Application>
  <PresentationFormat>On-screen Show (4:3)</PresentationFormat>
  <Paragraphs>153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Trauma System Site Visit Presentation Template</vt:lpstr>
      <vt:lpstr>[Hospital Name]</vt:lpstr>
      <vt:lpstr>Trauma Program Leadership</vt:lpstr>
      <vt:lpstr>About [HOSPITAL]</vt:lpstr>
      <vt:lpstr>About [HOSPITAL]</vt:lpstr>
      <vt:lpstr>About [HOSPITAL]</vt:lpstr>
      <vt:lpstr>About [HOSPITAL]</vt:lpstr>
      <vt:lpstr>About [HOSPITAL]</vt:lpstr>
      <vt:lpstr>About [HOSPITAL]</vt:lpstr>
      <vt:lpstr>Trauma Volumes (monthly trend)</vt:lpstr>
      <vt:lpstr>Trauma Volumes (annual trend)</vt:lpstr>
      <vt:lpstr>Causes of Injury</vt:lpstr>
      <vt:lpstr>Emergency Department Disposition</vt:lpstr>
      <vt:lpstr>Trauma Transfers In (trend)</vt:lpstr>
      <vt:lpstr>Trauma Transfers Out (trend)</vt:lpstr>
      <vt:lpstr>Length of Stay before Transfer (trend)</vt:lpstr>
      <vt:lpstr>Trauma Admits/Consults</vt:lpstr>
      <vt:lpstr>Trauma Team Activations (trend)</vt:lpstr>
      <vt:lpstr>Average ED Provider Response Time (trend)</vt:lpstr>
      <vt:lpstr>General Surgeon Response Time (trend)</vt:lpstr>
      <vt:lpstr>Surgeon Response Time</vt:lpstr>
      <vt:lpstr>Surgeon Involvement</vt:lpstr>
      <vt:lpstr>Trauma Program Leadership  Networking</vt:lpstr>
      <vt:lpstr>Trauma Program Leadership  Education</vt:lpstr>
      <vt:lpstr>Trauma Registry</vt:lpstr>
      <vt:lpstr>Current Criteria Issues</vt:lpstr>
      <vt:lpstr>Performance Improvement</vt:lpstr>
      <vt:lpstr>Performance Improvement</vt:lpstr>
      <vt:lpstr>Injury Prevention</vt:lpstr>
      <vt:lpstr>Final</vt:lpstr>
    </vt:vector>
  </TitlesOfParts>
  <Company>Minnesota Department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Site Visit Presentation Template</dc:title>
  <dc:creator>Statewide Trauma System</dc:creator>
  <cp:lastModifiedBy>Ballard, Chris (MDH)</cp:lastModifiedBy>
  <cp:revision>74</cp:revision>
  <dcterms:created xsi:type="dcterms:W3CDTF">2011-09-19T17:20:57Z</dcterms:created>
  <dcterms:modified xsi:type="dcterms:W3CDTF">2023-05-09T19:30:57Z</dcterms:modified>
</cp:coreProperties>
</file>